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841 Lesson 9: Schema and Narrative Analysis
Session focus: Analyse schemas and narratives as distinct objects with their own structural tools. Labov's six-part structure anchors the narrative work.
How to use this deck: each slide shows what students see on the board; these speaker notes hold the timings, facilitator talking points, model answers, and answer keys. Students completed the Lesson 9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account is a restitution narrative with a quest inflection: the medical problem is resolved (chest infection, fine now), but the coda reframes the episode as a lesson about facing things, so the narrator-self is wiser than the denying narrated-self. The deciding evidence is the coda, which converts a resolved scare into a changed disposition.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 loneliness account] Segment P1 with Labov labels (A/O/CA/E/R/C), underline the evaluative clauses, and say which Frank type it most resembles and why. Note one clause where the narrator-self differs from the narrated-self.
Solution: A: "People assume the worst part of living alone is the evenings. It isn't." (an abstract that also flags the point by correcting an assumption). O: "I moved here for the job two years ago, knowing no one, and at first I was too busy to notice." CA: "Then the project ended and the days went quiet. I'd go a whole weekend and realise I hadn't said a word out loud except to thank the bus driver." E (the heart of it): "The strange thing is I'm not unhappy, exactly, I just feel like I've gone slightly invisible, like I could miss a week and nobody would know to ask." The invisibility image and the hedge "not unhappy, exactly" are pure evaluation, telling us how to weigh the story. There is no clean R; "I keep meaning to join something. I haven't yet." works as a coda that withholds resolution. Frank type: CHAOS, softened. The account resists an ending and offers no fix; the bus-driver detail and "nobody would know to ask" mark ongoing, unresolved disconnection rather than a journey with a lesson. Narrator vs narrated self: the busy, unnoticing self of "too busy to notice" is held at a distance by a present narrator who can now name the invisibility, so the gap shows most in the evaluative "the strange thing is." Accept restitution-in-waiting only if a student argues the coda gestures at a future fix, but the absence of action ("I haven't yet") should pull most readings toward chaos.
[Practice 2: a caregiver's account] Segment P2 with Labov labels (A/O/CA/E/R/C), underline the evaluative clauses, and say which Frank type it most resembles and why. Identify the single clause that does the most identity work.
Solution: A: "I was the one who noticed Mum repeating herself." (previews the caregiving role and the theme of being the one who notices). O: "I'm her daughter, the practical one, so of course it fell to me." CA: "For about a year I just managed it quietly, the appointments, the lists, the locking of the front door. There was a night she didn't know me, called me by her sister's name..." E: "and I went into the kitchen and cried where she couldn't see... I won't pretend it got easier." These suspend the action to mark the cost and refuse a false comfort. R/Coda combined: "But somewhere in it I stopped being only her daughter and became someone who could do hard things calmly, and I didn't know I had that in me." Frank type: QUEST. The illness is not cured and the narrator explicitly refuses restitution ("I won't pretend it got easier"), yet the account frames the ordeal as transformative self-discovery, the signature of quest. Most identity work: "I stopped being only her daughter and became someone who could do hard things calmly," which directly remakes the narrated-self into the narrator-self. Mark down any reading that calls this restitution; nothing is fixed, the meaning is in the change to the self, not the resolution of the disease.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9 and read the milestone aloud.
  2. Students complete a schema or narrative analysis of a corpus subset.
  3. Circulate and ask each student where the evaluation or organising schema sits.
  4. Mini-conference prompt: 'What does reading for structure reveal that theme coding missed?'
SOURCE: Refer to the term-project document (Part 2, Week 9)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the narrative shape or schema you found in one account. Complete the Lesson 10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match each term to its example (three minutes).
  2. Surface the distinctions with the notes.
WHAT TO SURFACE (say this):
  - A schema is an organised mental model of a domain; a script is a schema for a sequence of events; a prototype is the most typical instance of a category; a frame (Goffman, Lakoff) is the interpretive lens that defines a situation.
  - These cognitive structures shape how people tell their experience.
  - Schema and narrative analysis read for these structures, not just surface themes.
Set-up: Slide with four one-line examples.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Seminar, groups   |   Materials: Elicitation methods (free listing, pile sorts, sentence completion, vignette response) on a slide.
RUN IT:
  1. Groups choose methods to elicit a cultural schema for loneliness and say what each surfaces (six minutes).
  2. Groups note how schemas appear in unstructured interview text.
  3. Correct with the notes.
FACILITATOR TALKING POINTS:
  - Free listing reveals the elements people associate with a domain and their salience; pile sorts reveal how they group those elements.
  - Sentence completion and vignettes surface expectations and norms.
  - In interview text, schemas show up as taken-for-granted assumptions and recurring framings.
Close: Students note whether a schema reading suits their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Structural analysis, pairs   |   Materials: A short personal account from the corpus; Labov's six parts (abstract, orientation, complicating action, evaluation, resolution, coda).
RUN IT:
  1. Pairs segment the account into the six parts and locate the evaluation (eight minutes).
  2. Pairs read the evaluation as identity work.
  3. Correct with the notes.
FACILITATOR TALKING POINTS:
  - Orientation sets the scene; complicating action is the turning event; evaluation is where the narrator signals the point and their stance.
  - Evaluation is where the narrated self and the narrating self meet, revealing identity work (McAdams).
  - Frank's typology (restitution, chaos, quest) and Kleinman's illness-disease-sickness distinction add interpretive lenses for health narratives.
Close: Students note one narrative in their data worth a structural reading.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 is the difference between the narrator-self and the narrated-self?
A. The narrated-self is the character in the story (who I was then); the narrator-self is the person telling it now (who I am as I tell it). Evaluative moments reveal the narrator-self doing identity work, interpreting past experience for a present audience.
Q2. Why use Frank's illness-narrative typology?
A. Because it gives names to recurring shapes of illness stories: restitution (I was sick, now I am restored), chaos (no order, ongoing suffering), and quest (illness as a journey with meaning). It helps you see the narrative form, not just the content, and connects to Kleinman's distinction between illness, disease, and sickness.
Q3. How is schema analysis different from theme coding?
A. Theme coding catalogues recurring topics; schema analysis reconstructs the underlying mental models that organise how people think and talk about a domain. It reads for taken-for-granted structure and association, often using elicitation methods, not just for what is said explicitly.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This worksheet. Every narrative you need is printed below; there is nothing to search for or transcribe. Bring a pen and, if you have it, a copy of the six-part Labov scheme (abstract, orientation, complicating action, evaluation, resolution, coda) and Frank's restitution / chaos / quest typology.
WHAT GOOD WORK LOOKS LIKE:
There is no single perfect segmentation, but strong work attaches a defensible Labov label to every clause, distinguishes evaluation (why the story matters) from complicating action (what happened next), and treats evaluative clauses as the place where identity work happens. The Frank classification must be anchored to specific clauses, not vibe: restitution needs a fix, chaos resists an ending, quest finds meaning in an unresolved ordeal. Common errors to correct: labelling everything CA and missing evaluation entirely; calling a narrative restitution because it ends on a positive note when nothing was actually cured (P2); forcing a resolution onto an account that withholds one (P1); collapsing narrator-self and narrated-self so the identity reading disappears. The point that separates this from theme coding is that students are reading structure and evaluative stance, not re-labelling content. The three narratives are short and self-contained so the whole class can segment the same text and compare cuts.
Debrief: Put two students' segmentations of P1 side by side on the board and argue the disputed clause boundaries; disagreement about where evaluation starts is the lesson, not a failure. Land the rule in one line: complicating action tells you what happened, evaluation tells you why it was worth telling, and the coda is where the narrator says who the experience made them. Then connect to the capstone: the same six-part cut plus a Frank classification, applied to two or three loneliness-corpus accounts with quoted evidence and a structural diagram, is exactly the milestone, so this lab is a rehearsal for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841  ·  LESSON 9</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Schema and Narrative Analysis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Analyse schemas and narratives as distinct objects with their own structural tools.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10</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Labov segmentation lab: structure beneath an illness narrative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Underline every evaluative clause and write in the margin what it tells you the narrator wants you to feel or conclude. Evaluation is where the narrator says why the story is worth telling.</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Decide whether the narrated-self (the person inside the events) differs from the narrator-self (the person now telling it), and note one clause where that gap shows.</a:t>
            </a:r>
            <a:endParaRPr lang="en-US" sz="1350" dirty="0"/>
          </a:p>
        </p:txBody>
      </p:sp>
      <p:sp>
        <p:nvSpPr>
          <p:cNvPr id="8" name="Text 6"/>
          <p:cNvSpPr/>
          <p:nvPr/>
        </p:nvSpPr>
        <p:spPr>
          <a:xfrm>
            <a:off x="566928" y="323697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Frank type the account most resembles, restitution (I was sick, treatment fixed it), chaos (no order, no end in sight), or quest (illness as a journey that taught something), and point to the clause that decides it.</a:t>
            </a:r>
            <a:endParaRPr lang="en-US" sz="1350" dirty="0"/>
          </a:p>
        </p:txBody>
      </p:sp>
      <p:sp>
        <p:nvSpPr>
          <p:cNvPr id="9" name="Text 7"/>
          <p:cNvSpPr/>
          <p:nvPr/>
        </p:nvSpPr>
        <p:spPr>
          <a:xfrm>
            <a:off x="566928" y="423367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two-sentence reading: what structural and evaluative evidence supports your Frank classification.</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Model Labov segmentation</a:t>
            </a:r>
            <a:endParaRPr lang="en-US" sz="2400" dirty="0"/>
          </a:p>
        </p:txBody>
      </p:sp>
      <p:sp>
        <p:nvSpPr>
          <p:cNvPr id="7" name="Shape 4"/>
          <p:cNvSpPr/>
          <p:nvPr/>
        </p:nvSpPr>
        <p:spPr>
          <a:xfrm>
            <a:off x="566928" y="1316736"/>
            <a:ext cx="8138160" cy="2066544"/>
          </a:xfrm>
          <a:prstGeom prst="roundRect">
            <a:avLst>
              <a:gd name="adj" fmla="val 2655"/>
            </a:avLst>
          </a:prstGeom>
          <a:solidFill>
            <a:srgbClr val="E6F3F0"/>
          </a:solidFill>
          <a:ln/>
        </p:spPr>
      </p:sp>
      <p:sp>
        <p:nvSpPr>
          <p:cNvPr id="8" name="Shape 5"/>
          <p:cNvSpPr/>
          <p:nvPr/>
        </p:nvSpPr>
        <p:spPr>
          <a:xfrm>
            <a:off x="566928" y="1316736"/>
            <a:ext cx="64008" cy="2066544"/>
          </a:xfrm>
          <a:prstGeom prst="rect">
            <a:avLst/>
          </a:prstGeom>
          <a:solidFill>
            <a:srgbClr val="0B7B6B"/>
          </a:solidFill>
          <a:ln/>
        </p:spPr>
      </p:sp>
      <p:sp>
        <p:nvSpPr>
          <p:cNvPr id="9" name="Text 6"/>
          <p:cNvSpPr/>
          <p:nvPr/>
        </p:nvSpPr>
        <p:spPr>
          <a:xfrm>
            <a:off x="786384" y="1380744"/>
            <a:ext cx="7680960" cy="19385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Narrative M (illness): "Let me tell you about the week I finally went in. I'm forty-one, I'd had the cough since the spring, and I kept telling myself it was nothing. Then one morning I coughed and there was blood, and I just sat on the edge of the bath. I thought, this is it, this is the thing I've been pretending isn't happening. I phoned the clinic that afternoon, which honestly took more nerve than the appointment did. They saw me, ran the tests, and it turned out to be a chest infection, not the thing I'd feared. I'm fine now. But I don't put things off the way I used to."</a:t>
            </a:r>
            <a:endParaRPr lang="en-US" sz="1250" dirty="0"/>
          </a:p>
        </p:txBody>
      </p:sp>
      <p:sp>
        <p:nvSpPr>
          <p:cNvPr id="10" name="Text 7"/>
          <p:cNvSpPr/>
          <p:nvPr/>
        </p:nvSpPr>
        <p:spPr>
          <a:xfrm>
            <a:off x="566928" y="35295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Abstract (A): "Let me tell you about the week I finally went in." This previews the whole account and signals that the point is the going-in, not the diagnosis.</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Model Labov segmentation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Orientation (O): "I'm forty-one, I'd had the cough since the spring, and I kept telling myself it was nothing." Sets the who, when, and the starting stance of denial.</a:t>
            </a:r>
            <a:endParaRPr lang="en-US" sz="1250" dirty="0"/>
          </a:p>
        </p:txBody>
      </p:sp>
      <p:sp>
        <p:nvSpPr>
          <p:cNvPr id="7" name="Text 5"/>
          <p:cNvSpPr/>
          <p:nvPr/>
        </p:nvSpPr>
        <p:spPr>
          <a:xfrm>
            <a:off x="566928" y="20452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Complicating action (CA): "Then one morning I coughed and there was blood... I phoned the clinic that afternoon... They saw me, ran the tests..." The sequenced events that move the story forward.</a:t>
            </a:r>
            <a:endParaRPr lang="en-US" sz="1250" dirty="0"/>
          </a:p>
        </p:txBody>
      </p:sp>
      <p:sp>
        <p:nvSpPr>
          <p:cNvPr id="8" name="Text 6"/>
          <p:cNvSpPr/>
          <p:nvPr/>
        </p:nvSpPr>
        <p:spPr>
          <a:xfrm>
            <a:off x="566928" y="2773680"/>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Evaluation (E): "I just sat on the edge of the bath... I thought, this is it... which honestly took more nerve than the appointment did." These clauses suspend the action to tell us the stakes and the fear; the bath image and the nerve comment are the narrator marking why this mattered.</a:t>
            </a:r>
            <a:endParaRPr lang="en-US" sz="1250" dirty="0"/>
          </a:p>
        </p:txBody>
      </p:sp>
      <p:sp>
        <p:nvSpPr>
          <p:cNvPr id="9" name="Text 7"/>
          <p:cNvSpPr/>
          <p:nvPr/>
        </p:nvSpPr>
        <p:spPr>
          <a:xfrm>
            <a:off x="566928" y="3705352"/>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Resolution (R): "it turned out to be a chest infection, not the thing I'd feared. I'm fine now." The action resolves: the feared outcome did not arrive.</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Model Labov segmentation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Coda (C): "But I don't put things off the way I used to." Returns us to the present and states the lasting change, doing identity work by recasting the narrator as someone who now acts.</a:t>
            </a:r>
            <a:endParaRPr lang="en-US" sz="1250" dirty="0"/>
          </a:p>
        </p:txBody>
      </p:sp>
      <p:sp>
        <p:nvSpPr>
          <p:cNvPr id="7" name="Text 5"/>
          <p:cNvSpPr/>
          <p:nvPr/>
        </p:nvSpPr>
        <p:spPr>
          <a:xfrm>
            <a:off x="566928" y="2045208"/>
            <a:ext cx="8138160" cy="1362456"/>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account is a restitution narrative with a quest inflection: the medical problem is resolved (chest infection, fine now), but the coda reframes the episode as a lesson about facing things, so the narrator-self is wiser than the denying narrated-self. The deciding evidence is the coda, which converts a resolved scare into a changed disposition.</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8" name="Shape 5"/>
          <p:cNvSpPr/>
          <p:nvPr/>
        </p:nvSpPr>
        <p:spPr>
          <a:xfrm>
            <a:off x="566928" y="1316736"/>
            <a:ext cx="54864" cy="2346960"/>
          </a:xfrm>
          <a:prstGeom prst="rect">
            <a:avLst/>
          </a:prstGeom>
          <a:solidFill>
            <a:srgbClr val="0B7B6B"/>
          </a:solidFill>
          <a:ln/>
        </p:spPr>
      </p:sp>
      <p:sp>
        <p:nvSpPr>
          <p:cNvPr id="9"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 loneliness account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Narrative P1 (loneliness): "People assume the worst part of living alone is the evenings. It isn't. I moved here for the job two years ago, knowing no one, and at first I was too busy to notice. Then the project ended and the days went quiet. I'd go a whole weekend and realise I hadn't said a word out loud except to thank the bus driver. The strange thing is I'm not unhappy, exactly, I just feel like I've gone slightly invisible, like I could miss a week and nobody would know to ask. I keep meaning to join something. I haven't yet."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Segment P1 with Labov labels (A/O/CA/E/R/C), underline the evaluative clauses, and say which Frank type it most resembles and why. Note one clause where the narrator-self differs from the narrated-self.</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7" name="Shape 5"/>
          <p:cNvSpPr/>
          <p:nvPr/>
        </p:nvSpPr>
        <p:spPr>
          <a:xfrm>
            <a:off x="566928" y="1316736"/>
            <a:ext cx="54864" cy="2346960"/>
          </a:xfrm>
          <a:prstGeom prst="rect">
            <a:avLst/>
          </a:prstGeom>
          <a:solidFill>
            <a:srgbClr val="0B7B6B"/>
          </a:solidFill>
          <a:ln/>
        </p:spPr>
      </p:sp>
      <p:sp>
        <p:nvSpPr>
          <p:cNvPr id="8"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caregiver's account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Narrative P2 (illness, caregiver): "I was the one who noticed Mum repeating herself. I'm her daughter, the practical one, so of course it fell to me. For about a year I just managed it quietly, the appointments, the lists, the locking of the front door. There was a night she didn't know me, called me by her sister's name, and I went into the kitchen and cried where she couldn't see. I won't pretend it got easier. But somewhere in it I stopped being only her daughter and became someone who could do hard things calmly, and I didn't know I had that in me."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Segment P2 with Labov labels (A/O/CA/E/R/C), underline the evaluative clauses, and say which Frank type it most resembles and why. Identify the single clause that does the most identity work.</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9.</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does reading for structure reveal that theme coding missed?</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the narrative shape or schema you found in one account.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schema analysis from Bartlett's Remembering (1932) through D'Andrade and Strauss &amp; Quinn to contemporary uses in health research</a:t>
            </a:r>
            <a:endParaRPr lang="en-US" sz="1400" dirty="0"/>
          </a:p>
        </p:txBody>
      </p:sp>
      <p:sp>
        <p:nvSpPr>
          <p:cNvPr id="8" name="Text 5"/>
          <p:cNvSpPr/>
          <p:nvPr/>
        </p:nvSpPr>
        <p:spPr>
          <a:xfrm>
            <a:off x="566928" y="21183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schemas, scripts, prototypes, and frames (Goffman, Lakoff) and articulate what each does in social cognition</a:t>
            </a:r>
            <a:endParaRPr lang="en-US" sz="1400" dirty="0"/>
          </a:p>
        </p:txBody>
      </p:sp>
      <p:sp>
        <p:nvSpPr>
          <p:cNvPr id="9" name="Text 6"/>
          <p:cNvSpPr/>
          <p:nvPr/>
        </p:nvSpPr>
        <p:spPr>
          <a:xfrm>
            <a:off x="566928" y="2692400"/>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Elicit cultural schemas through free listing, pile sorts, sentence completion, and vignette response, and analyse for them in unstructured interview text</a:t>
            </a:r>
            <a:endParaRPr lang="en-US" sz="1400" dirty="0"/>
          </a:p>
        </p:txBody>
      </p:sp>
      <p:sp>
        <p:nvSpPr>
          <p:cNvPr id="10" name="Text 7"/>
          <p:cNvSpPr/>
          <p:nvPr/>
        </p:nvSpPr>
        <p:spPr>
          <a:xfrm>
            <a:off x="566928" y="3494024"/>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Locate the narrative turn in the social sciences (Bruner, Polkinghorne, Riessman) and articulate why narrative is treated as a distinctive analytic object</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Labov's six-part structural model (abstract, orientation, complicating action, evaluation, resolution, coda) to a personal account</a:t>
            </a:r>
            <a:endParaRPr lang="en-US" sz="1400" dirty="0"/>
          </a:p>
        </p:txBody>
      </p:sp>
      <p:sp>
        <p:nvSpPr>
          <p:cNvPr id="7" name="Text 5"/>
          <p:cNvSpPr/>
          <p:nvPr/>
        </p:nvSpPr>
        <p:spPr>
          <a:xfrm>
            <a:off x="566928" y="2118360"/>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Frye/Booker plot structures and use Frank's typology of illness narratives, restitution, chaos, quest, alongside Kleinman's distinction between illness, disease, and sickness</a:t>
            </a:r>
            <a:endParaRPr lang="en-US" sz="1400" dirty="0"/>
          </a:p>
        </p:txBody>
      </p:sp>
      <p:sp>
        <p:nvSpPr>
          <p:cNvPr id="8" name="Text 6"/>
          <p:cNvSpPr/>
          <p:nvPr/>
        </p:nvSpPr>
        <p:spPr>
          <a:xfrm>
            <a:off x="566928" y="291998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narrator-self from narrated-self and read evaluative moments as identity work (McAdams)</a:t>
            </a:r>
            <a:endParaRPr lang="en-US" sz="1400" dirty="0"/>
          </a:p>
        </p:txBody>
      </p:sp>
      <p:sp>
        <p:nvSpPr>
          <p:cNvPr id="9" name="Text 7"/>
          <p:cNvSpPr/>
          <p:nvPr/>
        </p:nvSpPr>
        <p:spPr>
          <a:xfrm>
            <a:off x="566928" y="3494024"/>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Complete the capstone milestone: schema analysis OR narrative analysis of a subset of the loneliness corpus with quoted evidence and a structural diagram</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Schema, script, prototype, or frame?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Schema, script, prototype, or frame? Match each term to its example.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Elicit a cultural schema</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Choose elicitation methods for a cultural schema of loneliness and say what each would surface.</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Apply Labov's structure</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Segment this account into Labov's six parts and find where the narrator evaluates, which is where identity work happens.</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the difference between the narrator-self and the narrated-self?</a:t>
            </a:r>
            <a:endParaRPr lang="en-US" sz="1400" dirty="0"/>
          </a:p>
        </p:txBody>
      </p:sp>
      <p:sp>
        <p:nvSpPr>
          <p:cNvPr id="9" name="Text 6"/>
          <p:cNvSpPr/>
          <p:nvPr/>
        </p:nvSpPr>
        <p:spPr>
          <a:xfrm>
            <a:off x="566928" y="235864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use Frank's illness-narrative typology?</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is schema analysis different from theme coding?</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Labov segmentation lab: structure beneath an illness narrative</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Take a short first-person account and segment it with Labov's six-part structural model, marking where the narrator pauses to evaluate. Then read those evaluative moments as identity work and name which of Frank's illness-narrative types the account most resembles.</a:t>
            </a:r>
            <a:endParaRPr lang="en-US" sz="1500" dirty="0"/>
          </a:p>
        </p:txBody>
      </p:sp>
      <p:sp>
        <p:nvSpPr>
          <p:cNvPr id="8" name="Text 5"/>
          <p:cNvSpPr/>
          <p:nvPr/>
        </p:nvSpPr>
        <p:spPr>
          <a:xfrm>
            <a:off x="566928" y="30937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model narrative (Narrative M) once for sense, then read it again with a pen, drawing a line at each clause boundary.</a:t>
            </a:r>
            <a:endParaRPr lang="en-US" sz="1350" dirty="0"/>
          </a:p>
        </p:txBody>
      </p:sp>
      <p:sp>
        <p:nvSpPr>
          <p:cNvPr id="9" name="Text 6"/>
          <p:cNvSpPr/>
          <p:nvPr/>
        </p:nvSpPr>
        <p:spPr>
          <a:xfrm>
            <a:off x="566928" y="3651504"/>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Label each clause or short run of clauses with one Labov function: A (abstract), O (orientation), CA (complicating action), E (evaluation), R (resolution), or C (coda). A clause can carry evaluation while also advancing the action.</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841 Lesson 9 — Schema and Narrative Analysis</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