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7: Comparing Variables and Grounded Theory
Session focus: Use matrix displays for systematic comparison and run the grounded-theory pipeline. Theoretical saturation and constant comparison are the crux.
How to use this deck: each slide shows what students see on the board; these speaker notes hold the timings, facilitator talking points, model answers, and answer keys. Students completed the Lesson 7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matrix points to a widowhood-plus-mobility pattern linked to loneliness, with feeling valued and seeking contact as a possible protective cluster, while P3 stands out as a distinct pathway needing its own theoretical sampling.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open-code an excerpt] Open-code this excerpt line by line with short labels (two to four words each), then name the one code you would carry into the matrix above and say which existing row it matches.
Solution: Reasonable codes: 'withdrawal after loss' (stopped going to the centre), 'mobility barrier' (knee, bus), 'digital barrier' (never learned video calls), 'scheduled family contact' (Sunday phone calls), 'silence as distress' (quiet is the worst part), 'substitute companionship' (radio for company). The code to carry in is 'mobility barrier', matching the existing 'Reduced mobility' row; 'digital barrier' also maps cleanly. Strong work codes segments not whole sentences and separates the contact that exists (Sunday calls) from its insufficiency (quiet still worst), which is the analytic tension.
[Practice 2: write a grounded memo] Using constant comparison across P7 and P8, write a three-to-five-sentence memo proposing a relationship between two codes and naming the next case you would sample to test it.
Solution: A defensible memo contrasts 'embedded routine' (P7's volunteering, people expecting her) with 'episodic contact' (P8's weekly visit that does not fill the week) and proposes that regularity of expected contact, not its frequency or warmth, is what buffers loneliness. The relationship: structured, recurring obligation may reduce loneliness more than occasional high-quality visits. Next case to sample: someone with frequent but unscheduled contact, or someone with a fixed solo routine, to see whether expectation or structure is doing the work. Strong memos propose a testable relationship and a deliberate next case rather than summarising what P7 and P8 said.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7 and read the milestone aloud.
  2. Students complete the matrix or the open-coding pass with grounded memos.
  3. Circulate and ask each student what their comparison revealed that single-transcript reading missed.
  4. Mini-conference prompt: 'What would you sample next to develop your emerging account, and why?'
SOURCE: Refer to the term-project document (Part 2, Week 7)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pattern your comparison revealed. Complete the Lesson 8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say what an empty cell (a code absent for a set of cases) tells them (three minutes).
  2. Surface with the notes.
WHAT TO SURFACE (say this):
  - An empty cell is data: a theme absent for a group can be as informative as its presence.
  - Matrices make absence visible, which narrative reading often misses.
  - Patterns, anomalies, and gaps in the matrix drive the next analytic question.
Set-up: Slide with a small code-by-case matrix that has a conspicuous empty cell.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Interpretation, groups   |   Materials: A supplied code-by-case matrix (codes as rows, participants as columns).
RUN IT:
  1. Groups read the matrix for patterns, anomalies, and informative empty cells (six minutes).
  2. Groups propose one hypothesis the matrix suggests.
  3. Correct with the notes.
FACILITATOR TALKING POINTS:
  - Matrix displays (Miles, Huberman, and Saldana) order data so comparison is systematic, not impressionistic.
  - Look for codes that co-occur, cases that cluster, and cells that are surprisingly empty.
  - Counting within a matrix (magnitude coding) is a legitimate analytic move, not a category error, as long as the counts serve interpretation.
Close: Students note a matrix structure for their own comparison.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plus walk-through, pairs   |   Materials: A short summary of the grounded-theory variants (Glaserian, Straussian, Charmaz's constructivist) and the pipeline (open, axial, selective coding).
RUN IT:
  1. Pairs distinguish the variants and what each commits the analyst to (six minutes).
  2. Pairs order the pipeline and locate constant comparison within it.
  3. Correct with the notes.
FACILITATOR TALKING POINTS:
  - Open coding fractures the data into concepts; axial coding (Strauss and Corbin) relates them via a paradigm; selective coding integrates around a core category.
  - Constant comparison (comparing each new datum to prior ones) and theoretical sampling are the engines that make it more than free interpretation.
  - Charmaz's constructivist variant treats the resulting theory as co-constructed, not discovered.
Close: Students note whether their capstone will use a grounded-theory pass.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Is theoretical saturation a real stopping rule?
A. It is a defensible but contested one: the point where new data and new coding stop changing the emerging theory. Critics note it can be asserted rather than shown and depends on scope and analyst. Justify it with evidence (what stopped changing), do not just claim a number.
Q2. Is it legitimate to count in qualitative analysis?
A. Yes, when counting serves interpretation. Magnitude coding (how many cases show a theme) supports comparison and guards against cherry-picking a vivid quote. The error is letting counts masquerade as a survey; report them as analytic aids within a qualitative argument.
Q3. What makes grounded theory different from just coding and theming?
A. Its disciplinary engines: constant comparison, theoretical sampling (collecting more data to develop the emerging theory), and coding toward a core category. Without those, 'grounded theory' is just thematic analysis wearing the name.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Everything needed is printed below: one code-by-case matrix and three short interview excerpts. No transcripts to find and no software required, though a coding sheet or shared document is useful for recording open codes.
WHAT GOOD WORK LOOKS LIKE:
For the matrix: strong reading states a dominant cross-case pattern, names a genuine anomaly, and treats empty cells as ambiguous (true absence versus unraised topic versus coding gap) rather than as zeros. For open coding: strong work fractures the data into many small concept labels, uses constant comparison to decide new-versus-existing codes, and writes memos that propose relationships and a next sampling target instead of restating content. Common errors to correct: coding whole paragraphs with one broad label; reading an empty matrix cell as a confirmed absence; counting H marks as if they were a ranked scale; and producing memos that summarise rather than theorise. There is no single correct code set, but labels should be groundable in the exact words of the excerpt.
Debrief: Close on the through-line: a matrix compares cases side by side and open coding compares segment to segment, and both are versions of the same disciplinary move that turns codes into findings. Note that informative empty cells and the next-case decision are exactly what students will carry into the capstone constant-comparison memo, where they build their own 5 to 7 code by 8 to 10 participant matrix or open-code their own transcripts.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7</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Comparing Variables and Grounded Theory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Use matrix displays for systematic comparison and run the grounded-theory pipeline.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8</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a matrix, coding an excerpt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constant comparison: compare each new segment to ones you have already coded and decide whether it extends an existing code or needs a new one.</a:t>
            </a:r>
            <a:endParaRPr lang="en-US" sz="1350" dirty="0"/>
          </a:p>
        </p:txBody>
      </p:sp>
      <p:sp>
        <p:nvSpPr>
          <p:cNvPr id="7" name="Text 5"/>
          <p:cNvSpPr/>
          <p:nvPr/>
        </p:nvSpPr>
        <p:spPr>
          <a:xfrm>
            <a:off x="566928" y="2093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grounded memo (three to five sentences) describing a relationship you see forming between two codes and the next participant or situation you would deliberately sample to test it.</a:t>
            </a:r>
            <a:endParaRPr lang="en-US" sz="1350" dirty="0"/>
          </a:p>
        </p:txBody>
      </p:sp>
      <p:sp>
        <p:nvSpPr>
          <p:cNvPr id="8" name="Text 6"/>
          <p:cNvSpPr/>
          <p:nvPr/>
        </p:nvSpPr>
        <p:spPr>
          <a:xfrm>
            <a:off x="566928" y="2871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Distinguish description from analysis in your memo: a summary restates what was said, a memo proposes a relationship and a way to probe it.</a:t>
            </a:r>
            <a:endParaRPr lang="en-US" sz="1350" dirty="0"/>
          </a:p>
        </p:txBody>
      </p:sp>
      <p:sp>
        <p:nvSpPr>
          <p:cNvPr id="9" name="Text 7"/>
          <p:cNvSpPr/>
          <p:nvPr/>
        </p:nvSpPr>
        <p:spPr>
          <a:xfrm>
            <a:off x="566928" y="364845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one place where counting (magnitude coding) would sharpen your reading of the matrix, and one place where it would mislead.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a loneliness matrix</a:t>
            </a:r>
            <a:endParaRPr lang="en-US" sz="2400" dirty="0"/>
          </a:p>
        </p:txBody>
      </p:sp>
      <p:sp>
        <p:nvSpPr>
          <p:cNvPr id="7" name="Shape 4"/>
          <p:cNvSpPr/>
          <p:nvPr/>
        </p:nvSpPr>
        <p:spPr>
          <a:xfrm>
            <a:off x="566928" y="1316736"/>
            <a:ext cx="8138160" cy="2269744"/>
          </a:xfrm>
          <a:prstGeom prst="roundRect">
            <a:avLst>
              <a:gd name="adj" fmla="val 2417"/>
            </a:avLst>
          </a:prstGeom>
          <a:solidFill>
            <a:srgbClr val="E6F3F0"/>
          </a:solidFill>
          <a:ln/>
        </p:spPr>
      </p:sp>
      <p:sp>
        <p:nvSpPr>
          <p:cNvPr id="8" name="Shape 5"/>
          <p:cNvSpPr/>
          <p:nvPr/>
        </p:nvSpPr>
        <p:spPr>
          <a:xfrm>
            <a:off x="566928" y="1316736"/>
            <a:ext cx="64008" cy="2269744"/>
          </a:xfrm>
          <a:prstGeom prst="rect">
            <a:avLst/>
          </a:prstGeom>
          <a:solidFill>
            <a:srgbClr val="0B7B6B"/>
          </a:solidFill>
          <a:ln/>
        </p:spPr>
      </p:sp>
      <p:sp>
        <p:nvSpPr>
          <p:cNvPr id="9" name="Text 6"/>
          <p:cNvSpPr/>
          <p:nvPr/>
        </p:nvSpPr>
        <p:spPr>
          <a:xfrm>
            <a:off x="786384" y="1380744"/>
            <a:ext cx="7680960" cy="2141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Code-by-case matrix, study of loneliness in older adults (Y = present, blank = absent, H = high intensity). Codes down the side, participants across the top.</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P1   P2   P3   P4   P5</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Lost spouse     Y    Y         Y    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Reduced mobility Y        Y    H    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Digital barrier  Y    Y    Y        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Valued by family      Y         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Seeks contact         Y         H    Y</a:t>
            </a:r>
            <a:endParaRPr lang="en-US" sz="1250" dirty="0"/>
          </a:p>
        </p:txBody>
      </p:sp>
      <p:sp>
        <p:nvSpPr>
          <p:cNvPr id="10" name="Text 7"/>
          <p:cNvSpPr/>
          <p:nvPr/>
        </p:nvSpPr>
        <p:spPr>
          <a:xfrm>
            <a:off x="566928" y="37327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across rows: 'Lost spouse' and 'Reduced mobility' appear in four of five cases, so widowhood and restricted movement co-occur with loneliness as the dominant pattern.</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a loneliness matrix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down columns: P2 and P4 both show 'Valued by family' and 'Seeks contact', and these are the two cases marked for active contact-seeking, hinting that feeling valued and reaching out travel together.</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Flag the anomaly: P3 has reduced mobility and a digital barrier but does not report loneliness drivers like spouse loss, so this case may represent a different pathway and is worth separating out.</a:t>
            </a:r>
            <a:endParaRPr lang="en-US" sz="1250" dirty="0"/>
          </a:p>
        </p:txBody>
      </p:sp>
      <p:sp>
        <p:nvSpPr>
          <p:cNvPr id="8" name="Text 6"/>
          <p:cNvSpPr/>
          <p:nvPr/>
        </p:nvSpPr>
        <p:spPr>
          <a:xfrm>
            <a:off x="566928" y="27736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Interpret an empty cell: P3's blank under 'Lost spouse' is most likely a true absence, but P4's blank under 'Digital barrier' could be a real absence or a topic never raised, which only a return to the transcript can settle.</a:t>
            </a:r>
            <a:endParaRPr lang="en-US" sz="1250" dirty="0"/>
          </a:p>
        </p:txBody>
      </p:sp>
      <p:sp>
        <p:nvSpPr>
          <p:cNvPr id="9" name="Text 7"/>
          <p:cNvSpPr/>
          <p:nvPr/>
        </p:nvSpPr>
        <p:spPr>
          <a:xfrm>
            <a:off x="566928" y="37053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Weigh counting: noting that four of five cases share two codes is a fair magnitude claim, but the H marks are too few to support any numeric ranking and should stay descriptive.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a loneliness matrix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matrix points to a widowhood-plus-mobility pattern linked to loneliness, with feeling valued and seeking contact as a possible protective cluster, while P3 stands out as a distinct pathway needing its own theoretical sampling.</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open-code an excerpt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(P6, widow, age 79): "After he passed I stopped going to the centre. My knee makes the bus hard, and I never learned the video calls my daughter set up. She phones on Sundays. Most days the quiet is the worst part, so I leave the radio on for company."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Open-code this excerpt line by line with short labels (two to four words each), then name the one code you would carry into the matrix above and say which existing row it matches.</a:t>
            </a:r>
            <a:endParaRPr lang="en-US" sz="1250" dirty="0"/>
          </a:p>
        </p:txBody>
      </p:sp>
      <p:sp>
        <p:nvSpPr>
          <p:cNvPr id="10" name="Shape 7"/>
          <p:cNvSpPr/>
          <p:nvPr/>
        </p:nvSpPr>
        <p:spPr>
          <a:xfrm>
            <a:off x="566928" y="3080512"/>
            <a:ext cx="8138160" cy="1412240"/>
          </a:xfrm>
          <a:prstGeom prst="roundRect">
            <a:avLst>
              <a:gd name="adj" fmla="val 3237"/>
            </a:avLst>
          </a:prstGeom>
          <a:solidFill>
            <a:srgbClr val="F4F7F6"/>
          </a:solidFill>
          <a:ln w="12700">
            <a:solidFill>
              <a:srgbClr val="E8ECEE"/>
            </a:solidFill>
            <a:prstDash val="solid"/>
          </a:ln>
        </p:spPr>
      </p:sp>
      <p:sp>
        <p:nvSpPr>
          <p:cNvPr id="11" name="Shape 8"/>
          <p:cNvSpPr/>
          <p:nvPr/>
        </p:nvSpPr>
        <p:spPr>
          <a:xfrm>
            <a:off x="566928" y="3080512"/>
            <a:ext cx="54864" cy="1412240"/>
          </a:xfrm>
          <a:prstGeom prst="rect">
            <a:avLst/>
          </a:prstGeom>
          <a:solidFill>
            <a:srgbClr val="0B7B6B"/>
          </a:solidFill>
          <a:ln/>
        </p:spPr>
      </p:sp>
      <p:sp>
        <p:nvSpPr>
          <p:cNvPr id="12" name="Text 9"/>
          <p:cNvSpPr/>
          <p:nvPr/>
        </p:nvSpPr>
        <p:spPr>
          <a:xfrm>
            <a:off x="749808" y="3153664"/>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write a grounded memo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Two excerpts. P7: "I volunteer two mornings, so I always have somewhere to be and people expecting me." P8: "My son visits weekly but I still feel alone the rest of the week; a visit is not the same as a routine."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Using constant comparison across P7 and P8, write a three-to-five-sentence memo proposing a relationship between two codes and naming the next case you would sample to test it.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7.</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would you sample next to develop your emerging account, and why?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658368"/>
          </a:xfrm>
          <a:prstGeom prst="roundRect">
            <a:avLst>
              <a:gd name="adj" fmla="val 9722"/>
            </a:avLst>
          </a:prstGeom>
          <a:solidFill>
            <a:srgbClr val="E6F3F0"/>
          </a:solidFill>
          <a:ln/>
        </p:spPr>
      </p:sp>
      <p:sp>
        <p:nvSpPr>
          <p:cNvPr id="8" name="Shape 5"/>
          <p:cNvSpPr/>
          <p:nvPr/>
        </p:nvSpPr>
        <p:spPr>
          <a:xfrm>
            <a:off x="566928" y="1316736"/>
            <a:ext cx="73152" cy="658368"/>
          </a:xfrm>
          <a:prstGeom prst="rect">
            <a:avLst/>
          </a:prstGeom>
          <a:solidFill>
            <a:srgbClr val="0B7B6B"/>
          </a:solidFill>
          <a:ln/>
        </p:spPr>
      </p:sp>
      <p:sp>
        <p:nvSpPr>
          <p:cNvPr id="9" name="Text 6"/>
          <p:cNvSpPr/>
          <p:nvPr/>
        </p:nvSpPr>
        <p:spPr>
          <a:xfrm>
            <a:off x="822960" y="1362456"/>
            <a:ext cx="7635240" cy="56692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pattern your comparison revealed.</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matrix displays (Miles, Huberman &amp; Saldaña) as a systematic engine for qualitative comparison, conceptually ordered, time-ordered, role-ordered, and code-by-case</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Read a code-by-case matrix for patterns, anomalies, and informative empty cells</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Defend the use of counting (“magnitude coding”) inside a qualitative analysis as an analytic move, not a category error</a:t>
            </a:r>
            <a:endParaRPr lang="en-US" sz="1400" dirty="0"/>
          </a:p>
        </p:txBody>
      </p:sp>
      <p:sp>
        <p:nvSpPr>
          <p:cNvPr id="10" name="Text 7"/>
          <p:cNvSpPr/>
          <p:nvPr/>
        </p:nvSpPr>
        <p:spPr>
          <a:xfrm>
            <a:off x="566928" y="326644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grounded theory from Glaser &amp; Strauss (1967) through the Glaserian/Straussian split to Charmaz's constructivist variant (2006, 2014)</a:t>
            </a:r>
            <a:endParaRPr lang="en-US" sz="1400" dirty="0"/>
          </a:p>
        </p:txBody>
      </p:sp>
      <p:sp>
        <p:nvSpPr>
          <p:cNvPr id="11" name="Text 8"/>
          <p:cNvSpPr/>
          <p:nvPr/>
        </p:nvSpPr>
        <p:spPr>
          <a:xfrm>
            <a:off x="566928" y="4068064"/>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Execute the grounded theory pipeline: open coding (line-by-line), axial coding (Strauss &amp; Corbin's paradigm model), and selective coding around a core category</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constant comparison and theoretical sampling as the disciplinary engines that make grounded theory more than freeform interpretation</a:t>
            </a:r>
            <a:endParaRPr lang="en-US" sz="1400" dirty="0"/>
          </a:p>
        </p:txBody>
      </p:sp>
      <p:sp>
        <p:nvSpPr>
          <p:cNvPr id="7"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theoretical saturation as a defensible (and contested) stopping rule</a:t>
            </a:r>
            <a:endParaRPr lang="en-US" sz="1400" dirty="0"/>
          </a:p>
        </p:txBody>
      </p:sp>
      <p:sp>
        <p:nvSpPr>
          <p:cNvPr id="8" name="Text 6"/>
          <p:cNvSpPr/>
          <p:nvPr/>
        </p:nvSpPr>
        <p:spPr>
          <a:xfrm>
            <a:off x="566928" y="269240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build a 5–7 code × 8–10 participant matrix OR run an open-coding pass on 4–5 transcripts and write 2–3 grounded memos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The informative empty cell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does an empty cell — a code absent for a set of cases — tell you in a code-by-case matrix?</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a code-by-case matrix</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Read this matrix for patterns, anomalies, and empty cells, and propose one hypothesis it suggests.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Trace and run grounded theory</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Distinguish the grounded-theory variants, then order the pipeline and place constant comparison in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theoretical saturation a real stopping rule?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it legitimate to count in qualitative analysis?</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makes grounded theory different from just coding and theming?</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a matrix, coding an excerpt</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Practice the two engines of qualitative comparison from this lesson. First read a finished code-by-case matrix for patterns, anomalies, and informative empty cells. Then run an open-coding pass on a short excerpt and write one grounded memo that names the next case you would sample.</a:t>
            </a:r>
            <a:endParaRPr lang="en-US" sz="1500" dirty="0"/>
          </a:p>
        </p:txBody>
      </p:sp>
      <p:sp>
        <p:nvSpPr>
          <p:cNvPr id="8" name="Text 5"/>
          <p:cNvSpPr/>
          <p:nvPr/>
        </p:nvSpPr>
        <p:spPr>
          <a:xfrm>
            <a:off x="566928" y="2727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code-by-case matrix below row by row, then column by column, and note where a code is present, absent, or marked with intensity.</a:t>
            </a:r>
            <a:endParaRPr lang="en-US" sz="1350" dirty="0"/>
          </a:p>
        </p:txBody>
      </p:sp>
      <p:sp>
        <p:nvSpPr>
          <p:cNvPr id="9" name="Text 6"/>
          <p:cNvSpPr/>
          <p:nvPr/>
        </p:nvSpPr>
        <p:spPr>
          <a:xfrm>
            <a:off x="566928" y="32857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the strongest pattern across cases and one anomaly (a case that breaks the pattern), then state what an empty cell might mean here: true absence, a topic never raised, or a coding gap.</a:t>
            </a:r>
            <a:endParaRPr lang="en-US" sz="1350" dirty="0"/>
          </a:p>
        </p:txBody>
      </p:sp>
      <p:sp>
        <p:nvSpPr>
          <p:cNvPr id="10" name="Text 7"/>
          <p:cNvSpPr/>
          <p:nvPr/>
        </p:nvSpPr>
        <p:spPr>
          <a:xfrm>
            <a:off x="566928" y="406298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Move to the excerpts and open-code one of them line by line, attaching a short label (two to four words) to each meaningful segment rather than to whole paragraphs.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7 — Comparing Variables and Grounded Theory</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