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6: Analysis Frameworks and Conceptual Models
Session focus: Move from codes to interpretation through memos, triangulation, and conceptual models. This week's milestone is a first conceptual model and an honest account of what does not fit.
How to use this deck: each slide shows what students see on the board; these speaker notes hold the timings, facilitator talking points, model answers, and answer keys. Students completed the Lesson 6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A two-category taxonomy (States: absence-of-contact, unmet-closeness; Behaviours: withdrawal) groups the codes and makes the claim that loneliness has both a felt state and a self-maintaining behaviour, with P2 flagged as a borderline case.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build a typology] Draw a two-by-two typology using the dimensions DURATION (recent vs long-standing) and SOCIAL CONTACT (low vs high). Place each participant in one cell and name the type each cell represents in a short phrase.
Solution: Cells: (long-standing, low contact) = P-A, an entrenched isolation type. (recent, high contact) = P-B, a transitional loneliness-in-a-crowd type. (long-standing, low contact) also fits P-C, but P-C's onset is recent-ish ('over the last year'), so P-C sits on the duration boundary and is best placed in long-standing/low contact while flagged as a borderline onset case. (long-standing, high contact) = P-D, a chronic unmet-closeness type. The empty cell (recent, low contact) is itself a finding: this sample has no acute-isolation case, which the typology makes visible. Strong answers name P-C as the case that does not sit cleanly on the duration axis.
[Practice 2: build a process model and break it] Draw a process model with labelled arrows linking the trigger, response, and consequence, then state in one sentence how T-X threatens the model and whether the model survives.
Solution: Process model: TRIGGER (bereavement) --leads to--&gt; WITHDRAWAL RESPONSE (declining invitations to avoid pain) --leads to--&gt; SOCIAL EROSION (others stop offering) --feeds back to--&gt; deeper loneliness. The arrows must state mechanisms (avoidance, erosion, feedback loop), not just connect boxes. T-X threatens the model because it shows loneliness without a triggering loss and without distress, so it is not part of the same process; the model survives but only as an account of reactive, distressing loneliness, not all loneliness, and T-X should be named as the disconfirming case that bounds the model's scope.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6 and read the milestone aloud.
  2. Students build a first conceptual model with a justifying memo and an honest account of what does not fit; run a quick peer critique in pairs.
  3. Circulate and ask each student which cases their model cannot explain.
  4. Mini-conference prompt: 'What is the single relationship at the heart of your model, and what challenges it?'
SOURCE: Refer to the term-project document (Part 2, Week 6) for the brief and rubric. Next week is the midterm; remind students of the coverage.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model's central relationship and one case that resists it. Review Lessons 1 to 6 for next week's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label each memo type and say what each is for (three minutes).
  2. Surface with the notes.
WHAT TO SURFACE (say this):
  - A code memo documents what a code means and how it is used (housekeeping that aids reliability).
  - A theoretical memo develops an idea, links codes, and proposes relationships (this is where theory is built).
  - Students often write only code memos; the theoretical memos are where analysis advances.
Set-up: Slide with two short memo excerpts, one describing a code, one developing an idea.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mapping, groups   |   Materials: A slide of analytic paths: text-to-counts, text-to-themes, text-to-schemas, text-to-narratives, text-to-talk.
RUN IT:
  1. Groups place each path on a chart and say when each is the right route (six minutes).
  2. Groups choose the path that fits the capstone question.
  3. Correct with the notes.
FACILITATOR TALKING POINTS:
  - Text-to-counts (content analysis) suits comparison and frequency questions; text-to-themes suits description and exploration.
  - Text-to-schemas surfaces shared mental models; text-to-narratives analyses stories; text-to-talk (discourse) studies language-in-use.
  - The question, not habit, should pick the path.
Close: Students note the analytic path their capstone will follow.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Workshop, pairs   |   Materials: Coded extracts from earlier weeks; the idea of a taxonomy, a typology, and a process model.
RUN IT:
  1. Pairs turn a set of codes into a taxonomy, a typology, or a process model and justify the choice (eight minutes).
  2. Pairs identify the cases or extracts that do not fit the model.
  3. Correct with the notes.
FACILITATOR TALKING POINTS:
  - A taxonomy is a hierarchy of categories; a typology cross-classifies cases on two or more dimensions; a process model shows how something unfolds.
  - The honest move is to name disconfirming cases, not hide them; they sharpen or bound the model.
  - A model grounded in data, with its exceptions stated, is more credible than a tidy one.
Close: Students draft a first conceptual model and a list of non-fitting cases.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make the leap from codes to interpretation?
A. Through theoretical memos that ask what the codes mean together: how they relate, what drives what, what is absent. Codes are raw material; interpretation is the argument you build from them, evidenced by quotes. Most students stall by coding endlessly and never memoing.
Q2. What are the kinds of triangulation, and is more always better?
A. Denzin named data, investigator, theory, and methodological triangulation; Richardson offered crystallization as a richer alternative that embraces multiple partial views. Triangulation strengthens credibility when sources genuinely converge or their divergence is illuminating, but it is not a box to tick; forcing it can paper over real differences.
Q3. What do I do with cases that do not fit my model?
A. Treat them as analytic gold. A disconfirming case either bounds the model (it applies only under certain conditions) or forces a revision. Reporting them honestly is a mark of rigour; hiding them is a threat to validity.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only. A self-contained codebook and a set of short coded interview excerpts on loneliness are provided below. Nothing to search for or install. Bring a pen; a single sheet of paper or a whiteboard is enough to draw a taxonomy, a typology table, and a process model.
WHAT GOOD WORK LOOKS LIKE:
There is no single correct model, but every instrument must make a claim and name a misfit. Strong work groups codes by a stated principle rather than surface wording, chooses typology dimensions that actually vary in the data, and draws process arrows that name a mechanism (cause, deepens, feeds back) instead of a bare line. The disconfirming case is the graded heart of the task: students should treat an excerpt that breaks the pattern as evidence that bounds the model's scope (for example, T-X showing non-distressing lifelong solitude), not as noise to delete. Common errors to correct: a taxonomy that merely re-lists the codes under a new heading; a typology whose two dimensions are really one; a process model that is a flowchart with unlabelled arrows; and any model presented as airtight with no exception named. The empty typology cell in Practice 1 is a teaching moment: absent cells are findings about the sample, not gaps to fill with guesses.
Debrief: Land the rule in one line: a conceptual model earns trust when its exceptions are named, not airbrushed. Push the class on the difference between description (a taxonomy that sorts) and theory (a process model that proposes a mechanism), since this is the move from codes to interpretation most students skip. Connect forward to the capstone: students will build a first model of loneliness from their own coded transcripts and write a memo that, like today, must give an honest account of which transcripts do not fit.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6</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Analysis Frameworks and Conceptual Models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Move from codes to interpretation through memos, triangulation, and conceptual models.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6</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Concept-model lab: from codes to a defensible model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a taxonomy: sort the codes into two or three higher-order categories and name each category in your own words. A code that resists grouping is a finding, not a failure, so set it aside and label it an outlier.</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a typology: choose two dimensions that vary across people (for example, duration of loneliness and presence of social contact), draw a two-by-two table, and place each participant in one cell using the evidence in their excerpt.</a:t>
            </a:r>
            <a:endParaRPr lang="en-US" sz="1350" dirty="0"/>
          </a:p>
        </p:txBody>
      </p:sp>
      <p:sp>
        <p:nvSpPr>
          <p:cNvPr id="8" name="Text 6"/>
          <p:cNvSpPr/>
          <p:nvPr/>
        </p:nvSpPr>
        <p:spPr>
          <a:xfrm>
            <a:off x="566928" y="36758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a process model: draw three to five boxes showing how loneliness seems to develop or persist over time, and connect them with labelled arrows that state the proposed relationship, not just a line.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Concept-model lab: from codes to a defensible model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Interrogate the model: find at least one excerpt that breaks the pattern your process model implies, and write one sentence saying what it threatens and whether the model survives.</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three-sentence memo that states the main claim each instrument makes and names the case that does not fit.</a:t>
            </a:r>
            <a:endParaRPr lang="en-US" sz="1350" dirty="0"/>
          </a:p>
        </p:txBody>
      </p:sp>
      <p:sp>
        <p:nvSpPr>
          <p:cNvPr id="8" name="Text 6"/>
          <p:cNvSpPr/>
          <p:nvPr/>
        </p:nvSpPr>
        <p:spPr>
          <a:xfrm>
            <a:off x="566928" y="30175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Pair with another student and trade models; check whether a stranger can place a new excerpt using only your taxonomy and typology labels.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Grouping three loneliness codes</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Codebook fragment (3 codes): (1) ABSENCE-OF-CONTACT = participant reports few or no interactions; (2) UNMET-CLOSENESS = participant has contact but feels unseen or not understood; (3) WITHDRAWAL = participant stops seeking contact they could have. Excerpts: P1: 'I go days without speaking to anyone.' P2: 'I am surrounded by people at work but no one really knows me.' P3: 'I stopped texting my friends back; it felt pointless.'</a:t>
            </a:r>
            <a:endParaRPr lang="en-US" sz="1250" dirty="0"/>
          </a:p>
        </p:txBody>
      </p:sp>
      <p:sp>
        <p:nvSpPr>
          <p:cNvPr id="10" name="Text 7"/>
          <p:cNvSpPr/>
          <p:nvPr/>
        </p:nvSpPr>
        <p:spPr>
          <a:xfrm>
            <a:off x="566928" y="31231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Assign codes to excerpts: P1 -&gt; ABSENCE-OF-CONTACT (no interactions); P2 -&gt; UNMET-CLOSENESS (contact present, closeness absent); P3 -&gt; WITHDRAWAL (declines available contact).</a:t>
            </a:r>
            <a:endParaRPr lang="en-US" sz="1250" dirty="0"/>
          </a:p>
        </p:txBody>
      </p:sp>
      <p:sp>
        <p:nvSpPr>
          <p:cNvPr id="11" name="Text 8"/>
          <p:cNvSpPr/>
          <p:nvPr/>
        </p:nvSpPr>
        <p:spPr>
          <a:xfrm>
            <a:off x="566928" y="38516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Look for a higher-order split: ABSENCE-OF-CONTACT and UNMET-CLOSENESS both describe a current state of loneliness, while WITHDRAWAL describes a behaviour that may cause or deepen it.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Grouping three loneliness codes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Name two categories from that split: a STATES category (absence-of-contact, unmet-closeness) and a BEHAVIOURS category (withdrawal).</a:t>
            </a:r>
            <a:endParaRPr lang="en-US" sz="1250" dirty="0"/>
          </a:p>
        </p:txBody>
      </p:sp>
      <p:sp>
        <p:nvSpPr>
          <p:cNvPr id="7" name="Text 5"/>
          <p:cNvSpPr/>
          <p:nvPr/>
        </p:nvSpPr>
        <p:spPr>
          <a:xfrm>
            <a:off x="566928" y="18420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Test the grouping against a stranger's eye: could someone place a new excerpt, 'I keep busy so I do not have to call anyone,' into BEHAVIOURS? Yes, it is avoidance, so the category holds.</a:t>
            </a:r>
            <a:endParaRPr lang="en-US" sz="1250" dirty="0"/>
          </a:p>
        </p:txBody>
      </p:sp>
      <p:sp>
        <p:nvSpPr>
          <p:cNvPr id="8" name="Text 6"/>
          <p:cNvSpPr/>
          <p:nvPr/>
        </p:nvSpPr>
        <p:spPr>
          <a:xfrm>
            <a:off x="566928" y="25704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Name the case that strains the taxonomy: P2 sits in STATES but hints at a behaviour (not disclosing to coworkers), so it could leak into BEHAVIOURS, which is worth flagging rather than hiding.</a:t>
            </a:r>
            <a:endParaRPr lang="en-US" sz="1250" dirty="0"/>
          </a:p>
        </p:txBody>
      </p:sp>
      <p:sp>
        <p:nvSpPr>
          <p:cNvPr id="9" name="Text 7"/>
          <p:cNvSpPr/>
          <p:nvPr/>
        </p:nvSpPr>
        <p:spPr>
          <a:xfrm>
            <a:off x="566928" y="32989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A two-category taxonomy (States: absence-of-contact, unmet-closeness; Behaviours: withdrawal) groups the codes and makes the claim that loneliness has both a felt state and a self-maintaining behaviour, with P2 flagged as a borderline case.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build a typology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Four participants from a loneliness study. P-A: widowed, lives alone, almost no weekly contact, says it has felt this way 'for years.' P-B: new graduate, large social circle online, sees friends weekly, says 'this hit me when I moved cities three months ago.' P-C: caregiver at home with a relative all day, almost no contact with anyone else, says 'it crept up over the last year.' P-D: student in a shared house with daily housemate contact, says 'I have felt out of place since first term, two years now.'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Draw a two-by-two typology using the dimensions DURATION (recent vs long-standing) and SOCIAL CONTACT (low vs high). Place each participant in one cell and name the type each cell represents in a short phrase.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build a process model and break it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Three coded excerpts in rough time order. T1 (trigger): 'After my partner died I had no reason to leave the house.' T2 (response): 'I turned down invitations because being around couples hurt.' T3 (consequence): 'Now people have stopped asking, and I feel even more cut off.' A fourth excerpt sits outside this order. T-X: 'I have always been a loner, even as a kid, and honestly I am fine with it.'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Draw a process model with labelled arrows linking the trigger, response, and consequence, then state in one sentence how T-X threatens the model and whether the model survives.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6.</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the single relationship at the heart of your model, and what challenges it?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model's central relationship and one case that resists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Map the analytic landscape of qualitative methods: text-to-counts, text-to-themes, text-to-schemas, text-to-narratives, and text-to-talk, and know when each is the right path</a:t>
            </a:r>
            <a:endParaRPr lang="en-US" sz="1400" dirty="0"/>
          </a:p>
        </p:txBody>
      </p:sp>
      <p:sp>
        <p:nvSpPr>
          <p:cNvPr id="8" name="Text 5"/>
          <p:cNvSpPr/>
          <p:nvPr/>
        </p:nvSpPr>
        <p:spPr>
          <a:xfrm>
            <a:off x="566928" y="211836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Make the move from codes to interpretation that most students skip: write code memos, theoretical memos, and operational memos that function as theory development, not housekeeping</a:t>
            </a:r>
            <a:endParaRPr lang="en-US" sz="1400" dirty="0"/>
          </a:p>
        </p:txBody>
      </p:sp>
      <p:sp>
        <p:nvSpPr>
          <p:cNvPr id="9" name="Text 6"/>
          <p:cNvSpPr/>
          <p:nvPr/>
        </p:nvSpPr>
        <p:spPr>
          <a:xfrm>
            <a:off x="566928" y="2919984"/>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Denzin's four kinds of triangulation (data, investigator, theory, methodological) and explain Richardson's crystallization as a contemporary alternative</a:t>
            </a:r>
            <a:endParaRPr lang="en-US" sz="1400" dirty="0"/>
          </a:p>
        </p:txBody>
      </p:sp>
      <p:sp>
        <p:nvSpPr>
          <p:cNvPr id="10" name="Text 7"/>
          <p:cNvSpPr/>
          <p:nvPr/>
        </p:nvSpPr>
        <p:spPr>
          <a:xfrm>
            <a:off x="566928" y="372160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 defensible taxonomy: a hierarchical category system grounded in the data</a:t>
            </a:r>
            <a:endParaRPr lang="en-US" sz="1400" dirty="0"/>
          </a:p>
        </p:txBody>
      </p:sp>
      <p:sp>
        <p:nvSpPr>
          <p:cNvPr id="11" name="Text 8"/>
          <p:cNvSpPr/>
          <p:nvPr/>
        </p:nvSpPr>
        <p:spPr>
          <a:xfrm>
            <a:off x="566928" y="429564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 defensible typology: a cross-classification of cases by two or more dimensions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 defensible process model or concept map: visualize how a phenomenon unfolds or how its parts relate</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R's ggplot2 for a code×participant heatmap and DiagrammeR for a process diagram, not as decoration, but as analytic instruments</a:t>
            </a:r>
            <a:endParaRPr lang="en-US" sz="1400" dirty="0"/>
          </a:p>
        </p:txBody>
      </p:sp>
      <p:sp>
        <p:nvSpPr>
          <p:cNvPr id="8"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a first conceptual model of loneliness, a 500-word memo justifying it, and an honest account of which transcripts don't fit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Code memo or theoretical memo?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Code memo or theoretical memo? Label each excerpt and say what it is for.</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analytic landscape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each analytic path on the chart and say when it is the right route for a question.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a defensible model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Turn your codes into a taxonomy, typology, or process model, and name what does not fit.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make the leap from codes to interpretation?</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are the kinds of triangulation, and is more always better?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 I do with cases that do not fit my model?</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Concept-model lab: from codes to a defensible model</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Turn a flat list of codes and excerpts into three analytic instruments: a taxonomy that groups the codes, a typology that cross-classifies cases on two dimensions, and a process model that proposes how loneliness unfolds. Each instrument must make a claim about the data and must name at least one case that does not fit.</a:t>
            </a:r>
            <a:endParaRPr lang="en-US" sz="1500" dirty="0"/>
          </a:p>
        </p:txBody>
      </p:sp>
      <p:sp>
        <p:nvSpPr>
          <p:cNvPr id="8" name="Text 5"/>
          <p:cNvSpPr/>
          <p:nvPr/>
        </p:nvSpPr>
        <p:spPr>
          <a:xfrm>
            <a:off x="566928" y="33375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codebook and the six excerpts below. Underline the code label that best fits each excerpt; an excerpt may carry more than one code.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6 — Analysis Frameworks and Conceptual Models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