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5: Themes and Codebooks
Session focus: Tighten the vocabulary of themes, codes, and categories and build a usable codebook, then operate the Taguette and R workflow.
How to use this deck: each slide shows what students see on the board; these speaker notes hold the timings, facilitator talking points, model answers, and answer keys. Students completed the Lesson 5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finished entry tags the lines about an unringing phone and a week without speaking, while deliberately leaving the Sunday call untagged, which shows the inclusion and exclusion criteria are doing real 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apply your code to a new excerpt] Does your ABSENCE OF CONTACT code apply to this excerpt? Mark the exact words you would (or would not) tag and justify in a phrase using your inclusion and exclusion criteria. If a different code is needed, name and briefly define it.
Solution: ABSENCE OF CONTACT should NOT be applied: the speaker explicitly has people around all day, so there is no shortfall in contact ("There are people around me all day" fails the inclusion test and matches the exclusion of emotional states without a contact shortfall). This excerpt instead needs a distinct code, e.g. UNSEEN IN COMPANY / shallow contact: feeling unknown or unrecognised despite the presence of others. Positive tag: "a room full of them and still feel like nobody actually knows me"; "all weather and football" is a strong in vivo candidate. The teaching point is that loneliness and objective isolation are different constructs and must not collapse into one code.
[Practice 2: code a fresh excerpt from scratch] Build a one-line code definition (name plus inclusion criterion) that fits this excerpt, mark the words it covers, and note one line that is a near-miss you would exclude.
Solution: A defensible code is RESTRICTED ACCESS / barriers to contact: contact reduced by a practical or situational constraint, not by choice or by others' absence. Inclusion: apply when the speaker names an obstacle that limits contact (housebound with a baby, friends unavailable, cannot "just turn up"). Tag: "I barely leave the flat" and "my husband is the only adult I speak to." Near-miss to exclude: "I message them" describes contact that is happening, so on its own it is not a barrier (though "not the same as actually being there" could carry a separate shallow-contact code). Accept any code whose name, inclusion criterion, and tagged lines are mutually consistent.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5 and read the milestone aloud.
  2. Students build a preliminary codebook tested on three to five transcripts and write the accompanying memo.
  3. Circulate and check that each code has inclusion and exclusion criteria.
  4. Mini-conference prompt: 'Which code blurred into another, and how will you fix the boundary?'
SOURCE: Refer to the term-project document (Part 2, Week 5)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code that needs a sharper boundary. Complete the Lesson 6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sort each label and justify the two hardest (three minutes).
  2. Surface the distinctions with the notes.
WHAT TO SURFACE (say this):
  - A code is a label applied to a segment of text; a category groups related codes; a theme is a higher-order pattern of meaning that runs across the data.
  - Introductory texts use these loosely; Bernard, Wutich, and Ryan tighten them.
  - Getting the levels straight prevents a 'codebook' that is really a tangle of overlapping themes.
Set-up: Slide with five short labels (some codes, some themes, some categories).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Applied technique, groups   |   Materials: A short transcript excerpt; a list of several of the Ryan and Bernard theme-finding techniques (repetitions, metaphors, transitions, similarities and differences, missing data, theory-related material).
RUN IT:
  1. Each group applies two techniques to the excerpt and reports the themes they surface (eight minutes).
  2. Groups compare which techniques found which themes.
  3. Correct with the notes.
FACILITATOR TALKING POINTS:
  - Repetition (what recurs), metaphor (how people figure their experience), and transitions (shifts in the account) are quick, powerful techniques.
  - Similarities and differences (constant comparison) and missing data (what is conspicuously absent) dig deeper.
  - Different techniques surface different themes, which is why analysts use several.
Close: Students note two techniques to apply to their own transcripts.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Workshop, pairs   |   Materials: A codebook template (code name, brief definition, full definition, inclusion criteria, exclusion criteria, positive and negative exemplars).
RUN IT:
  1. Pairs draft one full codebook entry for a theme from the excerpt (six minutes).
  2. Pairs test the entry by coding a new passage with it.
  3. Correct with the notes.
FACILITATOR TALKING POINTS:
  - A usable code has a crisp definition, explicit inclusion and exclusion criteria, and an example of what does and does not count.
  - Testing the entry on new text reveals ambiguity before it corrupts the whole analysis.
  - Codes should be distinct; overlapping codes signal a category problem.
Close: Students draft a first codebook entry for their capstone.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Inductive, deductive, or hybrid coding: how do I choose?
A. Inductive coding builds codes from the data (good for exploration); deductive coding applies a pre-set framework (good for confirmation or theory-testing); hybrid does both, which is common in practice. Choose by your question: open exploration leans inductive; testing an existing model leans deductive.
Q2. When does intercoder reliability matter, and when is it the wrong measure?
A. It matters when codes are meant to be applied consistently by multiple coders, as in content analysis or team coding. It is the wrong measure for deeply interpretive, single-analyst work where the goal is depth of meaning, not replication; there, an audit trail and reflexivity serve instead.
Q3. How do I read Cohen's kappa or Krippendorff's alpha?
A. They correct agreement for chance. Rough guides put kappa above about 0.6 as substantial and above 0.8 as strong; Krippendorff's alpha above about 0.8 is conventionally acceptable, 0.67 tentative. But thresholds are conventions, and high reliability on trivial codes is not a virtue.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with the four short interview excerpts below (nothing to find or download). Optional only: Taguette or R if a pair wants to record their codes in software, but all the text to code is on the handout.
WHAT GOOD WORK LOOKS LIKE:
There is no single correct codebook, but a strong entry has a definition precise enough that a second coder could replicate the tagging, with inclusion and exclusion criteria that actually exclude something. Reward students who keep loneliness (a feeling) separate from absence of contact / isolation (an objective state), who allow more than one code on an overlapping passage, and who spot in vivo candidates in the speaker's own words. Common errors to correct: one-word codes with no definition; inclusion criteria that would tag every line; collapsing the feeling of being unknown-in-company into a simple absence-of-contact code; treating any mention of other people as evidence the code does not apply without checking whether contact is present or absent. The Practice 1 excerpt is the deliberate trap, because P08 is surrounded by people yet lonely.
Debrief: Land the rule in one line: a code is only as good as its boundary, and the boundary lives in the inclusion and exclusion criteria, not the code name. Surface the loneliness-versus-isolation distinction explicitly using P03 against P08, then connect to the capstone, where students will turn several of these entries into a codebook v0.1 and test it across three to five transcripts, watching for exactly the boundary strains they just hit 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5</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Themes and Codebooks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Tighten the vocabulary of themes, codes, and categories and build a usable codebook, then operate the Taguette and R workflow.</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5</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Codebook entry drill: coding a loneliness excerpt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an inclusion criterion (what must be present to apply the code) and an exclusion criterion (a near-miss that should NOT get the code), so the boundary is explicit.</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Choose one positive exemplar (a line the code clearly fits) and one negative exemplar (a line that looks similar but is excluded).</a:t>
            </a:r>
            <a:endParaRPr lang="en-US" sz="1350" dirty="0"/>
          </a:p>
        </p:txBody>
      </p:sp>
      <p:sp>
        <p:nvSpPr>
          <p:cNvPr id="8" name="Text 6"/>
          <p:cNvSpPr/>
          <p:nvPr/>
        </p:nvSpPr>
        <p:spPr>
          <a:xfrm>
            <a:off x="566928" y="30175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Apply your finished entry to the two practice excerpts: for each, decide whether the code applies, mark the exact words, and note in a phrase why it does or does not meet your criteria.</a:t>
            </a:r>
            <a:endParaRPr lang="en-US" sz="1350" dirty="0"/>
          </a:p>
        </p:txBody>
      </p:sp>
      <p:sp>
        <p:nvSpPr>
          <p:cNvPr id="9" name="Text 7"/>
          <p:cNvSpPr/>
          <p:nvPr/>
        </p:nvSpPr>
        <p:spPr>
          <a:xfrm>
            <a:off x="566928" y="37947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Where two ideas overlap in one passage, allow more than one code rather than forcing a single label, and flag any line you would tag with the speaker's own words as an in vivo code.</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Codebook entry drill: coding a loneliness excerpt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your entry with another pair and note one place your inclusion or exclusion criteria disagree; revise the wording to remove the ambiguity.</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"absence of contact"</a:t>
            </a:r>
            <a:endParaRPr lang="en-US" sz="2400" dirty="0"/>
          </a:p>
        </p:txBody>
      </p:sp>
      <p:sp>
        <p:nvSpPr>
          <p:cNvPr id="7" name="Shape 4"/>
          <p:cNvSpPr/>
          <p:nvPr/>
        </p:nvSpPr>
        <p:spPr>
          <a:xfrm>
            <a:off x="566928" y="1316736"/>
            <a:ext cx="8138160" cy="1253744"/>
          </a:xfrm>
          <a:prstGeom prst="roundRect">
            <a:avLst>
              <a:gd name="adj" fmla="val 4376"/>
            </a:avLst>
          </a:prstGeom>
          <a:solidFill>
            <a:srgbClr val="E6F3F0"/>
          </a:solidFill>
          <a:ln/>
        </p:spPr>
      </p:sp>
      <p:sp>
        <p:nvSpPr>
          <p:cNvPr id="8" name="Shape 5"/>
          <p:cNvSpPr/>
          <p:nvPr/>
        </p:nvSpPr>
        <p:spPr>
          <a:xfrm>
            <a:off x="566928" y="1316736"/>
            <a:ext cx="64008" cy="1253744"/>
          </a:xfrm>
          <a:prstGeom prst="rect">
            <a:avLst/>
          </a:prstGeom>
          <a:solidFill>
            <a:srgbClr val="0B7B6B"/>
          </a:solidFill>
          <a:ln/>
        </p:spPr>
      </p:sp>
      <p:sp>
        <p:nvSpPr>
          <p:cNvPr id="9" name="Text 6"/>
          <p:cNvSpPr/>
          <p:nvPr/>
        </p:nvSpPr>
        <p:spPr>
          <a:xfrm>
            <a:off x="786384" y="1380744"/>
            <a:ext cx="7680960" cy="1125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Excerpt (P03, widowed, 71): "The phone just doesn't ring anymore. My daughter calls on Sundays, but the rest of the week it's only me and the television. I used to have people dropping by. Now a whole week can go past and I haven't really spoken to a soul, not properly, not about anything that matters."</a:t>
            </a:r>
            <a:endParaRPr lang="en-US" sz="1250" dirty="0"/>
          </a:p>
        </p:txBody>
      </p:sp>
      <p:sp>
        <p:nvSpPr>
          <p:cNvPr id="10" name="Text 7"/>
          <p:cNvSpPr/>
          <p:nvPr/>
        </p:nvSpPr>
        <p:spPr>
          <a:xfrm>
            <a:off x="566928" y="27167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recurring idea is not sadness as such but the sheer lack of interaction: no calls, no visitors, no real conversation. That is the candidate theme.</a:t>
            </a:r>
            <a:endParaRPr lang="en-US" sz="1250" dirty="0"/>
          </a:p>
        </p:txBody>
      </p:sp>
      <p:sp>
        <p:nvSpPr>
          <p:cNvPr id="11" name="Text 8"/>
          <p:cNvSpPr/>
          <p:nvPr/>
        </p:nvSpPr>
        <p:spPr>
          <a:xfrm>
            <a:off x="566928" y="344525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Code name: ABSENCE OF CONTACT. Brief definition: talk describing a lack of social interaction or company. Full definition: passages where the speaker reports that contact with others is missing, rare, or reduced from a prior level, whether or not they state how it makes them feel.</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"absence of contact"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Inclusion: apply when the speaker names a shortfall in contact (no one calls, no visitors, days without speaking to anyone). Exclusion: do NOT apply when the speaker describes an emotional state with no reference to contact (for example "I feel empty" on its own).</a:t>
            </a:r>
            <a:endParaRPr lang="en-US" sz="1250" dirty="0"/>
          </a:p>
        </p:txBody>
      </p:sp>
      <p:sp>
        <p:nvSpPr>
          <p:cNvPr id="7" name="Text 5"/>
          <p:cNvSpPr/>
          <p:nvPr/>
        </p:nvSpPr>
        <p:spPr>
          <a:xfrm>
            <a:off x="566928" y="22484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Positive exemplar: "a whole week can go past and I haven't really spoken to a soul." Negative exemplar: "My daughter calls on Sundays" (this names contact that is present, not absent).</a:t>
            </a:r>
            <a:endParaRPr lang="en-US" sz="1250" dirty="0"/>
          </a:p>
        </p:txBody>
      </p:sp>
      <p:sp>
        <p:nvSpPr>
          <p:cNvPr id="8" name="Text 6"/>
          <p:cNvSpPr/>
          <p:nvPr/>
        </p:nvSpPr>
        <p:spPr>
          <a:xfrm>
            <a:off x="566928" y="29768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Note the overlap: "not properly, not about anything that matters" also gestures at quality of contact, so this line could carry a second code (shallow contact) rather than absence alone; "me and the television" is a candidate in vivo code.</a:t>
            </a:r>
            <a:endParaRPr lang="en-US" sz="1250" dirty="0"/>
          </a:p>
        </p:txBody>
      </p:sp>
      <p:sp>
        <p:nvSpPr>
          <p:cNvPr id="9" name="Text 7"/>
          <p:cNvSpPr/>
          <p:nvPr/>
        </p:nvSpPr>
        <p:spPr>
          <a:xfrm>
            <a:off x="566928" y="39085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finished entry tags the lines about an unringing phone and a week without speaking, while deliberately leaving the Sunday call untagged, which shows the inclusion and exclusion criteria are doing real work.</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apply your code to a new excerpt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(P08, retired, 67): "It is not that I am alone. There are people around me all day at the centre. But I could be in a room full of them and still feel like nobody actually knows me. The talk is all weather and football. Nobody asks how I really am."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Does your ABSENCE OF CONTACT code apply to this excerpt? Mark the exact words you would (or would not) tag and justify in a phrase using your inclusion and exclusion criteria. If a different code is needed, name and briefly define it.</a:t>
            </a:r>
            <a:endParaRPr lang="en-US" sz="1250" dirty="0"/>
          </a:p>
        </p:txBody>
      </p:sp>
      <p:sp>
        <p:nvSpPr>
          <p:cNvPr id="10" name="Shape 7"/>
          <p:cNvSpPr/>
          <p:nvPr/>
        </p:nvSpPr>
        <p:spPr>
          <a:xfrm>
            <a:off x="566928" y="3267456"/>
            <a:ext cx="8138160" cy="1599184"/>
          </a:xfrm>
          <a:prstGeom prst="roundRect">
            <a:avLst>
              <a:gd name="adj" fmla="val 2859"/>
            </a:avLst>
          </a:prstGeom>
          <a:solidFill>
            <a:srgbClr val="F4F7F6"/>
          </a:solidFill>
          <a:ln w="12700">
            <a:solidFill>
              <a:srgbClr val="E8ECEE"/>
            </a:solidFill>
            <a:prstDash val="solid"/>
          </a:ln>
        </p:spPr>
      </p:sp>
      <p:sp>
        <p:nvSpPr>
          <p:cNvPr id="11" name="Shape 8"/>
          <p:cNvSpPr/>
          <p:nvPr/>
        </p:nvSpPr>
        <p:spPr>
          <a:xfrm>
            <a:off x="566928" y="3267456"/>
            <a:ext cx="54864" cy="1599184"/>
          </a:xfrm>
          <a:prstGeom prst="rect">
            <a:avLst/>
          </a:prstGeom>
          <a:solidFill>
            <a:srgbClr val="0B7B6B"/>
          </a:solidFill>
          <a:ln/>
        </p:spPr>
      </p:sp>
      <p:sp>
        <p:nvSpPr>
          <p:cNvPr id="12" name="Text 9"/>
          <p:cNvSpPr/>
          <p:nvPr/>
        </p:nvSpPr>
        <p:spPr>
          <a:xfrm>
            <a:off x="749808" y="334060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code a fresh excerpt from scratch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(P14, new mother, 31): "Since the baby I barely leave the flat. My old friends are all out at work or at the pub, doing their own thing, and I can't just turn up with a pram. I message them but it's not the same as actually being there. Some days my husband is the only adult I speak to."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Build a one-line code definition (name plus inclusion criterion) that fits this excerpt, mark the words it covers, and note one line that is a near-miss you would exclude.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5.</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Which code blurred into another, and how will you fix the boundary?</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658368"/>
          </a:xfrm>
          <a:prstGeom prst="roundRect">
            <a:avLst>
              <a:gd name="adj" fmla="val 9722"/>
            </a:avLst>
          </a:prstGeom>
          <a:solidFill>
            <a:srgbClr val="E6F3F0"/>
          </a:solidFill>
          <a:ln/>
        </p:spPr>
      </p:sp>
      <p:sp>
        <p:nvSpPr>
          <p:cNvPr id="8" name="Shape 5"/>
          <p:cNvSpPr/>
          <p:nvPr/>
        </p:nvSpPr>
        <p:spPr>
          <a:xfrm>
            <a:off x="566928" y="1316736"/>
            <a:ext cx="73152" cy="658368"/>
          </a:xfrm>
          <a:prstGeom prst="rect">
            <a:avLst/>
          </a:prstGeom>
          <a:solidFill>
            <a:srgbClr val="0B7B6B"/>
          </a:solidFill>
          <a:ln/>
        </p:spPr>
      </p:sp>
      <p:sp>
        <p:nvSpPr>
          <p:cNvPr id="9" name="Text 6"/>
          <p:cNvSpPr/>
          <p:nvPr/>
        </p:nvSpPr>
        <p:spPr>
          <a:xfrm>
            <a:off x="822960" y="1362456"/>
            <a:ext cx="7635240" cy="566928"/>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code that needs a sharper boundary.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themes from codes, categories, and concepts, the terminology that introductory texts use loosely and that Bernard, Wutich, and Ryan tighten up</a:t>
            </a:r>
            <a:endParaRPr lang="en-US" sz="1400" dirty="0"/>
          </a:p>
        </p:txBody>
      </p:sp>
      <p:sp>
        <p:nvSpPr>
          <p:cNvPr id="8"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the twelve Ryan &amp; Bernard (2003) techniques for finding themes to a small corpus of loneliness transcripts</a:t>
            </a:r>
            <a:endParaRPr lang="en-US" sz="1400" dirty="0"/>
          </a:p>
        </p:txBody>
      </p:sp>
      <p:sp>
        <p:nvSpPr>
          <p:cNvPr id="9"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Differentiate inductive, deductive, and hybrid coding strategies and justify which is appropriate for a given research question</a:t>
            </a:r>
            <a:endParaRPr lang="en-US" sz="1400" dirty="0"/>
          </a:p>
        </p:txBody>
      </p:sp>
      <p:sp>
        <p:nvSpPr>
          <p:cNvPr id="10" name="Text 7"/>
          <p:cNvSpPr/>
          <p:nvPr/>
        </p:nvSpPr>
        <p:spPr>
          <a:xfrm>
            <a:off x="566928" y="326644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Build a structured codebook with code names, brief definitions, full definitions, inclusion criteria, exclusion criteria, and positive/negative exemplars</a:t>
            </a:r>
            <a:endParaRPr lang="en-US" sz="1400" dirty="0"/>
          </a:p>
        </p:txBody>
      </p:sp>
      <p:sp>
        <p:nvSpPr>
          <p:cNvPr id="11" name="Text 8"/>
          <p:cNvSpPr/>
          <p:nvPr/>
        </p:nvSpPr>
        <p:spPr>
          <a:xfrm>
            <a:off x="566928" y="406806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coding mechanics: hierarchical codes, multiple codes per passage, axial coding, and the use of in vivo codes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Compute and interpret percent agreement, Cohen's kappa, and Krippendorff's alpha, and identify when intercoder reliability is the wrong measure</a:t>
            </a:r>
            <a:endParaRPr lang="en-US" sz="1400" dirty="0"/>
          </a:p>
        </p:txBody>
      </p:sp>
      <p:sp>
        <p:nvSpPr>
          <p:cNvPr id="7"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Operate the Taguette + R workflow: upload, code, export, and analyze coded extracts</a:t>
            </a:r>
            <a:endParaRPr lang="en-US" sz="1400" dirty="0"/>
          </a:p>
        </p:txBody>
      </p:sp>
      <p:sp>
        <p:nvSpPr>
          <p:cNvPr id="8"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a preliminary codebook tested on 3–5 transcripts, with a one-page memo on what coding revealed</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Theme or code?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Theme or code? Sort these five labels, and justify the two hardest.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Find themes twelve ways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Apply your two assigned techniques to this excerpt and report the themes each one surfaces.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a codebook entry</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Draft one complete codebook entry, then test it by coding a fresh passage.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Inductive, deductive, or hybrid coding: how do I choose?</a:t>
            </a:r>
            <a:endParaRPr lang="en-US" sz="1400" dirty="0"/>
          </a:p>
        </p:txBody>
      </p:sp>
      <p:sp>
        <p:nvSpPr>
          <p:cNvPr id="9" name="Text 6"/>
          <p:cNvSpPr/>
          <p:nvPr/>
        </p:nvSpPr>
        <p:spPr>
          <a:xfrm>
            <a:off x="566928" y="21310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When does intercoder reliability matter, and when is it the wrong measure?</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read Cohen's kappa or Krippendorff's alpha?</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Codebook entry drill: coding a loneliness excerpt</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Working from short loneliness-interview excerpts printed on the handout, you will build one structured codebook entry and apply it, then test it on two further excerpts. The point is to write a code definition precise enough that a second coder would tag the same lines you do.</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worked excerpt and underline the stretch of talk that seems to carry a single recurring idea (a candidate theme).</a:t>
            </a:r>
            <a:endParaRPr lang="en-US" sz="1350" dirty="0"/>
          </a:p>
        </p:txBody>
      </p:sp>
      <p:sp>
        <p:nvSpPr>
          <p:cNvPr id="9" name="Text 6"/>
          <p:cNvSpPr/>
          <p:nvPr/>
        </p:nvSpPr>
        <p:spPr>
          <a:xfrm>
            <a:off x="566928" y="365150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a code for it in two or three words, then write a brief definition (one line) and a full definition (two or three sentences) that say what the code captures.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5 — Themes and Codebooks</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