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841 Lesson 4: Qualitative Data Collection
Session focus: Map the families of qualitative data collection and treat transcription and field notes as analytic acts, not clerical ones.
How to use this deck: each slide shows what students see on the board; these speaker notes hold the timings, facilitator talking points, model answers, and answer keys. Students completed the Lesson 4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same four lines yield three defensible transcripts. Verbatim preserves how the talk was produced (hesitation, emphasis, overlap), while clean verbatim preserves only what was said, so the choice of convention decides which analyses remain possible.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transcribe a new exchange three ways] Produce three transcripts of this exchange: (a) verbatim with pause, overlap, emphasis, and cut-off notation; (b) intelligent verbatim; (c) clean verbatim. Then write one sentence on what the verbatim version reveals about the respondent's attendance that the clean version flattens.
Solution: Verbatim: 'I: And do you come here every week? R: Yeah, well- (0.8) mostly. When I can. It's just [the bus-] I: [Right.] R: -the bus is, you know, it's NOT reliable so sometimes I (.) I miss it.' Intelligent verbatim: 'R: Yeah, well, mostly. When I can. It's just the bus is not reliable, so sometimes I miss it.' (fillers 'you know', timing, and the 'I I' repair removed; backchannel 'Right' optional). Clean verbatim: 'R: Yes, mostly, when I can; the bus is unreliable, so sometimes I miss it.' Analytic point students should reach: the verbatim hedging ('well-', 0.8 pause, 'mostly. When I can.') and the emphasised 'NOT reliable' show that attendance is conditional and frustrating rather than routine; the clean version reads as simple regular attendance. Accept any answer that distinguishes how it was said from what was said.
[Practice 2: from jottings to expanded notes and a memo] Convert these jottings into (a) a short paragraph of expanded notes a non-present reader could follow, clearly separating observation from inference, and (b) one dated analytic memo of two to three sentences naming a pattern or question worth pursuing.
Solution: Expanded notes (model): 'At 9:10 about fifteen people were already queueing outside in the cold; most stood quietly. A volunteer distributed numbered tickets and called numbers slowly. An older man near the front repeatedly checked his watch and sighed (observation); he appeared impatient or anxious about the wait (inference). Two other people chatted and laughed with each other and seemed familiar with the staff (inference from their ease). A posted sign read "one box per household," and one woman asked about it twice (observation), suggesting the rule was unclear to her (inference).' Memo (model): 'Memo, [today's date]: Familiarity with the site seems to shape the experience. Regulars who know staff wait comfortably, while a newer or more anxious visitor monitors time and re-asks the household rule. Question to pursue: does prior experience with the food bank reduce the felt difficulty of the visit, and how would I see that in interviews?' Strong answers keep observation and inference visibly separate and write a memo that interprets rather than re-lists the jottings.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4 and read the milestone aloud.
  2. Students build the familiarisation log across six to eight transcripts.
  3. Circulate and ask each student for one cross-transcript pattern they noticed.
  4. Mini-conference prompt: 'What is starting to recur, and what surprised you?'
SOURCE: Refer to the term-project document (Part 2, Week 4)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one pattern recurring across transcripts. Complete the Lesson 5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place a given study on the spectrum and say what that position cannot see (three minutes).
  2. Surface with the notes.
WHAT TO SURFACE (say this):
  - Each position trades access for distance: a complete observer sees behaviour but not meaning; a complete participant feels the experience but loses analytic distance.
  - Your position shapes the data you can gather and the blind spots you carry.
  - There is no neutral position; you choose and disclose it.
Set-up: Slide showing the observer-to-participant spectrum (complete observer, observer-as-participant, participant-as-observer, complete participant).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Sorting, groups   |   Materials: Cards for methods across indirect observation (traces, archives, secondary data), direct observation (participant observation), and elicitation (interviews, focus groups).
RUN IT:
  1. Groups sort each method into its family and note its analytic uses and limits (six minutes).
  2. Groups identify which family best suits the capstone dataset.
  3. Correct with the notes.
FACILITATOR TALKING POINTS:
  - Indirect observation (traces, archives, secondary transcripts) is unobtrusive but limited to what was recorded.
  - Direct observation captures behaviour in context but is labour-intensive and reactive.
  - Elicitation (interviews, focus groups) accesses meaning and accounts but gets reported, not observed, behaviour.
Close: Students note which family their capstone data belong to and its limits.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Clinic, pairs   |   Materials: Examples of unstructured, semi-structured, and structured interview excerpts.
RUN IT:
  1. Pairs compare what each interview type elicits and how it is designed (six minutes).
  2. Pairs decide when a focus group would outperform individual interviews.
  3. Correct with the notes.
FACILITATOR TALKING POINTS:
  - Unstructured interviews follow the participant; semi-structured balance a guide with flexibility; structured interviews standardise for comparability.
  - Focus groups surface norms and disagreement through interaction but suppress sensitive or minority views.
  - The shared dataset's semi-structured interviews trade some comparability for depth.
Close: Students note the interview type behind their data and its trade-offs.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Why treat transcription as analysis rather than typing?
A. Because every transcription choice (verbatim versus cleaned, whether to mark pauses and overlaps) decides what is available to analyse. Cleaning up speech erases hesitation and interaction that discourse analysis needs. The convention you pick forecloses some analyses, so it is an analytic decision.
Q2. Verbatim, intelligent verbatim, or clean verbatim: which should I use?
A. Match it to the analysis. Discourse and conversation analysis need detailed verbatim (even Jefferson notation). Thematic and content analysis usually tolerate intelligent verbatim (light cleaning). Clean verbatim suits readability but loses interactional detail. Decide before you transcribe.
Q3. What are field notes for if I have recordings?
A. They capture what recordings miss: context, nonverbal cues, the setting, and your own analytic hunches. The Emerson, Fretz and Shaw progression from quick jottings to expanded notes to analytic memos turns observation into the beginning of analysis.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This handout (all raw material is printed below; nothing to search for or download). A pen, or a laptop with a plain text editor. A copy of the three transcription conventions summarised in the lesson (verbatim with Jefferson-style notation, intelligent verbatim, clean verbatim) and the Emerson, Fretz and Shaw progression of jottings to expanded notes to analytic memo.
WHAT GOOD WORK LOOKS LIKE:
There is no single correct transcript, but each convention must be applied consistently and must change no claim the speaker made. Strong work shows three genuinely different transcripts (not one transcript lightly edited), preserves pauses, overlap, emphasis, and cut-offs in the verbatim version, and removes only fillers and repairs in intelligent verbatim. For the field notes, strong work keeps observation and inference visibly separate and writes a memo that interprets (names a pattern or question) rather than summarising. Common errors to correct: smoothing the verbatim transcript so it reads like clean verbatim (the most frequent mistake); deleting substantive content under the banner of 'cleaning'; collapsing observation and inference in the expanded notes; writing a memo that merely restates the jottings. Remind students that the convention is an analytic decision, not a typing style: choosing clean verbatim forecloses conversation-level analysis, so the choice should follow the research question.
Debrief: Land the rule in one line: transcription is an analytic act, not a clerical one, because each convention keeps some phenomena and discards others. Surface the trade-off explicitly: verbatim and Jefferson-style notation preserve how talk is produced and suit interaction or discourse analysis; intelligent and clean verbatim preserve content and suit thematic or content analysis at the cost of conversational detail. Tie the field-notes half back to Emerson, Fretz and Shaw: jottings are raw, expanded notes reconstruct the scene for an absent reader, and the analytic memo is where interpretation and the audit trail begin. This is the same disciplined record-keeping students will use on their capstone transcripts.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841  ·  LESSON 4</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Qualitative Data Collection</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Map the families of qualitative data collection and treat transcription and field notes as analytic acts, not clerical ones.</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4</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Transcription conventions and field notes from a short recording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Produce an intelligent verbatim transcript of the same exchange: keep every substantive word and the order of turns, but remove fillers (um, uh), repaired false starts, and timing marks.</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Produce a clean verbatim transcript: render the same content in fluent, readable sentences, correcting grammar and dropping non-substantive talk, while changing no claim the speaker made.</a:t>
            </a:r>
            <a:endParaRPr lang="en-US" sz="1350" dirty="0"/>
          </a:p>
        </p:txBody>
      </p:sp>
      <p:sp>
        <p:nvSpPr>
          <p:cNvPr id="8" name="Text 6"/>
          <p:cNvSpPr/>
          <p:nvPr/>
        </p:nvSpPr>
        <p:spPr>
          <a:xfrm>
            <a:off x="566928" y="323697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two sentences naming one analytic thing the verbatim version lets you see that the clean version hides, and one situation where clean verbatim is the better choice.</a:t>
            </a:r>
            <a:endParaRPr lang="en-US" sz="1350" dirty="0"/>
          </a:p>
        </p:txBody>
      </p:sp>
      <p:sp>
        <p:nvSpPr>
          <p:cNvPr id="9" name="Text 7"/>
          <p:cNvSpPr/>
          <p:nvPr/>
        </p:nvSpPr>
        <p:spPr>
          <a:xfrm>
            <a:off x="566928" y="401421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field jottings below, then expand them into a short paragraph of expanded notes that a reader who was not present could follow, separating what you observed from what you inferred.</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Transcription conventions and field notes from a short recording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one analytic memo of two to three sentences that names a pattern or question arising from the notes, dated, in the first person.</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One line, three conventions</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Raw exchange (clinic waiting room study). I = interviewer, R = respondent.</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I: So how was the- the appointment today?</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R: It was um (1.5) it was FINE I guess, I mean [I waited-]</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I:                                              [Mm.]</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R: -I waited like an hour but yeah. Fine.</a:t>
            </a:r>
            <a:endParaRPr lang="en-US" sz="1250" dirty="0"/>
          </a:p>
        </p:txBody>
      </p:sp>
      <p:sp>
        <p:nvSpPr>
          <p:cNvPr id="10" name="Text 7"/>
          <p:cNvSpPr/>
          <p:nvPr/>
        </p:nvSpPr>
        <p:spPr>
          <a:xfrm>
            <a:off x="566928" y="29199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Verbatim: keep the cut-off 'the-', the filler 'um', the timed pause (1.5), the emphasis on FINE, the overlap brackets on 'I waited-' and 'Mm.', and the restart '-I waited'. Nothing is smoothed.</a:t>
            </a:r>
            <a:endParaRPr lang="en-US" sz="1250" dirty="0"/>
          </a:p>
        </p:txBody>
      </p:sp>
      <p:sp>
        <p:nvSpPr>
          <p:cNvPr id="11" name="Text 8"/>
          <p:cNvSpPr/>
          <p:nvPr/>
        </p:nvSpPr>
        <p:spPr>
          <a:xfrm>
            <a:off x="566928" y="364845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Intelligent verbatim: drop 'um' and the timing, keep the repaired content and turn order: R: 'It was fine I guess, I mean I waited like an hour but yeah. Fine.' The 'Mm.' backchannel may be kept or dropped; keep it if backchannelling matters to your analysis.</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One line, three conventions  (continued)</a:t>
            </a:r>
            <a:endParaRPr lang="en-US" sz="2400" dirty="0"/>
          </a:p>
        </p:txBody>
      </p:sp>
      <p:sp>
        <p:nvSpPr>
          <p:cNvPr id="6" name="Text 4"/>
          <p:cNvSpPr/>
          <p:nvPr/>
        </p:nvSpPr>
        <p:spPr>
          <a:xfrm>
            <a:off x="566928" y="131673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Clean verbatim: one fluent sentence that preserves the claim: R: 'It was fine, although I waited about an hour.'</a:t>
            </a:r>
            <a:endParaRPr lang="en-US" sz="1250" dirty="0"/>
          </a:p>
        </p:txBody>
      </p:sp>
      <p:sp>
        <p:nvSpPr>
          <p:cNvPr id="7" name="Text 5"/>
          <p:cNvSpPr/>
          <p:nvPr/>
        </p:nvSpPr>
        <p:spPr>
          <a:xfrm>
            <a:off x="566928" y="18420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Compare: the hedged 'FINE I guess' with a 1.5 second pause and the contrast with a one-hour wait signal ambivalence. The clean version reads as straightforward satisfaction and loses that tension.</a:t>
            </a:r>
            <a:endParaRPr lang="en-US" sz="1250" dirty="0"/>
          </a:p>
        </p:txBody>
      </p:sp>
      <p:sp>
        <p:nvSpPr>
          <p:cNvPr id="8" name="Text 6"/>
          <p:cNvSpPr/>
          <p:nvPr/>
        </p:nvSpPr>
        <p:spPr>
          <a:xfrm>
            <a:off x="566928" y="2570480"/>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same four lines yield three defensible transcripts. Verbatim preserves how the talk was produced (hesitation, emphasis, overlap), while clean verbatim preserves only what was said, so the choice of convention decides which analyses remain possible.</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8" name="Shape 5"/>
          <p:cNvSpPr/>
          <p:nvPr/>
        </p:nvSpPr>
        <p:spPr>
          <a:xfrm>
            <a:off x="566928" y="1316736"/>
            <a:ext cx="54864" cy="2160016"/>
          </a:xfrm>
          <a:prstGeom prst="rect">
            <a:avLst/>
          </a:prstGeom>
          <a:solidFill>
            <a:srgbClr val="0B7B6B"/>
          </a:solidFill>
          <a:ln/>
        </p:spPr>
      </p:sp>
      <p:sp>
        <p:nvSpPr>
          <p:cNvPr id="9"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transcribe a new exchange three ways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Raw exchange (community food-bank study). I = interviewer, R = respondent.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I: And do you come here every week?</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R: Yeah, well- (0.8) mostly. When I can. It's just [the bus-]</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I:                                                   [Right.]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R: -the bus is, you know, it's NOT reliable so sometimes I (.) I miss it.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Produce three transcripts of this exchange: (a) verbatim with pause, overlap, emphasis, and cut-off notation; (b) intelligent verbatim; (c) clean verbatim. Then write one sentence on what the verbatim version reveals about the respondent's attendance that the clean version flattens.</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7" name="Shape 5"/>
          <p:cNvSpPr/>
          <p:nvPr/>
        </p:nvSpPr>
        <p:spPr>
          <a:xfrm>
            <a:off x="566928" y="1316736"/>
            <a:ext cx="54864" cy="2160016"/>
          </a:xfrm>
          <a:prstGeom prst="rect">
            <a:avLst/>
          </a:prstGeom>
          <a:solidFill>
            <a:srgbClr val="0B7B6B"/>
          </a:solidFill>
          <a:ln/>
        </p:spPr>
      </p:sp>
      <p:sp>
        <p:nvSpPr>
          <p:cNvPr id="8"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from jottings to expanded notes and a memo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Field jottings (same food-bank site, written discreetly during the visit).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- 9:10 line already ~15 ppl, cold, most quiet</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volunteer hands out numbers, calls them slowly</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older man near front keeps checking watch, sighs</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two ppl chatting, laughing, seem to know staff</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sign: 'one box per household': woman asks twice about it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Convert these jottings into (a) a short paragraph of expanded notes a non-present reader could follow, clearly separating observation from inference, and (b) one dated analytic memo of two to three sentences naming a pattern or question worth pursuing.</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4.</a:t>
            </a:r>
            <a:endParaRPr lang="en-US" sz="1350" dirty="0"/>
          </a:p>
        </p:txBody>
      </p:sp>
      <p:sp>
        <p:nvSpPr>
          <p:cNvPr id="10" name="Text 7"/>
          <p:cNvSpPr/>
          <p:nvPr/>
        </p:nvSpPr>
        <p:spPr>
          <a:xfrm>
            <a:off x="566928" y="219456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What is starting to recur, and what surprised you?</a:t>
            </a:r>
            <a:endParaRPr lang="en-US" sz="1500" dirty="0"/>
          </a:p>
        </p:txBody>
      </p:sp>
      <p:sp>
        <p:nvSpPr>
          <p:cNvPr id="11" name="Text 8"/>
          <p:cNvSpPr/>
          <p:nvPr/>
        </p:nvSpPr>
        <p:spPr>
          <a:xfrm>
            <a:off x="566928" y="255727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658368"/>
          </a:xfrm>
          <a:prstGeom prst="roundRect">
            <a:avLst>
              <a:gd name="adj" fmla="val 9722"/>
            </a:avLst>
          </a:prstGeom>
          <a:solidFill>
            <a:srgbClr val="E6F3F0"/>
          </a:solidFill>
          <a:ln/>
        </p:spPr>
      </p:sp>
      <p:sp>
        <p:nvSpPr>
          <p:cNvPr id="8" name="Shape 5"/>
          <p:cNvSpPr/>
          <p:nvPr/>
        </p:nvSpPr>
        <p:spPr>
          <a:xfrm>
            <a:off x="566928" y="1316736"/>
            <a:ext cx="73152" cy="658368"/>
          </a:xfrm>
          <a:prstGeom prst="rect">
            <a:avLst/>
          </a:prstGeom>
          <a:solidFill>
            <a:srgbClr val="0B7B6B"/>
          </a:solidFill>
          <a:ln/>
        </p:spPr>
      </p:sp>
      <p:sp>
        <p:nvSpPr>
          <p:cNvPr id="9" name="Text 6"/>
          <p:cNvSpPr/>
          <p:nvPr/>
        </p:nvSpPr>
        <p:spPr>
          <a:xfrm>
            <a:off x="822960" y="1362456"/>
            <a:ext cx="7635240" cy="566928"/>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pattern recurring across transcripts.</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1:04–1:44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1:44–2:32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2:32–2:37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indirect observation, direct observation, and elicitation as the three families of qualitative data collection.</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the analytic uses (and limits) of behavior traces, archival records, and secondary qualitative datasets.</a:t>
            </a:r>
            <a:endParaRPr lang="en-US" sz="1400" dirty="0"/>
          </a:p>
        </p:txBody>
      </p:sp>
      <p:sp>
        <p:nvSpPr>
          <p:cNvPr id="9" name="Text 6"/>
          <p:cNvSpPr/>
          <p:nvPr/>
        </p:nvSpPr>
        <p:spPr>
          <a:xfrm>
            <a:off x="566928" y="246481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Locate yourself on the participant-observation spectrum from complete observer to complete participant, and explain what each position can and cannot see.</a:t>
            </a:r>
            <a:endParaRPr lang="en-US" sz="1400" dirty="0"/>
          </a:p>
        </p:txBody>
      </p:sp>
      <p:sp>
        <p:nvSpPr>
          <p:cNvPr id="10" name="Text 7"/>
          <p:cNvSpPr/>
          <p:nvPr/>
        </p:nvSpPr>
        <p:spPr>
          <a:xfrm>
            <a:off x="566928" y="3266440"/>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Compare unstructured, semi-structured, and structured interviews on what they elicit, how they are designed, and what they cannot reach.</a:t>
            </a:r>
            <a:endParaRPr lang="en-US" sz="1400" dirty="0"/>
          </a:p>
        </p:txBody>
      </p:sp>
      <p:sp>
        <p:nvSpPr>
          <p:cNvPr id="11" name="Text 8"/>
          <p:cNvSpPr/>
          <p:nvPr/>
        </p:nvSpPr>
        <p:spPr>
          <a:xfrm>
            <a:off x="566928" y="406806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when focus groups outperform individual interviews and what moderator skills they demand.</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Preview the cultural-domain elicitation methods (free listing, pile sorts, triads, rankings) reserved for a later module.</a:t>
            </a:r>
            <a:endParaRPr lang="en-US" sz="1400" dirty="0"/>
          </a:p>
        </p:txBody>
      </p:sp>
      <p:sp>
        <p:nvSpPr>
          <p:cNvPr id="7" name="Text 5"/>
          <p:cNvSpPr/>
          <p:nvPr/>
        </p:nvSpPr>
        <p:spPr>
          <a:xfrm>
            <a:off x="566928" y="189077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Treat transcription as an analytic act, recognising verbatim conventions, Jefferson notation (preview), intelligent verbatim, and clean verbatim, and what each choice forecloses.</a:t>
            </a:r>
            <a:endParaRPr lang="en-US" sz="1400" dirty="0"/>
          </a:p>
        </p:txBody>
      </p:sp>
      <p:sp>
        <p:nvSpPr>
          <p:cNvPr id="8" name="Text 6"/>
          <p:cNvSpPr/>
          <p:nvPr/>
        </p:nvSpPr>
        <p:spPr>
          <a:xfrm>
            <a:off x="566928" y="269240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Write disciplined field notes using the Emerson, Fretz &amp; Shaw progression: jottings → expanded notes → analytic memos.</a:t>
            </a:r>
            <a:endParaRPr lang="en-US" sz="1400" dirty="0"/>
          </a:p>
        </p:txBody>
      </p:sp>
      <p:sp>
        <p:nvSpPr>
          <p:cNvPr id="9" name="Text 7"/>
          <p:cNvSpPr/>
          <p:nvPr/>
        </p:nvSpPr>
        <p:spPr>
          <a:xfrm>
            <a:off x="566928" y="326644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Complete the capstone milestone: a dataset familiarisation log covering 6–8 transcripts.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Where do you stand?</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Place this study on the observer-to-participant spectrum. What can that position not see?</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Map the collection families</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Sort each method into indirect observation, direct observation, or elicitation, with one use and one limit each.</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Compare interview types</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Compare the three interview types on what they elicit, and say when a focus group would beat individual interviews.</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treat transcription as analysis rather than typing?</a:t>
            </a:r>
            <a:endParaRPr lang="en-US" sz="1400" dirty="0"/>
          </a:p>
        </p:txBody>
      </p:sp>
      <p:sp>
        <p:nvSpPr>
          <p:cNvPr id="9" name="Text 6"/>
          <p:cNvSpPr/>
          <p:nvPr/>
        </p:nvSpPr>
        <p:spPr>
          <a:xfrm>
            <a:off x="566928" y="21310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Verbatim, intelligent verbatim, or clean verbatim: which should I use?</a:t>
            </a:r>
            <a:endParaRPr lang="en-US" sz="1400" dirty="0"/>
          </a:p>
        </p:txBody>
      </p:sp>
      <p:sp>
        <p:nvSpPr>
          <p:cNvPr id="10" name="Text 7"/>
          <p:cNvSpPr/>
          <p:nvPr/>
        </p:nvSpPr>
        <p:spPr>
          <a:xfrm>
            <a:off x="566928" y="273710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are field notes for if I have recordings?</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Transcription conventions and field notes from a short recording</a:t>
            </a:r>
            <a:endParaRPr lang="en-US" sz="2400" dirty="0"/>
          </a:p>
        </p:txBody>
      </p:sp>
      <p:sp>
        <p:nvSpPr>
          <p:cNvPr id="7" name="Text 4"/>
          <p:cNvSpPr/>
          <p:nvPr/>
        </p:nvSpPr>
        <p:spPr>
          <a:xfrm>
            <a:off x="566928" y="1682496"/>
            <a:ext cx="8138160" cy="102108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Turn one short raw exchange into three different transcripts and observe what each convention keeps and discards. Then convert a set of field jottings into expanded notes and one short analytic memo.</a:t>
            </a:r>
            <a:endParaRPr lang="en-US" sz="1500" dirty="0"/>
          </a:p>
        </p:txBody>
      </p:sp>
      <p:sp>
        <p:nvSpPr>
          <p:cNvPr id="8" name="Text 5"/>
          <p:cNvSpPr/>
          <p:nvPr/>
        </p:nvSpPr>
        <p:spPr>
          <a:xfrm>
            <a:off x="566928" y="284988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raw exchange below twice. The notation in it (pauses, overlap, emphasis, cut-offs) is the unedited record of how the talk actually happened.</a:t>
            </a:r>
            <a:endParaRPr lang="en-US" sz="1350" dirty="0"/>
          </a:p>
        </p:txBody>
      </p:sp>
      <p:sp>
        <p:nvSpPr>
          <p:cNvPr id="9" name="Text 6"/>
          <p:cNvSpPr/>
          <p:nvPr/>
        </p:nvSpPr>
        <p:spPr>
          <a:xfrm>
            <a:off x="566928" y="362712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Produce a verbatim transcript that preserves the pauses, overlaps, false starts, and fillers, using simple notations: (.) for a short pause, (2.0) for a timed pause in seconds, [ ] for overlapping talk, CAPS for emphasis, and a dash for a cut-off word.</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841 Lesson 4 — Qualitative Data Collection</dc:title>
  <dc:subject>PptxGenJS Presentation</dc:subject>
  <dc:creator>Dr. Kiffer G. Card</dc:creator>
  <cp:lastModifiedBy>Dr. Kiffer G. Card</cp:lastModifiedBy>
  <cp:revision>1</cp:revision>
  <dcterms:created xsi:type="dcterms:W3CDTF">2026-06-16T00:35:12Z</dcterms:created>
  <dcterms:modified xsi:type="dcterms:W3CDTF">2026-06-16T00:35:12Z</dcterms:modified>
</cp:coreProperties>
</file>