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2: Research Questions Theory and Literature
Session focus: Build a focused, answerable qualitative research question and frame it in the literature, distinguishing qualitative-evidence synthesis from a systematic review.
How to use this deck: each slide shows what students see on the board; these speaker notes hold the timings, facilitator talking points, model answers, and answer keys. Students completed the Lesson 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framing rests on belonging and the alone-versus-lonely distinction as recurring constructs, names the gap as how meaning-making works across contexts, and selects meta-ethnography to translate concepts rather than count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framing vaccine hesitancy] List the concepts that recur across at least two abstracts, state the gap your question addresses in one sentence, and name the synthesis approach you would use with a one-sentence reason.
Solution: Recurring concepts: trust or distrust (providers, companies) and the influence of other people (anecdotes, social networks, what other parents do). Gap example: the studies name trust and social influence separately but do not explain how parents weigh personal trust against social pressure when reasoning toward a decision. Synthesis: meta-ethnography or thematic synthesis is defensible; meta-ethnography if the aim is a higher-order interpretation translating trust and social influence into one account, thematic synthesis if the aim is to build analytic themes across findings. Mark down any answer that reports percentages of hesitant parents (that is quantitative meta-summary or a systematic review, not conceptual framing).
[Practice 2: spotting a quantitative framing] In two to three sentences, explain why this is not a qualitative-evidence framing and rewrite the question so it suits a qualitative study and a conceptual framing.
Solution: It is a quantitative framing: it counts studies, pools percentages, reports outcome rates, weighs sample sizes, and asks whether a program 'works' (an effectiveness question suited to a systematic review). A qualitative framing would draw on concepts (meaning, motivation, barriers as experienced) rather than effect counts. Rewritten question example: 'How do older adults describe what keeps them returning to, or dropping out of, a community physical-activity program?' This is answerable through participant accounts and supports a meta-ethnography or thematic synthesis of experiential concepts.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2 and read the milestone aloud.
  2. Students refine the research question and draft the literature framing.
  3. Circulate and run each question through the four screens with the student.
  4. Mini-conference prompt: 'Is your question answerable with the shared dataset, and what is the gap it fills?'
SOURCE: Refer to the term-project document (Part 2, Week 2)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sharpened question and the gap it addresses. Complete the Lesson 3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run the question through the four screens (interest, empirical answerability, resources, ethics) and report where it fails (three minutes).
  2. Surface with the notes.
WHAT TO SURFACE (say this):
  - A good question is interesting to the field, empirically answerable with available data, feasible with your resources, and ethically defensible.
  - Most rough questions fail on answerability (too broad) or resources (too ambitious).
  - Screening early saves a term of misdirected work.
Set-up: Slide with one rough candidate question about loneliness.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Sort and sharpen, pairs   |   Materials: A set of qualitative questions, some exploratory, some confirmatory.
RUN IT:
  1. Pairs classify each question and rewrite one to sharpen it (six minutes).
  2. Pairs state what kind of answer each question would produce.
  3. Correct with the notes.
FACILITATOR TALKING POINTS:
  - Exploratory questions open up a phenomenon ('how do older adults experience loneliness?'); confirmatory questions test a proposed structure or hypothesis.
  - Qualitative work leans exploratory but can be confirmatory (does this model hold across cases?).
  - Sharpening usually means narrowing the population, the phenomenon, or the context.
Close: Students draft a sharpened version of their own capstone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groups   |   Materials: The four contemporary paradigms (positivism/postpositivism, interpretivism, critical, pragmatism) on a slide.
RUN IT:
  1. Groups place a given question within each paradigm and trace how the analysis would differ (six minutes).
  2. Groups state which paradigm fits the capstone dataset's aims.
  3. Correct with the notes.
FACILITATOR TALKING POINTS:
  - Interpretivism foregrounds participants' meanings; critical work foregrounds power and emancipation; pragmatism foregrounds what answer is useful for action.
  - The same data can be analysed differently depending on stance.
  - Your paradigm should be coherent with your question and your methods.
Close: Students note the paradigm framing for their literature section.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is a qualitative-evidence search different from a systematic review?
A. A systematic review of quantitative evidence aims for exhaustive retrieval and pooled effects. A qualitative-evidence search aims for conceptual saturation and rich, relevant studies, and may sample purposively rather than exhaustively. The synthesis methods (meta-ethnography, thematic synthesis, meta-summary) integrate meanings, not effect sizes.
Q2. What makes a qualitative question answerable?
A. It targets a phenomenon you can actually access through the data you have, in a bounded population and context, at a depth your resources allow. 'Why are people lonely?' is not answerable; 'how do recently widowed adults describe the onset of loneliness?' is.
Q3. Do qualitative studies need ethics review?
A. Yes. Interview and observational research with people requires Research Ethics Board approval under TCPS 2, including consent, confidentiality, and attention to vulnerability. Even secondary analysis of existing transcripts has ethical obligations around consent scope and re-identification.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handout (three short study abstracts and a draft research question are printed below; nothing to search for). A one-page framing template is optional.
WHAT GOOD WORK LOOKS LIKE:
There is no single correct framing, but strong work treats the literature conceptually: it names recurring constructs across studies, identifies a genuine gap in understanding (not a missing trial), and selects a synthesis approach that matches the aim. Use meta-ethnography for higher-order conceptual translation, thematic synthesis for building analytic themes across findings, and qualitative meta-summary when the goal is to aggregate and tabulate the frequency of findings. Common errors to correct: counting studies or reporting percentages and effect sizes as if quantitative; weighing sample size as a quality signal; treating 'does it work' effectiveness questions as qualitative; naming a synthesis approach with no reason. The abstracts are short and self-contained so the whole exercise runs without any searching; the capstone milestone is where students run a real qualitative-evidence search on the loneliness topic.
Debrief: Land the distinction in one line: a qualitative framing builds the conceptual ground the analysis will extend, while a systematic review tallies and pools trials. Tie each synthesis choice back to its aim (translate, theme, or aggregate), then preview that the capstone milestone applies exactly this framing logic to a real search on the loneliness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Research Questions Theory and Literature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Build a focused, answerable qualitative research question and frame it in the literature, distinguishing qualitative-evidence synthesis from a systematic review.</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Framing the literature: conceptual, not a trial count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Note where the abstracts disagree or where a concept is named but left unexplained. This tension is a candidate gap.</a:t>
            </a:r>
            <a:endParaRPr lang="en-US" sz="1350" dirty="0"/>
          </a:p>
        </p:txBody>
      </p:sp>
      <p:sp>
        <p:nvSpPr>
          <p:cNvPr id="7" name="Text 5"/>
          <p:cNvSpPr/>
          <p:nvPr/>
        </p:nvSpPr>
        <p:spPr>
          <a:xfrm>
            <a:off x="566928" y="224028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in one sentence, the gap your research question addresses that the three studies leave open.</a:t>
            </a:r>
            <a:endParaRPr lang="en-US" sz="1350" dirty="0"/>
          </a:p>
        </p:txBody>
      </p:sp>
      <p:sp>
        <p:nvSpPr>
          <p:cNvPr id="8" name="Text 6"/>
          <p:cNvSpPr/>
          <p:nvPr/>
        </p:nvSpPr>
        <p:spPr>
          <a:xfrm>
            <a:off x="566928" y="2798064"/>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one synthesis approach and justify it: meta-ethnography (translating concepts across studies into a higher-order interpretation), thematic synthesis (building descriptive then analytic themes across findings), or qualitative meta-summary (aggregating and tabulating the frequency of findings).</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three-to-five sentence framing paragraph: what is known conceptually, what recurs, the gap, and the synthesis approach you would use. Do not report or count effect sizes.</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Framing loneliness in older adults</a:t>
            </a:r>
            <a:endParaRPr lang="en-US" sz="2400" dirty="0"/>
          </a:p>
        </p:txBody>
      </p:sp>
      <p:sp>
        <p:nvSpPr>
          <p:cNvPr id="7" name="Shape 4"/>
          <p:cNvSpPr/>
          <p:nvPr/>
        </p:nvSpPr>
        <p:spPr>
          <a:xfrm>
            <a:off x="566928" y="1316736"/>
            <a:ext cx="8138160" cy="2066544"/>
          </a:xfrm>
          <a:prstGeom prst="roundRect">
            <a:avLst>
              <a:gd name="adj" fmla="val 2655"/>
            </a:avLst>
          </a:prstGeom>
          <a:solidFill>
            <a:srgbClr val="E6F3F0"/>
          </a:solidFill>
          <a:ln/>
        </p:spPr>
      </p:sp>
      <p:sp>
        <p:nvSpPr>
          <p:cNvPr id="8" name="Shape 5"/>
          <p:cNvSpPr/>
          <p:nvPr/>
        </p:nvSpPr>
        <p:spPr>
          <a:xfrm>
            <a:off x="566928" y="1316736"/>
            <a:ext cx="64008" cy="2066544"/>
          </a:xfrm>
          <a:prstGeom prst="rect">
            <a:avLst/>
          </a:prstGeom>
          <a:solidFill>
            <a:srgbClr val="0B7B6B"/>
          </a:solidFill>
          <a:ln/>
        </p:spPr>
      </p:sp>
      <p:sp>
        <p:nvSpPr>
          <p:cNvPr id="9" name="Text 6"/>
          <p:cNvSpPr/>
          <p:nvPr/>
        </p:nvSpPr>
        <p:spPr>
          <a:xfrm>
            <a:off x="786384" y="1380744"/>
            <a:ext cx="7680960" cy="1938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Draft question: How do older adults living alone make sense of loneliness in daily life? Abstract 1 (interview study, retirement community): residents describe loneliness as 'invisible' and tie it to loss of role after retirement; coping centred on routine. Abstract 2 (focus groups, immigrant seniors): participants frame loneliness through language barriers and cultural disconnection; belonging is described as conditional. Abstract 3 (photovoice, rural elders): isolation is linked to transport and distance; participants distinguish 'being alone' from 'feeling lonely'.</a:t>
            </a:r>
            <a:endParaRPr lang="en-US" sz="1250" dirty="0"/>
          </a:p>
        </p:txBody>
      </p:sp>
      <p:sp>
        <p:nvSpPr>
          <p:cNvPr id="10" name="Text 7"/>
          <p:cNvSpPr/>
          <p:nvPr/>
        </p:nvSpPr>
        <p:spPr>
          <a:xfrm>
            <a:off x="566928" y="35295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Underline concepts, not numbers: loss of role, routine, invisibility (A1); language barrier, cultural disconnection, conditional belonging (A2); distance, the alone-versus-lonely distinction (A3).</a:t>
            </a:r>
            <a:endParaRPr lang="en-US" sz="1250" dirty="0"/>
          </a:p>
        </p:txBody>
      </p:sp>
      <p:sp>
        <p:nvSpPr>
          <p:cNvPr id="11" name="Text 8"/>
          <p:cNvSpPr/>
          <p:nvPr/>
        </p:nvSpPr>
        <p:spPr>
          <a:xfrm>
            <a:off x="566928" y="42580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Recurring concepts across two or more abstracts: belonging or connection, and the separation of objective isolation from felt loneliness.</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Framing loneliness in older adults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Tension and gap: all three name loneliness as meaningful and experiential, but none examine how older adults living alone interpret it day to day across these different contexts.</a:t>
            </a:r>
            <a:endParaRPr lang="en-US" sz="1250" dirty="0"/>
          </a:p>
        </p:txBody>
      </p:sp>
      <p:sp>
        <p:nvSpPr>
          <p:cNvPr id="7" name="Text 5"/>
          <p:cNvSpPr/>
          <p:nvPr/>
        </p:nvSpPr>
        <p:spPr>
          <a:xfrm>
            <a:off x="566928" y="20452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Choose synthesis: meta-ethnography fits, because the task is to translate context-specific concepts (role loss, cultural disconnection, distance) into a higher-order account of how loneliness is made sense of, rather than to tally how often a finding appears.</a:t>
            </a:r>
            <a:endParaRPr lang="en-US" sz="1250" dirty="0"/>
          </a:p>
        </p:txBody>
      </p:sp>
      <p:sp>
        <p:nvSpPr>
          <p:cNvPr id="8" name="Text 6"/>
          <p:cNvSpPr/>
          <p:nvPr/>
        </p:nvSpPr>
        <p:spPr>
          <a:xfrm>
            <a:off x="566928" y="29768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framing rests on belonging and the alone-versus-lonely distinction as recurring constructs, names the gap as how meaning-making works across contexts, and selects meta-ethnography to translate concepts rather than count studies.</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framing vaccine hesitancy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Draft question: How do parents in one community reason about whether to vaccinate a child? Abstract 1 (interviews, parents): describes trust in providers and reliance on personal anecdotes over statistics. Abstract 2 (focus groups, parents): frames decisions through fear of side effects and distrust of pharmaceutical companies. Abstract 3 (ethnography, clinic): shows decisions shaped by social networks and what other parents do.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List the concepts that recur across at least two abstracts, state the gap your question addresses in one sentence, and name the synthesis approach you would use with a one-sentence reason.</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spotting a quantitative framing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student submits this framing paragraph: 'Twelve studies examined physical-activity programs for seniors. Pooled across studies, roughly 60 percent reported improved mobility and three reported reduced falls. The largest trial had 400 participants. My question asks whether a similar program would work here.'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In two to three sentences, explain why this is not a qualitative-evidence framing and rewrite the question so it suits a qualitative study and a conceptual framing.</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2.</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your question answerable with the shared dataset, and what is the gap it fills?</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sharpened question and the gap it addresses.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exploratory from confirmatory research questions in qualitative work</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the four screening questions (interest, empirical answerability, resources, ethics) to a candidate question</a:t>
            </a:r>
            <a:endParaRPr lang="en-US" sz="1400" dirty="0"/>
          </a:p>
        </p:txBody>
      </p:sp>
      <p:sp>
        <p:nvSpPr>
          <p:cNvPr id="9" name="Text 6"/>
          <p:cNvSpPr/>
          <p:nvPr/>
        </p:nvSpPr>
        <p:spPr>
          <a:xfrm>
            <a:off x="566928" y="246481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the four contemporary paradigms (positivism/postpositivism, interpretivism, critical, pragmatism) and locate yourself within them</a:t>
            </a:r>
            <a:endParaRPr lang="en-US" sz="1400" dirty="0"/>
          </a:p>
        </p:txBody>
      </p:sp>
      <p:sp>
        <p:nvSpPr>
          <p:cNvPr id="10"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Translate a public-health concern into a focused, defensible qualitative research question</a:t>
            </a:r>
            <a:endParaRPr lang="en-US" sz="1400" dirty="0"/>
          </a:p>
        </p:txBody>
      </p:sp>
      <p:sp>
        <p:nvSpPr>
          <p:cNvPr id="11" name="Text 8"/>
          <p:cNvSpPr/>
          <p:nvPr/>
        </p:nvSpPr>
        <p:spPr>
          <a:xfrm>
            <a:off x="566928" y="384048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Conduct a qualitative-evidence literature search and distinguish it from a systematic review for quantitative evidence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major qualitative-evidence synthesis approaches (meta-ethnography, thematic synthesis, qualitative meta-summary)</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REB / TCPS 2 considerations to qualitative health research designs</a:t>
            </a:r>
            <a:endParaRPr lang="en-US" sz="1400" dirty="0"/>
          </a:p>
        </p:txBody>
      </p:sp>
      <p:sp>
        <p:nvSpPr>
          <p:cNvPr id="8"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Produce the capstone milestone: research question + 1-page literature framing for the loneliness capstone</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Run it through the screens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Run this loneliness question through the four screens — interest, answerability, resources, ethics. Where does it fail?</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Exploratory versus confirmatory</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Classify each question as exploratory or confirmatory, then sharpen one so it is genuinely answerable.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Locate yourself in a paradigm</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Locate this question within each paradigm and show how the analysis would change with the stance.</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is a qualitative-evidence search different from a systematic review?</a:t>
            </a:r>
            <a:endParaRPr lang="en-US" sz="1400" dirty="0"/>
          </a:p>
        </p:txBody>
      </p:sp>
      <p:sp>
        <p:nvSpPr>
          <p:cNvPr id="9" name="Text 6"/>
          <p:cNvSpPr/>
          <p:nvPr/>
        </p:nvSpPr>
        <p:spPr>
          <a:xfrm>
            <a:off x="566928" y="23586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makes a qualitative question answerable?</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 qualitative studies need ethics review?</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Framing the literature: conceptual, not a trial count</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Build a qualitative-evidence literature framing for a research question, distinct from a quantitative systematic review. Using the three abstracts provided below, identify the recurring concepts, name the gap your question addresses, and choose the synthesis approach that best fits.</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draft research question, then read all three abstracts below. Underline the concepts each study names (for example coping, stigma, belonging), not its sample size or any numbers.</a:t>
            </a:r>
            <a:endParaRPr lang="en-US" sz="1350" dirty="0"/>
          </a:p>
        </p:txBody>
      </p:sp>
      <p:sp>
        <p:nvSpPr>
          <p:cNvPr id="9" name="Text 6"/>
          <p:cNvSpPr/>
          <p:nvPr/>
        </p:nvSpPr>
        <p:spPr>
          <a:xfrm>
            <a:off x="566928" y="38709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List the concepts that recur across at least two abstracts. These recurring constructs are the conceptual ground your framing will sit on.</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2 — Research Questions Theory and Literature</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