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12: Computational Text and LLM Analysis
Session focus: Apply computational text analysis and a disciplined LLM-assisted workflow, then assemble the final paper. Disclosure and validation of automated coding are the crux.
How to use this deck: each slide shows what students see on the board; these speaker notes hold the timings, facilitator talking points, model answers, and answer keys. Students completed the Lesson 12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Percent agreement is 0.75 and Cohen's kappa is 0.50, only moderate, so the model should not pre-code the full corpus unchecked; the disagreements cluster on ambiguous affect, so a human should adjudicate those cases before trusting the codings.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distinctive words by hand] For each word compute its rate per 1000 tokens in each subcorpus and the rural-to-urban ratio, then name the two words most distinctive of the rural excerpts and the one most distinctive of the urban excerpts, and say in one sentence why a raw count alone could mislead here.
Solution: Both subcorpora are 200 tokens, so rate per 1000 = count x 5. Rural rates: travel 90, wait 50, kind 30, distance 60, phone 15. Urban rates: travel 20, wait 45, kind 35, distance 10, phone 55. Ratios (rural/urban): distance 60/10 = 6.0; travel 90/20 = 4.5; wait 50/45 = 1.11; kind 30/35 = 0.86; phone 15/55 = 0.27. Most distinctive of rural: distance (6.0x) and travel (4.5x). Most distinctive of urban: phone (lowest ratio, 0.27, i.e. about 3.7x more common urban). Here totals are equal so raw counts happen to track the rates, but if the subcorpora differed in size a raw count would conflate how often a word appears with how big the subcorpus is, which is why keyness works on relative rates rather than counts.
[Practice 2: a second model run to validate] Compute percent agreement, build the two-by-two table (both yes, both no, human-yes/model-no, human-no/model-yes), and state in one sentence whether this run is more or less trustworthy than the worked example and why.
Solution: Agreements: positions 1,2,3,4,5,7,9,10 agree; positions 6 and 8 disagree; 8 of 10 agree, so percent agreement = 0.80. Two-by-two table: both yes = 4, both no = 4, human-yes/model-no = 1 (position 6, a miss), human-no/model-yes = 1 (position 8, a false positive). This run is more trustworthy than the worked example: percent agreement is higher (0.80 versus 0.75) and the errors are still only one miss and one false positive but over a larger set, so the same error pattern carries proportionally less weight. (For the curious: kappa here is also 0.60, above the worked example's 0.50, confirming the improvement is not just from a larger denominator.)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3 (the final qualitative analysis paper and analytic portfolio) and read the requirements and rubric aloud.
  2. Students assemble the journal-format paper with the codebook, audit trail, and positionality statement, revisiting the Week 1 reflexivity memo.
  3. Circulate and confirm each paper's claims are backed by quoted evidence and an auditable trail.
  4. Remind students of the peer-review step and the final deadline.
SOURCE: Use the term-project document (Part 3) for the final-deliverable template and rubric. The paper, analytic portfolio, and peer review are due as specified there.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your paper's main finding in one sentence and the evidence that grounds it. Review Lessons 7 to 12 for the final examination.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match each measure to the question it answers best (three minutes).
  2. Surface with the notes.
WHAT TO SURFACE (say this):
  - Raw frequency counts occurrences; TF-IDF down-weights words common across all documents to surface distinctive ones; keyness compares a target corpus to a reference to find over-represented words.
  - The right measure depends on whether you want prevalence, distinctiveness, or comparison.
  - Picking the wrong one produces a true but irrelevant list.
Set-up: Slide naming raw frequency, TF-IDF, and keyness.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Match, groups   |   Materials: Several analytic questions and the measures (KWIC, word frequency, keyness, collocation).
RUN IT:
  1. Groups match each question to a measure and justify it (six minutes).
  2. Groups state what each measure cannot tell them.
  3. Correct with the notes.
FACILITATOR TALKING POINTS:
  - Keyword-in-context (KWIC) preserves meaning by showing words in their surrounding text; frequency and keyness strip context.
  - Collocation reveals words that co-occur more than chance, hinting at framings.
  - All computational measures need qualitative reading to interpret; they locate, they do not explain.
Close: Students note which computational measure would aid their capstone.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Seminar plus design, pairs   |   Materials: A short scenario of using an LLM to apply a codebook to transcripts.
RUN IT:
  1. Pairs list the opportunities (speed, scale, consistency) and risks (hallucination, prompt drift, bias amplification) (six minutes).
  2. Pairs design a calibration-and-validation step against a hand-coded reference set.
  3. Correct with the notes.
FACILITATOR TALKING POINTS:
  - Opportunities: speed and scale, and reproducible application of a fixed prompt.
  - Risks: hallucinated codes, drift as prompts or context change, and amplification of the model's biases.
  - Validation: hand-code a reference subset, run the LLM on the same subset, and compute agreement (Krippendorff's alpha) before trusting it at scale.
Close: Students note whether and how they would use an LLM, with a validation plan.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do I disclose LLM use in a methods section?
A. State which tool and version, exactly what task it did (applying a codebook, summarising), the prompt strategy, and the validation against human coding with the agreement achieved. Disclosure plus validation is what makes LLM-assisted coding defensible rather than a black box.
Q2. How do I audit LLM codings?
A. Compare them to a hand-coded reference set with a reliability statistic, inspect disagreements qualitatively, check for systematic errors (a code over-applied), and re-test if the prompt or model changes. Treat the LLM as an unreliable junior coder that must be checked, not trusted.
Q3. What is the consensus model in cultural domain analysis?
A. The Romney-Weller-Batchelder cultural consensus model estimates a culturally shared answer key and each informant's competence from their agreement patterns, useful when you want to know whether a domain is shared and who knows it best. It is the quantitative end of the schema and cultural-domain work.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This handout (everything needed is printed below: a six-excerpt corpus, two tabulated count tables, and two LLM-versus-human coding sets). A calculator or phone. Optional only: R with quanteda and igraph if a pair wants to reproduce a result, but no figures are required from software and nothing is to be searched for online.
WHAT GOOD WORK LOOKS LIKE:
Reward students who read computational output as evidence rather than as a finished result. On KWIC and counts: the strong move is folding wait, waiting, and waited into one concept and noticing it is the dominant theme, and reading the KWIC lines for what wait co-occurs with rather than just confirming the count. On keyness: the rate per 1000 is count x 5 because each subcorpus is 200 tokens; insist on the ratio, not the raw count, and accept distance and travel as the rural-distinctive pair and phone as urban-distinctive. On validation: percent agreement in the worked example is 6/8 = 0.75 and kappa is exactly 0.50 because pe = 0.50; in Practice 2 agreement is 8/10 = 0.80 and kappa is 0.60. Common errors to correct: reporting only percent agreement and ignoring that chance agreement is high when a category is near fifty-fifty; treating a moderate kappa as good enough to automate coding; computing keyness from raw counts when subcorpus sizes differ; and accepting model codes with no human-adjudicated reference at all.
Debrief: Land the rule in one line: computation locates and scales, but a measure is only as trustworthy as the human reference you validate it against. Tie it back to the capstone, where the codebook, the audit trail, and a stated agreement figure are what let a reader trust an LLM-assisted analysis, and where a one-sentence disclosure of how the model was used and checked belongs in the methods section.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12</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Computational Text and LLM Analysis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Apply computational text analysis and a disciplined LLM-assisted workflow, then assemble the final paper.</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13</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by machine: computing text measures and validating an LLM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Using the provided rural-versus-urban count table, work out each word's rate per 1000 tokens in each subcorpus and the target-to-reference ratio, then name the two words most distinctive of the rural excerpts.</a:t>
            </a:r>
            <a:endParaRPr lang="en-US" sz="1350" dirty="0"/>
          </a:p>
        </p:txBody>
      </p:sp>
      <p:sp>
        <p:nvSpPr>
          <p:cNvPr id="7" name="Text 5"/>
          <p:cNvSpPr/>
          <p:nvPr/>
        </p:nvSpPr>
        <p:spPr>
          <a:xfrm>
            <a:off x="566928" y="267919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Turn to the coding set: for the eight excerpts, compare the human code and the language-model code for the single category negative affect, and mark each pair as agree or disagree.</a:t>
            </a:r>
            <a:endParaRPr lang="en-US" sz="1350" dirty="0"/>
          </a:p>
        </p:txBody>
      </p:sp>
      <p:sp>
        <p:nvSpPr>
          <p:cNvPr id="8" name="Text 6"/>
          <p:cNvSpPr/>
          <p:nvPr/>
        </p:nvSpPr>
        <p:spPr>
          <a:xfrm>
            <a:off x="566928" y="345643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simple percent agreement (agreements divided by eight) and lay out the two-by-two table of human-yes/no against model-yes/no.</a:t>
            </a:r>
            <a:endParaRPr lang="en-US" sz="1350" dirty="0"/>
          </a:p>
        </p:txBody>
      </p:sp>
      <p:sp>
        <p:nvSpPr>
          <p:cNvPr id="9" name="Text 7"/>
          <p:cNvSpPr/>
          <p:nvPr/>
        </p:nvSpPr>
        <p:spPr>
          <a:xfrm>
            <a:off x="566928" y="4014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From that table compute Cohen's kappa, then write one sentence stating whether you would trust this model to pre-code the full corpus and what you would check first.</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by machine: computing text measures and validating an LLM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Note one disclosure line you would put in a methods section describing how the model was used and validated.</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KWIC, counts, and agreement</a:t>
            </a:r>
            <a:endParaRPr lang="en-US" sz="2400" dirty="0"/>
          </a:p>
        </p:txBody>
      </p:sp>
      <p:sp>
        <p:nvSpPr>
          <p:cNvPr id="7" name="Shape 4"/>
          <p:cNvSpPr/>
          <p:nvPr/>
        </p:nvSpPr>
        <p:spPr>
          <a:xfrm>
            <a:off x="566928" y="1316736"/>
            <a:ext cx="8138160" cy="1863344"/>
          </a:xfrm>
          <a:prstGeom prst="roundRect">
            <a:avLst>
              <a:gd name="adj" fmla="val 2944"/>
            </a:avLst>
          </a:prstGeom>
          <a:solidFill>
            <a:srgbClr val="E6F3F0"/>
          </a:solidFill>
          <a:ln/>
        </p:spPr>
      </p:sp>
      <p:sp>
        <p:nvSpPr>
          <p:cNvPr id="8" name="Shape 5"/>
          <p:cNvSpPr/>
          <p:nvPr/>
        </p:nvSpPr>
        <p:spPr>
          <a:xfrm>
            <a:off x="566928" y="1316736"/>
            <a:ext cx="64008" cy="1863344"/>
          </a:xfrm>
          <a:prstGeom prst="rect">
            <a:avLst/>
          </a:prstGeom>
          <a:solidFill>
            <a:srgbClr val="0B7B6B"/>
          </a:solidFill>
          <a:ln/>
        </p:spPr>
      </p:sp>
      <p:sp>
        <p:nvSpPr>
          <p:cNvPr id="9" name="Text 6"/>
          <p:cNvSpPr/>
          <p:nvPr/>
        </p:nvSpPr>
        <p:spPr>
          <a:xfrm>
            <a:off x="786384" y="1380744"/>
            <a:ext cx="7680960" cy="17353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Corpus (six excerpts about waiting for care). P1: I waited months for the appointment and the waiting felt endless. P2: the wait was long but the nurse was kind and the staff were kind. P3: I felt anxious waiting alone and no one explained the wait. P4: the appointment came fast once I waited on the phone line. P5: waiting rooms are cold and the wait makes the anxiety worse. P6: kind staff made the long wait easier to bear somehow. Coding set (8 excerpts, category negative affect): human codes Y,Y,N,Y,N,Y,N,N; model codes Y,Y,N,N,N,Y,Y,N.</a:t>
            </a:r>
            <a:endParaRPr lang="en-US" sz="1250" dirty="0"/>
          </a:p>
        </p:txBody>
      </p:sp>
      <p:sp>
        <p:nvSpPr>
          <p:cNvPr id="10" name="Text 7"/>
          <p:cNvSpPr/>
          <p:nvPr/>
        </p:nvSpPr>
        <p:spPr>
          <a:xfrm>
            <a:off x="566928" y="3326384"/>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KWIC for the exact node wait, window of two: P2 the [wait] was long; P3 explained the [wait]; P5 and the [wait] makes the; P6 the long [wait] easier to. The lines show wait sits beside long and beside the affect words that follow it.</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KWIC, counts, and agreement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Raw counts: wait = 4, waiting = 3, waited = 2. Folded into one concept the idea of waiting appears nine times, which is the dominant theme; keeping them separate hides that because no single form looks frequent on its own.</a:t>
            </a:r>
            <a:endParaRPr lang="en-US" sz="1250" dirty="0"/>
          </a:p>
        </p:txBody>
      </p:sp>
      <p:sp>
        <p:nvSpPr>
          <p:cNvPr id="7" name="Text 5"/>
          <p:cNvSpPr/>
          <p:nvPr/>
        </p:nvSpPr>
        <p:spPr>
          <a:xfrm>
            <a:off x="566928" y="204520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Coding comparison, pair by pair: positions 1,2,3,5,6,8 agree and positions 4 and 7 disagree, so agreements = 6 of 8, percent agreement = 0.75.</a:t>
            </a:r>
            <a:endParaRPr lang="en-US" sz="1250" dirty="0"/>
          </a:p>
        </p:txBody>
      </p:sp>
      <p:sp>
        <p:nvSpPr>
          <p:cNvPr id="8" name="Text 6"/>
          <p:cNvSpPr/>
          <p:nvPr/>
        </p:nvSpPr>
        <p:spPr>
          <a:xfrm>
            <a:off x="566928" y="257048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Two-by-two table: both yes = 3, both no = 3, human-yes/model-no = 1, human-no/model-yes = 1. Observed agreement po = 6/8 = 0.75.</a:t>
            </a:r>
            <a:endParaRPr lang="en-US" sz="1250" dirty="0"/>
          </a:p>
        </p:txBody>
      </p:sp>
      <p:sp>
        <p:nvSpPr>
          <p:cNvPr id="9" name="Text 7"/>
          <p:cNvSpPr/>
          <p:nvPr/>
        </p:nvSpPr>
        <p:spPr>
          <a:xfrm>
            <a:off x="566928" y="3095752"/>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Expected agreement by chance: human says yes 4/8 = 0.50 and model says yes 4/8 = 0.50, so pe = (0.50 x 0.50) + (0.50 x 0.50) = 0.50; kappa = (0.75 - 0.50) / (1 - 0.50) = 0.25 / 0.50 = 0.50.</a:t>
            </a:r>
            <a:endParaRPr lang="en-US" sz="1250" dirty="0"/>
          </a:p>
        </p:txBody>
      </p:sp>
      <p:sp>
        <p:nvSpPr>
          <p:cNvPr id="10" name="Text 8"/>
          <p:cNvSpPr/>
          <p:nvPr/>
        </p:nvSpPr>
        <p:spPr>
          <a:xfrm>
            <a:off x="566928" y="382422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Reading: the one miss and one false positive are not random noise; both sit on emotionally ambiguous excerpts, which is exactly where a model needs human checking.</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KWIC, counts, and agreement  (continued)</a:t>
            </a:r>
            <a:endParaRPr lang="en-US" sz="2400" dirty="0"/>
          </a:p>
        </p:txBody>
      </p:sp>
      <p:sp>
        <p:nvSpPr>
          <p:cNvPr id="6" name="Text 4"/>
          <p:cNvSpPr/>
          <p:nvPr/>
        </p:nvSpPr>
        <p:spPr>
          <a:xfrm>
            <a:off x="566928" y="1316736"/>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Percent agreement is 0.75 and Cohen's kappa is 0.50, only moderate, so the model should not pre-code the full corpus unchecked; the disagreements cluster on ambiguous affect, so a human should adjudicate those cases before trusting the codings.</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8" name="Shape 5"/>
          <p:cNvSpPr/>
          <p:nvPr/>
        </p:nvSpPr>
        <p:spPr>
          <a:xfrm>
            <a:off x="566928" y="1316736"/>
            <a:ext cx="54864" cy="1786128"/>
          </a:xfrm>
          <a:prstGeom prst="rect">
            <a:avLst/>
          </a:prstGeom>
          <a:solidFill>
            <a:srgbClr val="0B7B6B"/>
          </a:solidFill>
          <a:ln/>
        </p:spPr>
      </p:sp>
      <p:sp>
        <p:nvSpPr>
          <p:cNvPr id="9"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distinctive words by hand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second pair already tabulated raw counts for five words across two equally sized subcorpora of clinic interviews, each 200 tokens. Rural subcorpus then urban subcorpus: travel 18 and 4; wait 10 and 9; kind 6 and 7; distance 12 and 2; phone 3 and 11.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For each word compute its rate per 1000 tokens in each subcorpus and the rural-to-urban ratio, then name the two words most distinctive of the rural excerpts and the one most distinctive of the urban excerpts, and say in one sentence why a raw count alone could mislead here.</a:t>
            </a:r>
            <a:endParaRPr lang="en-US" sz="1250" dirty="0"/>
          </a:p>
        </p:txBody>
      </p:sp>
      <p:sp>
        <p:nvSpPr>
          <p:cNvPr id="10" name="Shape 7"/>
          <p:cNvSpPr/>
          <p:nvPr/>
        </p:nvSpPr>
        <p:spPr>
          <a:xfrm>
            <a:off x="566928" y="3267456"/>
            <a:ext cx="8138160" cy="1599184"/>
          </a:xfrm>
          <a:prstGeom prst="roundRect">
            <a:avLst>
              <a:gd name="adj" fmla="val 2859"/>
            </a:avLst>
          </a:prstGeom>
          <a:solidFill>
            <a:srgbClr val="F4F7F6"/>
          </a:solidFill>
          <a:ln w="12700">
            <a:solidFill>
              <a:srgbClr val="E8ECEE"/>
            </a:solidFill>
            <a:prstDash val="solid"/>
          </a:ln>
        </p:spPr>
      </p:sp>
      <p:sp>
        <p:nvSpPr>
          <p:cNvPr id="11" name="Shape 8"/>
          <p:cNvSpPr/>
          <p:nvPr/>
        </p:nvSpPr>
        <p:spPr>
          <a:xfrm>
            <a:off x="566928" y="3267456"/>
            <a:ext cx="54864" cy="1599184"/>
          </a:xfrm>
          <a:prstGeom prst="rect">
            <a:avLst/>
          </a:prstGeom>
          <a:solidFill>
            <a:srgbClr val="0B7B6B"/>
          </a:solidFill>
          <a:ln/>
        </p:spPr>
      </p:sp>
      <p:sp>
        <p:nvSpPr>
          <p:cNvPr id="12" name="Text 9"/>
          <p:cNvSpPr/>
          <p:nvPr/>
        </p:nvSpPr>
        <p:spPr>
          <a:xfrm>
            <a:off x="749808" y="334060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second model run to validate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different language-model run coded the same negative affect category on a fresh set of ten excerpts against a human reference. Excerpt by excerpt, human then model: 1 Y/Y, 2 Y/Y, 3 N/N, 4 N/N, 5 Y/Y, 6 Y/N, 7 N/N, 8 N/Y, 9 Y/Y, 10 N/N.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percent agreement, build the two-by-two table (both yes, both no, human-yes/model-no, human-no/model-yes), and state in one sentence whether this run is more or less trustworthy than the worked example and why.</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12.</a:t>
            </a:r>
            <a:endParaRPr lang="en-US" sz="1350" dirty="0"/>
          </a:p>
        </p:txBody>
      </p:sp>
      <p:sp>
        <p:nvSpPr>
          <p:cNvPr id="10" name="Text 7"/>
          <p:cNvSpPr/>
          <p:nvPr/>
        </p:nvSpPr>
        <p:spPr>
          <a:xfrm>
            <a:off x="566928" y="219456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your paper's main finding in one sentence and the evidence that grounds it.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1:46–2:32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2:32–2:37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keyword-in-context (KWIC), word-frequency, keyness, and collocation analysis to interview corpora using quanteda</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TF-IDF, keyness (chi-squared/log-likelihood), and raw frequency, and select the right measure for the analytic question</a:t>
            </a:r>
            <a:endParaRPr lang="en-US" sz="1400" dirty="0"/>
          </a:p>
        </p:txBody>
      </p:sp>
      <p:sp>
        <p:nvSpPr>
          <p:cNvPr id="9" name="Text 6"/>
          <p:cNvSpPr/>
          <p:nvPr/>
        </p:nvSpPr>
        <p:spPr>
          <a:xfrm>
            <a:off x="566928" y="246481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Conduct cultural domain analysis, free listing (with Smith's salience), pile sorts (with MDS), triad tests, and the Romney-Weller-Batchelder consensus model</a:t>
            </a:r>
            <a:endParaRPr lang="en-US" sz="1400" dirty="0"/>
          </a:p>
        </p:txBody>
      </p:sp>
      <p:sp>
        <p:nvSpPr>
          <p:cNvPr id="10" name="Text 7"/>
          <p:cNvSpPr/>
          <p:nvPr/>
        </p:nvSpPr>
        <p:spPr>
          <a:xfrm>
            <a:off x="566928" y="326644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Build a term co-occurrence network, compute centrality and community structure, and visualize it with igraph</a:t>
            </a:r>
            <a:endParaRPr lang="en-US" sz="1400" dirty="0"/>
          </a:p>
        </p:txBody>
      </p:sp>
      <p:sp>
        <p:nvSpPr>
          <p:cNvPr id="11" name="Text 8"/>
          <p:cNvSpPr/>
          <p:nvPr/>
        </p:nvSpPr>
        <p:spPr>
          <a:xfrm>
            <a:off x="566928" y="384048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the opportunities and risks of LLM-assisted qualitative coding, speed, scale, reproducibility, hallucination, prompt drift, bias amplification</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Design a calibration-and-validation workflow for LLM coding using a hand-coded reference set and Krippendorff's alpha</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Write a prompt that applies a project codebook reliably to a transcript, and audit the resulting codings</a:t>
            </a:r>
            <a:endParaRPr lang="en-US" sz="1400" dirty="0"/>
          </a:p>
        </p:txBody>
      </p:sp>
      <p:sp>
        <p:nvSpPr>
          <p:cNvPr id="8" name="Text 6"/>
          <p:cNvSpPr/>
          <p:nvPr/>
        </p:nvSpPr>
        <p:spPr>
          <a:xfrm>
            <a:off x="566928" y="246481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Disclose the use of LLM tools defensibly in a methods section</a:t>
            </a:r>
            <a:endParaRPr lang="en-US" sz="1400" dirty="0"/>
          </a:p>
        </p:txBody>
      </p:sp>
      <p:sp>
        <p:nvSpPr>
          <p:cNvPr id="9" name="Text 7"/>
          <p:cNvSpPr/>
          <p:nvPr/>
        </p:nvSpPr>
        <p:spPr>
          <a:xfrm>
            <a:off x="566928" y="281127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Submit the final this course capstone paper in journal-article format, with codebook, audit trail, and positionality statement</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Which measure?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Raw frequency, TF-IDF, or keyness? Match each to the question it answers best.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Measure-selection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question to the right computational measure and name its blind spot.</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18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LLM-assisted coding: opportunities and risks</a:t>
            </a:r>
            <a:endParaRPr lang="en-US" sz="2400" dirty="0"/>
          </a:p>
        </p:txBody>
      </p:sp>
      <p:sp>
        <p:nvSpPr>
          <p:cNvPr id="7" name="Shape 4"/>
          <p:cNvSpPr/>
          <p:nvPr/>
        </p:nvSpPr>
        <p:spPr>
          <a:xfrm>
            <a:off x="566928" y="1682496"/>
            <a:ext cx="8138160" cy="1243584"/>
          </a:xfrm>
          <a:prstGeom prst="roundRect">
            <a:avLst>
              <a:gd name="adj" fmla="val 5147"/>
            </a:avLst>
          </a:prstGeom>
          <a:solidFill>
            <a:srgbClr val="E6F3F0"/>
          </a:solidFill>
          <a:ln/>
        </p:spPr>
      </p:sp>
      <p:sp>
        <p:nvSpPr>
          <p:cNvPr id="8" name="Shape 5"/>
          <p:cNvSpPr/>
          <p:nvPr/>
        </p:nvSpPr>
        <p:spPr>
          <a:xfrm>
            <a:off x="566928" y="1682496"/>
            <a:ext cx="73152" cy="1243584"/>
          </a:xfrm>
          <a:prstGeom prst="rect">
            <a:avLst/>
          </a:prstGeom>
          <a:solidFill>
            <a:srgbClr val="0B7B6B"/>
          </a:solidFill>
          <a:ln/>
        </p:spPr>
      </p:sp>
      <p:sp>
        <p:nvSpPr>
          <p:cNvPr id="9" name="Text 6"/>
          <p:cNvSpPr/>
          <p:nvPr/>
        </p:nvSpPr>
        <p:spPr>
          <a:xfrm>
            <a:off x="822960" y="172821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List the opportunities and risks of LLM-assisted coding, then design a step that validates it against human coding.</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disclose LLM use in a methods section?</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audit LLM codings?</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the consensus model in cultural domain analysis?</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Coding by machine: computing text measures and validating an LLM</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Work with text the way a computer does and then judge whether a machine coded it well. Read a short interview corpus by hand to produce keyword-in-context lines and word counts, then compare a language model's codings against a human reference set and report how far the two agree.</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six-excerpt corpus below and build a keyword-in-context (KWIC) display for the node word wait: for every exact occurrence, write the two words to its left and the two words to its right.</a:t>
            </a:r>
            <a:endParaRPr lang="en-US" sz="1350" dirty="0"/>
          </a:p>
        </p:txBody>
      </p:sp>
      <p:sp>
        <p:nvSpPr>
          <p:cNvPr id="9" name="Text 6"/>
          <p:cNvSpPr/>
          <p:nvPr/>
        </p:nvSpPr>
        <p:spPr>
          <a:xfrm>
            <a:off x="566928" y="38709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Count the raw frequency of the related forms wait, waiting, and waited across the whole corpus, and note in one line whether treating them as one concept would change the picture.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12 — Computational Text and LLM Analysis</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