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11: Analytic Induction QCA and Decision Models
Session focus: Add configurational and decision logics: analytic induction, qualitative comparative analysis, and ethnographic decision models. The role of the negative case is the crux.
How to use this deck: each slide shows what students see on the board; these speaker notes hold the timings, facilitator talking points, model answers, and answer keys. Students completed the Lesson 11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Help-seeking follows H = D times (T + S): a distress event is necessary, and on top of it either a confidant or prior service experience completes a sufficient path. Distress alone, or distress plus only mobility, does not produce help-seeking.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QCA truth table for program completion] Build the truth table. Name any necessary condition (present in every G = 1 case). Then find a two-condition configuration that is sufficient for G (every case showing it has G = 1), write it as a Boolean product, and state its coverage of the positive cases.
Solution: Positive cases: C1, C2, C3, C6. Necessity: C (continuous case manager) is in all four positives (4/4 = 1.00) and Hh (stable housing) is in all four positives (4/4 = 1.00), so both C and Hh are necessary; P and R each appear in only two positives, so neither is necessary. Sufficiency: neither C alone (4/5 = 0.80, C5 fails) nor Hh alone (4/5 = 0.80, C4 fails) is sufficient, but the configuration C times Hh is present in C1, C2, C3, C6 and every one has G = 1, so C times Hh is sufficient (4/4 = 1.00). Solution G = C times Hh, coverage 4/4 = 1.00. The teaching point: two conditions that are each necessary but not individually sufficient combine into one sufficient configuration.
[Practice 2: testing and revising a decision tree] Draw the stated rule as a decision tree, run all five cases through it, and identify the case the tree predicts wrongly. Propose one added condition that would resolve the misfit, and say in one sentence what the negative case reveals about the real decision.
Solution: The stated tree is equivalent to ADOPT = A + N (affordable OR trusted-neighbor success). It fits F1, F2, F3, F4 but predicts adopt for F5 (A0, N1), whereas F5 did not adopt. F5 is the negative case that breaks the simple rule. Resolution: add a third condition that distinguishes F2 from F5, for example W = water or irrigation access, so the neighbor branch becomes 'if trusted-neighbor success AND own water access, adopt; else do not'. This is analytic induction in miniature: the negative case forces the rule to be narrowed (a scope condition added) rather than abandoned, and it shows a trusted neighbor's success only sways the decision when the farmer can also act on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11 and read the milestone aloud.
  2. Students produce the truth table or decision tree and the interpretive memo.
  3. Circulate and ask each student which configuration or decision path their data support.
  4. Mini-conference prompt: 'What does a configurational view add to your earlier thematic findings?'
SOURCE: Refer to the term-project document (Part 2, Week 11)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configuration or decision path your data support. Complete the Lesson 12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answer and say why the negative case is central, not an annoyance (two minutes).
  2. Surface with the notes.
WHAT TO SURFACE (say this):
  - Analytic induction revises the explanation (or redefines the phenomenon) until it accounts for every case, including the negative one.
  - The negative case drives the analysis forward; you do not discard it.
  - This pursuit of universal coverage is what distinguishes analytic induction from theme counting.
Set-up: Slide: 'In analytic induction, what do you do when you find a case that contradicts your explanation?'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plus application, groups   |   Materials: A short history (Znaniecki, Lindesmith, Cressey) and a candidate hypothesis about help-seeking in the loneliness data.
RUN IT:
  1. Groups reconstruct the analytic-induction procedure and apply it to the help-seeking hypothesis (six minutes).
  2. Groups state how they would handle a contradicting case.
  3. Correct with the notes.
FACILITATOR TALKING POINTS:
  - Formulate a tentative explanation, test it against cases, and revise the explanation or the definition when a case does not fit, iterating toward universal coverage.
  - Lindesmith and Cressey used it to build tightly-fitting explanations of opiate addiction and embezzlement.
  - Robinson's critique: it establishes necessary conditions but not sufficiency or causal strength on its own.
Close: Students note whether a hypothesis in their data suits analytic induction.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Truth-table workshop, pairs   |   Materials: A small set of cases with present/absent conditions and an outcome; a blank truth table.
RUN IT:
  1. Pairs build a truth table and reason about which conditions are sufficient or necessary for the outcome (eight minutes).
  2. Pairs distinguish crisp-set from fuzzy-set QCA.
  3. Correct with the notes.
FACILITATOR TALKING POINTS:
  - QCA (Ragin) looks for combinations of conditions sufficient for an outcome, using Boolean logic across cases, rather than the net effect of single variables.
  - Crisp-set QCA uses binary conditions; fuzzy-set QCA allows degrees of membership.
  - It connects to regression-style inference but asks a different question: which configurations produce the outcome, not which single variable matters on average.
Close: Students note whether a configurational question fits their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Robinson's critique of analytic induction?
A. Robinson (1951) argued that analytic induction, by only examining cases with the outcome, establishes conditions that are necessary but cannot demonstrate sufficiency or rule out that the conditions also occur without the outcome. Contemporary users respond by also examining negative cases and being modest about causal claims.
Q2. How does QCA relate to regression?
A. Regression estimates the average net effect of each variable holding others constant; QCA identifies combinations of conditions jointly sufficient for an outcome, allowing for multiple paths and conjunctural causation. They answer different questions, and QCA suits small-to-medium case numbers where configurations matter.
Q3. What is an ethnographic decision model?
A. A decision tree (Gladwin) that represents the criteria people actually use to make a choice, built from their accounts and then tested against new cases. It formalises folk decision logic and is revised until it predicts most cases' decisions.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slide and a blank sheet (or the provided template) for a truth table and a small decision tree. Everything you need is printed here; nothing to download or search for. A calculator is optional. Work in pairs.
WHAT GOOD WORK LOOKS LIKE:
Worked solution is H = D times (T + S): D is the single necessary condition (4/4), it is not sufficient alone (4/6), and the sufficient paths are D times T (3/3) and D times S (2/2), jointly covering all positives. Practice 1: both C and Hh are necessary (4/4 each), neither is sufficient alone (4/5), and C times Hh is the sufficient configuration (4/4), solution G = C times Hh. Practice 2: the stated tree equals ADOPT = A + N and misfits F5; the fix narrows the neighbor branch with a scope condition. Mark students up for reading combinations rather than ranking single variables, for separating necessity from sufficiency, and for treating a misfitting case as a reason to revise the rule. Common errors to correct: declaring a necessary condition sufficient (the D-alone and C-alone traps), reading a truth table as a list of single-variable effects, and discarding the negative case instead of using it to refine the model.
Debrief: Close on the contrast with regression. Regression estimates the average net effect of each variable holding others constant; QCA asks which whole combinations are sufficient for the outcome and whether any condition is necessary, so the same data can show that distress matters only in combination with a tie or prior service, not as an independent additive push. Link this to the capstone: students will code their own conditions from the loneliness accounts, build a truth table or decision tree, and use any negative case the way Cressey and Lindesmith did, to tighten the explanation rather than average it away.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11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Analytic Induction QCA and Decision Models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Add configurational and decision logics: analytic induction, qualitative comparative analysis, and ethnographic decision models.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Truth-table and decision-tree lab: configurations behind help-seeking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Sort the cases into a truth table: one row per combination of D, T, M, S that actually appears, and write the outcome H for that row. Flag any row where two cases share the same conditions but differ on H (a contradiction); here there are none, but always check.</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Test necessity: for each condition, ask whether every case with H = 1 also has that condition = 1. A condition is necessary if it is present in all positive cases (consistency 1.00).</a:t>
            </a:r>
            <a:endParaRPr lang="en-US" sz="1350" dirty="0"/>
          </a:p>
        </p:txBody>
      </p:sp>
      <p:sp>
        <p:nvSpPr>
          <p:cNvPr id="8" name="Text 6"/>
          <p:cNvSpPr/>
          <p:nvPr/>
        </p:nvSpPr>
        <p:spPr>
          <a:xfrm>
            <a:off x="566928" y="345643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Test sufficiency of single conditions, then of two-condition combinations: a configuration is sufficient when every case showing it has H = 1. Write each sufficient configuration as a Boolean product (for example D times 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Truth-table and decision-tree lab: configurations behind help-seeking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Combine the sufficient configurations into a solution with the plus sign for logical OR, factor out any shared term, and state in words which combinations lead to help-seeking and which necessary condition gates them all.</a:t>
            </a:r>
            <a:endParaRPr lang="en-US" sz="1350" dirty="0"/>
          </a:p>
        </p:txBody>
      </p:sp>
      <p:sp>
        <p:nvSpPr>
          <p:cNvPr id="7" name="Text 5"/>
          <p:cNvSpPr/>
          <p:nvPr/>
        </p:nvSpPr>
        <p:spPr>
          <a:xfrm>
            <a:off x="566928" y="267919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Switch to the decision-tree route: read the stated rule and its cases in the assignments, draw the rule as a branching tree, run each case through it, and mark any case whose observed outcome the tree gets wrong.</a:t>
            </a:r>
            <a:endParaRPr lang="en-US" sz="1350" dirty="0"/>
          </a:p>
        </p:txBody>
      </p:sp>
      <p:sp>
        <p:nvSpPr>
          <p:cNvPr id="8" name="Text 6"/>
          <p:cNvSpPr/>
          <p:nvPr/>
        </p:nvSpPr>
        <p:spPr>
          <a:xfrm>
            <a:off x="566928" y="367588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Revise the tree so it fits the misfitting case by adding or reordering a condition, then write two sentences on what the revision reveals about the real decision.</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Help-seeking after a loss</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Eight older adults, coded 1/0 on D (distress/loss event), T (close tie), M (mobility), S (prior service use), and outcome H (sought help). P1: D1 T1 M0 S0 -&gt; H1. P2: D1 T0 M0 S1 -&gt; H1. P3: D1 T1 M1 S1 -&gt; H1. P4: D1 T0 M1 S0 -&gt; H0. P5: D1 T0 M0 S0 -&gt; H0. P6: D0 T1 M1 S1 -&gt; H0. P7: D1 T1 M1 S0 -&gt; H1. P8: D0 T0 M1 S0 -&gt; H0.</a:t>
            </a:r>
            <a:endParaRPr lang="en-US" sz="1250" dirty="0"/>
          </a:p>
        </p:txBody>
      </p:sp>
      <p:sp>
        <p:nvSpPr>
          <p:cNvPr id="10" name="Text 7"/>
          <p:cNvSpPr/>
          <p:nvPr/>
        </p:nvSpPr>
        <p:spPr>
          <a:xfrm>
            <a:off x="566928" y="2716784"/>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Necessity: the four positive cases are P1, P2, P3, P7. All four have D = 1, so D (a distress or loss event) is necessary (consistency 4/4 = 1.00). T, M, and S each appear in only some positive cases, so none of them is necessary.</a:t>
            </a:r>
            <a:endParaRPr lang="en-US" sz="1250" dirty="0"/>
          </a:p>
        </p:txBody>
      </p:sp>
      <p:sp>
        <p:nvSpPr>
          <p:cNvPr id="11" name="Text 8"/>
          <p:cNvSpPr/>
          <p:nvPr/>
        </p:nvSpPr>
        <p:spPr>
          <a:xfrm>
            <a:off x="566928" y="36484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 is not sufficient on its own: P4 and P5 both have D = 1 but H = 0, so distress alone gives consistency 4/6 = 0.67. Necessary does not mean sufficient.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Help-seeking after a loss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Two-condition configurations: every case with D = 1 and T = 1 (P1, P3, P7) has H = 1, so D times T is sufficient (3/3 = 1.00). Every case with D = 1 and S = 1 (P2, P3) has H = 1, so D times S is sufficient (2/2 = 1.00). By contrast D times M is only 2/3 = 0.67 because P4 fails, so mobility added to distress is not enough.</a:t>
            </a:r>
            <a:endParaRPr lang="en-US" sz="1250" dirty="0"/>
          </a:p>
        </p:txBody>
      </p:sp>
      <p:sp>
        <p:nvSpPr>
          <p:cNvPr id="7" name="Text 5"/>
          <p:cNvSpPr/>
          <p:nvPr/>
        </p:nvSpPr>
        <p:spPr>
          <a:xfrm>
            <a:off x="566928" y="24516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Solution: H = D times T + D times S, which factors to H = D times (T + S). Reading the cases through this expression reproduces all eight outcomes with no error.</a:t>
            </a:r>
            <a:endParaRPr lang="en-US" sz="1250" dirty="0"/>
          </a:p>
        </p:txBody>
      </p:sp>
      <p:sp>
        <p:nvSpPr>
          <p:cNvPr id="8" name="Text 6"/>
          <p:cNvSpPr/>
          <p:nvPr/>
        </p:nvSpPr>
        <p:spPr>
          <a:xfrm>
            <a:off x="566928" y="31800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Coverage: D times T and D times S together account for all four positive cases (coverage 4/4 = 1.00), so the two paths are jointly sufficient and there are no unexplained positive cases.</a:t>
            </a:r>
            <a:endParaRPr lang="en-US" sz="1250" dirty="0"/>
          </a:p>
        </p:txBody>
      </p:sp>
      <p:sp>
        <p:nvSpPr>
          <p:cNvPr id="9" name="Text 7"/>
          <p:cNvSpPr/>
          <p:nvPr/>
        </p:nvSpPr>
        <p:spPr>
          <a:xfrm>
            <a:off x="566928" y="39085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Help-seeking follows H = D times (T + S): a distress event is necessary, and on top of it either a confidant or prior service experience completes a sufficient path. Distress alone, or distress plus only mobility, does not produce help-seeking.</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QCA truth table for program completion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Six clients in a housing-first program, coded 1/0 on P (stable income), C (continuous case manager), Hh (stable housing secured), R (peer relationships), and outcome G (completed the program). C1: P1 C1 Hh1 R0 -&gt; G1. C2: P0 C1 Hh1 R1 -&gt; G1. C3: P1 C1 Hh1 R1 -&gt; G1. C4: P0 C0 Hh1 R1 -&gt; G0. C5: P1 C1 Hh0 R0 -&gt; G0. C6: P0 C1 Hh1 R0 -&gt; G1.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Build the truth table. Name any necessary condition (present in every G = 1 case). Then find a two-condition configuration that is sufficient for G (every case showing it has G = 1), write it as a Boolean product, and state its coverage of the positive cases.</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testing and revising a decision tree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Interviews with smallholder farmers suggest this rule for adopting a drought-resistant seed: if the seed is affordable, adopt; otherwise, if a trusted neighbor used it successfully, adopt; otherwise do not adopt. Each case is coded on A (affordable) and N (trusted neighbor's success), with the observed decision. F1: A1 N0 -&gt; adopt. F2: A0 N1 -&gt; adopt. F3: A0 N0 -&gt; do not adopt. F4: A1 N1 -&gt; adopt. F5: A0 N1 -&gt; do not adopt.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Draw the stated rule as a decision tree, run all five cases through it, and identify the case the tree predicts wrongly. Propose one added condition that would resolve the misfit, and say in one sentence what the negative case reveals about the real decision.</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does a configurational view add to your earlier thematic findings?</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configuration or decision path your data support.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Reconstruct the logic of analytic induction from Znaniecki (1934) through Lindesmith (1947) and Cressey (1953), including the role of the negative case.</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the analytic-induction procedure to a hypothesis about help-seeking in the loneliness dataset.</a:t>
            </a:r>
            <a:endParaRPr lang="en-US" sz="1400" dirty="0"/>
          </a:p>
        </p:txBody>
      </p:sp>
      <p:sp>
        <p:nvSpPr>
          <p:cNvPr id="9"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Robinson's (1951) critique of analytic induction and how contemporary qualitative researchers respond to it.</a:t>
            </a:r>
            <a:endParaRPr lang="en-US" sz="1400" dirty="0"/>
          </a:p>
        </p:txBody>
      </p:sp>
      <p:sp>
        <p:nvSpPr>
          <p:cNvPr id="10" name="Text 7"/>
          <p:cNvSpPr/>
          <p:nvPr/>
        </p:nvSpPr>
        <p:spPr>
          <a:xfrm>
            <a:off x="566928" y="326644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qualitative comparative analysis (QCA) in Ragin's (1987) original Boolean formulation: configurations, truth tables, sufficiency, and necessity.</a:t>
            </a:r>
            <a:endParaRPr lang="en-US" sz="1400" dirty="0"/>
          </a:p>
        </p:txBody>
      </p:sp>
      <p:sp>
        <p:nvSpPr>
          <p:cNvPr id="11" name="Text 8"/>
          <p:cNvSpPr/>
          <p:nvPr/>
        </p:nvSpPr>
        <p:spPr>
          <a:xfrm>
            <a:off x="566928" y="406806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crisp-set QCA (csQCA) from fuzzy-set QCA (fsQCA) and identify when each is appropriate.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Connect QCA explicitly to regression-based causal inference (an earlier course L12): combinations sufficient for an outcome vs. net effects of single variables.</a:t>
            </a:r>
            <a:endParaRPr lang="en-US" sz="1400" dirty="0"/>
          </a:p>
        </p:txBody>
      </p:sp>
      <p:sp>
        <p:nvSpPr>
          <p:cNvPr id="7"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test, and revise an ethnographic decision tree using Gladwin's (1989) procedure.</a:t>
            </a:r>
            <a:endParaRPr lang="en-US" sz="1400" dirty="0"/>
          </a:p>
        </p:txBody>
      </p:sp>
      <p:sp>
        <p:nvSpPr>
          <p:cNvPr id="8" name="Text 6"/>
          <p:cNvSpPr/>
          <p:nvPr/>
        </p:nvSpPr>
        <p:spPr>
          <a:xfrm>
            <a:off x="566928" y="269240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produce a truth table OR a decision tree from the loneliness dataset, plus a 700–900 word interpretive memo.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The negative case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 analytic induction, what do you do when you find a case that contradicts your explanation?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Trace analytic induction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Apply analytic induction to this help-seeking hypothesis: what do you do when a case does not fit?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QCA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Build the truth table and identify which configurations are sufficient or necessary for the outcome.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Robinson's critique of analytic induction?</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does QCA relate to regression?</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an ethnographic decision model?</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Truth-table and decision-tree lab: configurations behind help-seeking</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a small set of fully provided cases, build a crisp-set truth table to find which combination of conditions is sufficient for an outcome, and which single condition (if any) is necessary. Then test a stated decision rule against its cases and revise it when a case does not fit.</a:t>
            </a:r>
            <a:endParaRPr lang="en-US" sz="1500" dirty="0"/>
          </a:p>
        </p:txBody>
      </p:sp>
      <p:sp>
        <p:nvSpPr>
          <p:cNvPr id="8" name="Text 5"/>
          <p:cNvSpPr/>
          <p:nvPr/>
        </p:nvSpPr>
        <p:spPr>
          <a:xfrm>
            <a:off x="566928" y="3093720"/>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eight worked cases below. Each older adult is coded 1 (present) or 0 (absent) on four conditions and on the outcome H (sought help): D = a recent distress or loss event, T = a close confidant or tie available, M = mobility to reach services, S = prior experience using a service.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11 — Analytic Induction QCA and Decision Models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