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841 Lesson 10: Discourse Analysis
Session focus: Study language-in-use through conversation analysis, Goffman, and critical discourse analysis. Jefferson notation and what intelligent verbatim erases are the crux.
How to use this deck: each slide shows what students see on the board; these speaker notes hold the timings, facilitator talking points, model answers, and answer keys. Students completed the Lesson 10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talk accomplishes a face-saving rescheduling: the client declines Thursday through delay, hedging, and an account rather than a bare refusal, then both parties repair the sequence into a Friday agreement. The interest is in the timing and the softening, not in the days named.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an other-initiated repair] Identify the adjacency pair structure across lines 01 to 05, locate the repair and say who initiates it and who completes it, and write two or three sentences on what the talk is doing interactionally (cite line numbers).
Solution: Adjacency pair: line 01 is a question (first pair part) that makes an answer relevant next, but the answer is deferred until line 05. The repair is other-initiated, self-completed: at line 03 the participant initiates repair on the interviewer's question by partially repeating it ('cut off?') and offering a candidate understanding ('you mean after my husband or:'); the interviewer carries out the repair at line 04 by loosening the question ('either really'); the participant then self-completes the answer at line 05. Interactionally, the 0.3 and 0.5 second silences plus the questioning repeat (line 03) show the question's wording was treated as ambiguous, and the interviewer's broadening (line 04) hands the framing back to the participant, who only then answers. The 1.0 second pause and the change-of-state token 'oh::' at line 05 mark this as freshly worked-out rather than a rehearsed account. Strong answers work at the level of these turns; weak ones simply report that the husband died.
[Practice 2: a dispreferred second assessment] Mark the preference organisation in lines 01 to 06: is B's response to A's assessment preferred or dispreferred, and what specific features tell you? Then say in two or three sentences what the sequence is doing (cite line numbers).
Solution: A produces a strong positive assessment with a tag question (lines 01 to 02), which makes an agreeing second assessment the preferred next action. B's response is dispreferred and downgraded: the 0.7 second gap (line 03), the stretched 'ye:ah', the micropause, and the quiet, weak token '°alright°' (line 04) all mark disagreement-by-downgrade rather than open contradiction. A treats this as trouble and pursues it with a repair-style challenge ('just alright?', line 05); B then partly retreats ('no it was nice') but produces the real reservation through a delayed, accounted complaint ('a bit pricey', line 06), again with the dispreferred markers of in-breath, hedge, and pause. Interactionally the sequence negotiates a disagreement while protecting the friendship: B avoids a flat 'no' and packages the criticism softly. The point is the downgrading and delay, not the restaurant.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10 and read the milestone aloud.
  2. Students produce a Jefferson-style re-transcription and an interactional memo.
  3. Circulate and ask each student what the interactional detail reveals.
  4. Mini-conference prompt: 'What is being done in this exchange, beyond what is being said?'
SOURCE: Refer to the term-project document (Part 2, Week 10)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one thing the interactional detail revealed in your excerpt. Complete the Lesson 11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state what the second part of each pair is expected to be, and what a dispreferred response looks like (three minutes).
  2. Surface with the notes.
WHAT TO SURFACE (say this):
  - An adjacency pair is a two-turn unit (question-answer, invitation-acceptance) where the first part makes a particular second part expectable.
  - A dispreferred response (a refusal, a non-answer) is typically delayed, hedged, and accounted for.
  - Conversation analysis reads these structures to see what talk is doing, not just saying.
Set-up: Slide with a question-answer and an invitation-response example.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Seminar, groups   |   Materials: A slide naming conversation analysis, critical discourse analysis, and discursive psychology.
RUN IT:
  1. Groups distinguish what each strand attends to and the data it needs (six minutes).
  2. Groups match a research aim to the right strand.
  3. Correct with the notes.
FACILITATOR TALKING POINTS:
  - Conversation analysis studies the mechanics of interaction (turn-taking, repair, sequence) from detailed transcripts.
  - Critical discourse analysis studies how language reproduces power and ideology, linking text to social practice (Fairclough).
  - Discursive psychology studies how psychological states are constructed and deployed in talk.
Close: Students note which strand suits an interactional question in their data.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Re-transcribe, pairs   |   Materials: A short audio clip or a detailed transcript excerpt and a Jefferson-notation key.
RUN IT:
  1. Pairs re-transcribe a short excerpt in Jefferson notation, marking pauses, overlaps, emphasis, and intonation (eight minutes).
  2. Pairs note what intelligent-verbatim transcription had erased.
  3. Correct with the notes.
FACILITATOR TALKING POINTS:
  - Jefferson notation marks timing (pauses), overlap, emphasis, volume, and intonation that cleaned transcripts drop.
  - Those features carry interactional meaning (a half-second pause before 'yes' can signal reluctance).
  - The exercise shows that transcription conventions decide what can be analysed.
Close: Students note whether their question needs interactional detail.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What does discourse analysis add beyond theme coding?
A. It analyses what language does (claims, accounts, positions, power) and how interaction is organised, not just what topics appear. A theme code might note 'participant discusses stigma'; discourse analysis shows how stigma is enacted, resisted, or managed in the talk itself.
Q2. How do Goffman's ideas apply to interviews?
A. Goffman's front-stage and back-stage, footing (the stance a speaker takes), and face-work (protecting one's and others' social image) illuminate the interview as a social performance. Participants manage impressions; recognising that prevents reading their accounts as transparent windows onto experience.
Q3. What are Fairclough's three dimensions?
A. Text (the language itself), discursive practice (how the text is produced and consumed), and social practice (the broader power relations it reflects and reproduces). Critical discourse analysis locates a medical or health example in all three to connect wording to social structure.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This handout only. Three short interaction transcripts are printed below, already in Jefferson notation, plus a one-page Jefferson key. Nothing to search for or download.
WHAT GOOD WORK LOOKS LIKE:
There is no single right reading, but every claim must be anchored to specific lines and to CA machinery, not to topic summary. Strong work names the mechanism (gap before a dispreferred turn, change-of-state token, other-initiated repair, downgraded second assessment) and shows where in the transcript it occurs. Common errors to correct: paraphrasing the content as if it were an interview answer ('she felt lonely after her husband died') instead of analysing the turns; calling any pause 'repair' when repair has a specific structure (a trouble source, an initiation, an outcome); missing that silence and hedging before a second pair part signal dispreference. For Practice 1 the target is other-initiated, self-completed repair (lines 03 to 05). For Practice 2 the target is a dispreferred, downgraded second assessment with delay, softening, and an account (lines 03 to 06).
Debrief: Land the rule in one line: discourse analysis reads the interaction itself, and the detail that intelligent-verbatim transcription erases (the gaps, the in-breaths, the stretched sounds, the overlaps) is exactly where the action lives. In the capstone, students re-transcribe their own excerpt in Jefferson notation and write the interactional memo, so this lab is the rehearsal for noticing what plain transcription hides.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841  ·  LESSON 10</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Discourse Analysis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Study language-in-use through conversation analysis, Goffman, and critical discourse analysis.</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11</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Conversation-analysis microanalysis lab  (continued)</a:t>
            </a:r>
            <a:endParaRPr lang="en-US" sz="2400" dirty="0"/>
          </a:p>
        </p:txBody>
      </p:sp>
      <p:sp>
        <p:nvSpPr>
          <p:cNvPr id="6" name="Text 4"/>
          <p:cNvSpPr/>
          <p:nvPr/>
        </p:nvSpPr>
        <p:spPr>
          <a:xfrm>
            <a:off x="566928" y="1316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Identify the adjacency pairs (for example question and answer, invitation and response, assessment and second assessment) and check whether the second pair part is delivered promptly or delayed.</a:t>
            </a:r>
            <a:endParaRPr lang="en-US" sz="1350" dirty="0"/>
          </a:p>
        </p:txBody>
      </p:sp>
      <p:sp>
        <p:nvSpPr>
          <p:cNvPr id="7" name="Text 5"/>
          <p:cNvSpPr/>
          <p:nvPr/>
        </p:nvSpPr>
        <p:spPr>
          <a:xfrm>
            <a:off x="566928" y="209397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Locate preference organisation: a dispreferred response (a declining, a disagreement, a non-answer) is usually marked by delay, a hedge such as 'well', an account, or a softener. Mark each one.</a:t>
            </a:r>
            <a:endParaRPr lang="en-US" sz="1350" dirty="0"/>
          </a:p>
        </p:txBody>
      </p:sp>
      <p:sp>
        <p:nvSpPr>
          <p:cNvPr id="8" name="Text 6"/>
          <p:cNvSpPr/>
          <p:nvPr/>
        </p:nvSpPr>
        <p:spPr>
          <a:xfrm>
            <a:off x="566928" y="287121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Find any repair: a self-correction, a request to clarify, a redoing of a prior turn. State who initiates it and who carries it out (self versus other, and in which turn).</a:t>
            </a:r>
            <a:endParaRPr lang="en-US" sz="1350" dirty="0"/>
          </a:p>
        </p:txBody>
      </p:sp>
      <p:sp>
        <p:nvSpPr>
          <p:cNvPr id="9" name="Text 7"/>
          <p:cNvSpPr/>
          <p:nvPr/>
        </p:nvSpPr>
        <p:spPr>
          <a:xfrm>
            <a:off x="566928" y="364845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a short interactional memo of roughly 150 to 200 words that names specific line numbers and explains what the mechanics are accomplishing in the encounter, not what the speakers are talking about.</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Conversation-analysis microanalysis lab  (continued)</a:t>
            </a:r>
            <a:endParaRPr lang="en-US" sz="2400" dirty="0"/>
          </a:p>
        </p:txBody>
      </p:sp>
      <p:sp>
        <p:nvSpPr>
          <p:cNvPr id="6" name="Text 4"/>
          <p:cNvSpPr/>
          <p:nvPr/>
        </p:nvSpPr>
        <p:spPr>
          <a:xfrm>
            <a:off x="566928" y="131673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Trade transcripts with a partner and check whether your line-level claims would survive someone else reading the same lines.</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A delayed declining of an offer</a:t>
            </a:r>
            <a:endParaRPr lang="en-US" sz="2400" dirty="0"/>
          </a:p>
        </p:txBody>
      </p:sp>
      <p:sp>
        <p:nvSpPr>
          <p:cNvPr id="7" name="Shape 4"/>
          <p:cNvSpPr/>
          <p:nvPr/>
        </p:nvSpPr>
        <p:spPr>
          <a:xfrm>
            <a:off x="566928" y="1316736"/>
            <a:ext cx="8138160" cy="2879344"/>
          </a:xfrm>
          <a:prstGeom prst="roundRect">
            <a:avLst>
              <a:gd name="adj" fmla="val 1905"/>
            </a:avLst>
          </a:prstGeom>
          <a:solidFill>
            <a:srgbClr val="E6F3F0"/>
          </a:solidFill>
          <a:ln/>
        </p:spPr>
      </p:sp>
      <p:sp>
        <p:nvSpPr>
          <p:cNvPr id="8" name="Shape 5"/>
          <p:cNvSpPr/>
          <p:nvPr/>
        </p:nvSpPr>
        <p:spPr>
          <a:xfrm>
            <a:off x="566928" y="1316736"/>
            <a:ext cx="64008" cy="2879344"/>
          </a:xfrm>
          <a:prstGeom prst="rect">
            <a:avLst/>
          </a:prstGeom>
          <a:solidFill>
            <a:srgbClr val="0B7B6B"/>
          </a:solidFill>
          <a:ln/>
        </p:spPr>
      </p:sp>
      <p:sp>
        <p:nvSpPr>
          <p:cNvPr id="9" name="Text 6"/>
          <p:cNvSpPr/>
          <p:nvPr/>
        </p:nvSpPr>
        <p:spPr>
          <a:xfrm>
            <a:off x="786384" y="1380744"/>
            <a:ext cx="7680960" cy="27513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Jefferson key (short form): [ ] overlap; = latching, no gap; (0.5) silence in seconds; (.) micropause under 0.2s; : stretched sound; . falling intonation; ? rising intonation; CAPS louder; °soft° quieter; &gt;fast&lt; compressed. </a:t>
            </a:r>
            <a:endParaRPr lang="en-US" sz="1250" dirty="0"/>
          </a:p>
          <a:p>
            <a:pPr algn="l" indent="0" marL="0">
              <a:lnSpc>
                <a:spcPct val="114000"/>
              </a:lnSpc>
              <a:buNone/>
            </a:pP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Transcript (home-visit nurse N, client C):</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01 N: would you like me to come back on Thursday then?</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02   (0.8)</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03 C: .hh well: (.) Thursday’s a bit (0.4) tricky for me</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04 N: [oh okay ]</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05 C: [my daughter’s ] over Thursdays so=</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06 C: =maybe the Friday would be: better?</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07 N: Friday’s gr:eat. yeah.</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A delayed declining of an offer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Lines 01 and 06/07 form the frame: an offer (a yes-or-no question proposing Thursday) sets up a first pair part that makes acceptance or declining relevant next.</a:t>
            </a:r>
            <a:endParaRPr lang="en-US" sz="1250" dirty="0"/>
          </a:p>
        </p:txBody>
      </p:sp>
      <p:sp>
        <p:nvSpPr>
          <p:cNvPr id="7" name="Text 5"/>
          <p:cNvSpPr/>
          <p:nvPr/>
        </p:nvSpPr>
        <p:spPr>
          <a:xfrm>
            <a:off x="566928" y="20452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0.8 second silence at line 02 is the first signal of trouble. A preferred response (acceptance) would normally come fast and without gap; this gap projects that a declining is coming.</a:t>
            </a:r>
            <a:endParaRPr lang="en-US" sz="1250" dirty="0"/>
          </a:p>
        </p:txBody>
      </p:sp>
      <p:sp>
        <p:nvSpPr>
          <p:cNvPr id="8" name="Text 6"/>
          <p:cNvSpPr/>
          <p:nvPr/>
        </p:nvSpPr>
        <p:spPr>
          <a:xfrm>
            <a:off x="566928" y="27736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Line 03 carries the marks of a dispreferred turn: an in-breath (.hh), the hedge 'well:', a micropause, and an account ('a bit tricky') rather than a flat 'no'. The declining is softened and delayed across the turn.</a:t>
            </a:r>
            <a:endParaRPr lang="en-US" sz="1250" dirty="0"/>
          </a:p>
        </p:txBody>
      </p:sp>
      <p:sp>
        <p:nvSpPr>
          <p:cNvPr id="9" name="Text 7"/>
          <p:cNvSpPr/>
          <p:nvPr/>
        </p:nvSpPr>
        <p:spPr>
          <a:xfrm>
            <a:off x="566928" y="3502152"/>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overlap at lines 04 and 05 shows the nurse already conceding ('oh okay') while the client is still giving the reason, so both orient to this as a refusal in progress.</a:t>
            </a:r>
            <a:endParaRPr lang="en-US" sz="1250" dirty="0"/>
          </a:p>
        </p:txBody>
      </p:sp>
      <p:sp>
        <p:nvSpPr>
          <p:cNvPr id="10" name="Text 8"/>
          <p:cNvSpPr/>
          <p:nvPr/>
        </p:nvSpPr>
        <p:spPr>
          <a:xfrm>
            <a:off x="566928" y="423062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Line 06 latches onto line 05 (=) and offers a counter-proposal (Friday), repairing the sequence by keeping the appointment alive rather than letting the declining stand.</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A delayed declining of an offer  (continued)</a:t>
            </a:r>
            <a:endParaRPr lang="en-US" sz="2400" dirty="0"/>
          </a:p>
        </p:txBody>
      </p:sp>
      <p:sp>
        <p:nvSpPr>
          <p:cNvPr id="6" name="Text 4"/>
          <p:cNvSpPr/>
          <p:nvPr/>
        </p:nvSpPr>
        <p:spPr>
          <a:xfrm>
            <a:off x="566928" y="131673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Line 07 accepts promptly with an upgraded assessment ('gr:eat'), the preferred uptake, closing the negotiation.</a:t>
            </a:r>
            <a:endParaRPr lang="en-US" sz="1250" dirty="0"/>
          </a:p>
        </p:txBody>
      </p:sp>
      <p:sp>
        <p:nvSpPr>
          <p:cNvPr id="7" name="Text 5"/>
          <p:cNvSpPr/>
          <p:nvPr/>
        </p:nvSpPr>
        <p:spPr>
          <a:xfrm>
            <a:off x="566928" y="1842008"/>
            <a:ext cx="8138160" cy="1143000"/>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talk accomplishes a face-saving rescheduling: the client declines Thursday through delay, hedging, and an account rather than a bare refusal, then both parties repair the sequence into a Friday agreement. The interest is in the timing and the softening, not in the days named.</a:t>
            </a:r>
            <a:endParaRPr lang="en-US" sz="13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533904"/>
          </a:xfrm>
          <a:prstGeom prst="roundRect">
            <a:avLst>
              <a:gd name="adj" fmla="val 1804"/>
            </a:avLst>
          </a:prstGeom>
          <a:solidFill>
            <a:srgbClr val="F4F7F6"/>
          </a:solidFill>
          <a:ln w="12700">
            <a:solidFill>
              <a:srgbClr val="E8ECEE"/>
            </a:solidFill>
            <a:prstDash val="solid"/>
          </a:ln>
        </p:spPr>
      </p:sp>
      <p:sp>
        <p:nvSpPr>
          <p:cNvPr id="8" name="Shape 5"/>
          <p:cNvSpPr/>
          <p:nvPr/>
        </p:nvSpPr>
        <p:spPr>
          <a:xfrm>
            <a:off x="566928" y="1316736"/>
            <a:ext cx="54864" cy="2533904"/>
          </a:xfrm>
          <a:prstGeom prst="rect">
            <a:avLst/>
          </a:prstGeom>
          <a:solidFill>
            <a:srgbClr val="0B7B6B"/>
          </a:solidFill>
          <a:ln/>
        </p:spPr>
      </p:sp>
      <p:sp>
        <p:nvSpPr>
          <p:cNvPr id="9" name="Text 6"/>
          <p:cNvSpPr/>
          <p:nvPr/>
        </p:nvSpPr>
        <p:spPr>
          <a:xfrm>
            <a:off x="749808" y="1389888"/>
            <a:ext cx="7754112" cy="238760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an other-initiated repair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Transcript (interviewer I, participant P; loneliness study):</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01 I: and when did you first feel: cut off from people?</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02   (0.3)</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03 P: cut off? (0.5) you mean after my husband or:</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04 I: .hh either really, whenever it (.) started for you</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05 P: oh:: (1.0) probably after he died yeah</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06 I: mm[hm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07 P:   [it was] the evenings mostly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Identify the adjacency pair structure across lines 01 to 05, locate the repair and say who initiates it and who completes it, and write two or three sentences on what the talk is doing interactionally (cite line numbers).</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346960"/>
          </a:xfrm>
          <a:prstGeom prst="roundRect">
            <a:avLst>
              <a:gd name="adj" fmla="val 1948"/>
            </a:avLst>
          </a:prstGeom>
          <a:solidFill>
            <a:srgbClr val="F4F7F6"/>
          </a:solidFill>
          <a:ln w="12700">
            <a:solidFill>
              <a:srgbClr val="E8ECEE"/>
            </a:solidFill>
            <a:prstDash val="solid"/>
          </a:ln>
        </p:spPr>
      </p:sp>
      <p:sp>
        <p:nvSpPr>
          <p:cNvPr id="7" name="Shape 5"/>
          <p:cNvSpPr/>
          <p:nvPr/>
        </p:nvSpPr>
        <p:spPr>
          <a:xfrm>
            <a:off x="566928" y="1316736"/>
            <a:ext cx="54864" cy="2346960"/>
          </a:xfrm>
          <a:prstGeom prst="rect">
            <a:avLst/>
          </a:prstGeom>
          <a:solidFill>
            <a:srgbClr val="0B7B6B"/>
          </a:solidFill>
          <a:ln/>
        </p:spPr>
      </p:sp>
      <p:sp>
        <p:nvSpPr>
          <p:cNvPr id="8" name="Text 6"/>
          <p:cNvSpPr/>
          <p:nvPr/>
        </p:nvSpPr>
        <p:spPr>
          <a:xfrm>
            <a:off x="749808" y="1389888"/>
            <a:ext cx="7754112" cy="220065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a dispreferred second assessment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Transcript (friends A and B):</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01 A: that new place on Main was really good wasn’t it=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02 A: =the little Thai one</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03   (0.7)</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04 B: ye:ah (.) it was °alright°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05 A: just alright?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06 B: .hh no it was nice I just (0.4) found it a bit pricey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Mark the preference organisation in lines 01 to 06: is B's response to A's assessment preferred or dispreferred, and what specific features tell you? Then say in two or three sentences what the sequence is doing (cite line numbers).</a:t>
            </a:r>
            <a:endParaRPr lang="en-US" sz="12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10.</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What is being done in this exchange, beyond what is being said?</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one thing the interactional detail revealed in your excerpt.</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Define discourse analysis as the study of language-in-use, what talk does as well as what it refers to</a:t>
            </a:r>
            <a:endParaRPr lang="en-US" sz="1400" dirty="0"/>
          </a:p>
        </p:txBody>
      </p:sp>
      <p:sp>
        <p:nvSpPr>
          <p:cNvPr id="8" name="Text 5"/>
          <p:cNvSpPr/>
          <p:nvPr/>
        </p:nvSpPr>
        <p:spPr>
          <a:xfrm>
            <a:off x="566928" y="189077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the three principal strands of discourse analysis: conversation analysis (CA), critical discourse analysis (CDA), and discursive psychology</a:t>
            </a:r>
            <a:endParaRPr lang="en-US" sz="1400" dirty="0"/>
          </a:p>
        </p:txBody>
      </p:sp>
      <p:sp>
        <p:nvSpPr>
          <p:cNvPr id="9" name="Text 6"/>
          <p:cNvSpPr/>
          <p:nvPr/>
        </p:nvSpPr>
        <p:spPr>
          <a:xfrm>
            <a:off x="566928" y="2692400"/>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Operate the core machinery of conversation analysis: turn-taking, adjacency pairs, preference organization, repair, and sequence organization</a:t>
            </a:r>
            <a:endParaRPr lang="en-US" sz="1400" dirty="0"/>
          </a:p>
        </p:txBody>
      </p:sp>
      <p:sp>
        <p:nvSpPr>
          <p:cNvPr id="10" name="Text 7"/>
          <p:cNvSpPr/>
          <p:nvPr/>
        </p:nvSpPr>
        <p:spPr>
          <a:xfrm>
            <a:off x="566928" y="349402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Read and produce Jefferson transcription notation as a tool for noticing what intelligent-verbatim transcription has erased</a:t>
            </a:r>
            <a:endParaRPr lang="en-US" sz="1400" dirty="0"/>
          </a:p>
        </p:txBody>
      </p:sp>
      <p:sp>
        <p:nvSpPr>
          <p:cNvPr id="11" name="Text 8"/>
          <p:cNvSpPr/>
          <p:nvPr/>
        </p:nvSpPr>
        <p:spPr>
          <a:xfrm>
            <a:off x="566928" y="4068064"/>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Goffman's dramaturgical framework (front-stage / back-stage, footing, face-work) to interview interaction and clinical encounters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the three dimensions of Fairclough's critical-discourse framework (text, discursive practice, social practice) and locate medical-discourse examples in each</a:t>
            </a:r>
            <a:endParaRPr lang="en-US" sz="1400" dirty="0"/>
          </a:p>
        </p:txBody>
      </p:sp>
      <p:sp>
        <p:nvSpPr>
          <p:cNvPr id="7" name="Text 5"/>
          <p:cNvSpPr/>
          <p:nvPr/>
        </p:nvSpPr>
        <p:spPr>
          <a:xfrm>
            <a:off x="566928" y="21183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Microanalyze a 20–40 line excerpt from the loneliness dataset using CA conventions</a:t>
            </a:r>
            <a:endParaRPr lang="en-US" sz="1400" dirty="0"/>
          </a:p>
        </p:txBody>
      </p:sp>
      <p:sp>
        <p:nvSpPr>
          <p:cNvPr id="8" name="Text 6"/>
          <p:cNvSpPr/>
          <p:nvPr/>
        </p:nvSpPr>
        <p:spPr>
          <a:xfrm>
            <a:off x="566928" y="269240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Complete the capstone milestone: Jefferson-style re-transcription plus a 500–700 word interactional memo</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What does an adjacency pair predict?</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What does an adjacency pair predict? What does a dispreferred response look like?</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Map the three strands</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Distinguish the three discourse strands by what each attends to, and match each to a research aim.</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Jefferson clinic</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Re-transcribe this excerpt in Jefferson notation and list what the cleaned-up version had erased.</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does discourse analysis add beyond theme coding?</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Goffman's ideas apply to interviews?</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are Fairclough's three dimensions?</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Conversation-analysis microanalysis lab</a:t>
            </a:r>
            <a:endParaRPr lang="en-US" sz="2400" dirty="0"/>
          </a:p>
        </p:txBody>
      </p:sp>
      <p:sp>
        <p:nvSpPr>
          <p:cNvPr id="7" name="Text 4"/>
          <p:cNvSpPr/>
          <p:nvPr/>
        </p:nvSpPr>
        <p:spPr>
          <a:xfrm>
            <a:off x="566928" y="131673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Microanalyse a short stretch of recorded talk at the level of the turn rather than the topic. Read the provided transcript closely and describe what the talk is doing interactionally, using conversation-analysis machinery (turn-taking, adjacency pairs, preference organisation, repair).</a:t>
            </a:r>
            <a:endParaRPr lang="en-US" sz="1500" dirty="0"/>
          </a:p>
        </p:txBody>
      </p:sp>
      <p:sp>
        <p:nvSpPr>
          <p:cNvPr id="8" name="Text 5"/>
          <p:cNvSpPr/>
          <p:nvPr/>
        </p:nvSpPr>
        <p:spPr>
          <a:xfrm>
            <a:off x="566928" y="272796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Jefferson key, then read the worked transcript line by line so the symbols stop being noise (overlap, latching, timed pauses, stretched sounds, rising or falling intonation).</a:t>
            </a:r>
            <a:endParaRPr lang="en-US" sz="1350" dirty="0"/>
          </a:p>
        </p:txBody>
      </p:sp>
      <p:sp>
        <p:nvSpPr>
          <p:cNvPr id="9" name="Text 6"/>
          <p:cNvSpPr/>
          <p:nvPr/>
        </p:nvSpPr>
        <p:spPr>
          <a:xfrm>
            <a:off x="566928" y="350520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Number the turns and mark where each speaker takes the floor. Note any overlap, any silence longer than about a fifth of a second, and any point where one speaker latches straight onto another.</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841 Lesson 10 — Discourse Analysis</dc:title>
  <dc:subject>PptxGenJS Presentation</dc:subject>
  <dc:creator>Dr. Kiffer G. Card</dc:creator>
  <cp:lastModifiedBy>Dr. Kiffer G. Card</cp:lastModifiedBy>
  <cp:revision>1</cp:revision>
  <dcterms:created xsi:type="dcterms:W3CDTF">2026-06-16T00:35:12Z</dcterms:created>
  <dcterms:modified xsi:type="dcterms:W3CDTF">2026-06-16T00:35:12Z</dcterms:modified>
</cp:coreProperties>
</file>