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1: Foundations of Qualitative Data Analysis
Session focus: Define qualitative data analysis operationally and set the systematic, transparent, replicable commitments the course will hold work to. A substitute can run this graduate seminar from the cues; the loneliness dataset and toolchain are introduced here.
How to use this deck: each slide shows what students see on the board; these speaker notes hold the timings, facilitator talking points, model answers, and answer keys. Students completed the Lesson 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excerpt yields two code clusters, managing the feeling and reasons for not reaching out, joined by an evening-versus-day contrast; the key analytic note is that one line carries both a protective and a self-image meaning.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coding a new excerpt] Write an open code beside each idea, then group the codes into two short labelled clusters and name one line that carries more than one meaning.
Solution: Codes, close to the words: 'surrounded by people / office full on' to SOCIALLY BUSY; 'no real conversation in days' to LACK OF DEPTH; 'small talk, sure' to SHALLOW CONTACT; 'saying yes to avoid the flat' to FILLING TIME / AVOIDANCE; 'pathetic to admit when calendar is full' to STIGMA / SELF-JUDGEMENT. Two clusters: (a) quantity-versus-quality of contact (SOCIALLY BUSY, LACK OF DEPTH, SHALLOW CONTACT); (b) coping and shame (FILLING TIME, STIGMA). Multi-meaning line: 'saying yes to things I don't even want to go to' is both a coping strategy and evidence of distress, so it belongs in both clusters. Strong answers stay close to the participant's words and name the quantity-versus-quality contrast rather than labelling the person 'antisocial'.
[Practice 2: positionality and a missed line] Code the excerpt, then write two or three sentences naming one feature of your own background and how it might lead you to over-read or under-read a particular line here.
Solution: Codes: 'ask about him, never me' to INVISIBLE TO OTHERS; 'I love him, not in question' to GUILT / PRE-EMPTING JUDGEMENT; 'no adult conversation in two years' to ISOLATION WITHIN CARING ROLE; 'same house and still on your own' to LONELINESS-IN-PRESENCE. Positionality is the graded element: a student who has been a carer may foreground the 'never how I'm doing' line and read the guilt clause sympathetically, while a student with no caregiving experience may skim the guilt clause or read 'I love him' at face value and miss that it is pre-empting judgement. Strong answers name a concrete feature of their own standpoint and a specific line it would change, not a generic statement that everyone has bias.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 and read this week's milestone aloud.
  2. Students draft the analytic-stance and positionality memo after reading three transcripts.
  3. Circulate and ask each student which paradigm best fits their stance and why.
  4. Mini-conference prompt: 'What in your background might lead you to over- or under-read certain accounts of loneliness?'
SOURCE: Use the term-project document (Part 2, Week 1) as the source of truth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paradigm and one way your standpoint could shape your reading. Complete the Lesson 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Each student writes the single assumption they bring to qualitative work (for example, 'numbers are more objective' or 'interviews give the truth').
  2. Collect a handful and read them aloud without judgement.
  3. Sort them by the paradigm they reveal using the notes.
WHAT TO SURFACE (say this):
  - Assumptions cluster into paradigms: positivist (one knowable truth), interpretivist (meaning is constructed), critical (knowledge serves power), pragmatist (use what works).
  - Surfacing your stance is the first act of reflexivity, which the positionality memo formalises.
  - No paradigm is 'correct'; the point is to name yours and reason within it.
Set-up: Index cards or a shared doc. No prep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classification, groups   |   Materials: Several short descriptions of qualitative health studies.
RUN IT:
  1. Groups classify each study by its dominant research goal: exploration, description, comparison, or model-testing (six minutes).
  2. Groups say which goal qualitative work most often serves and why.
  3. Correct with the notes.
FACILITATOR TALKING POINTS:
  - Exploration opens up a poorly understood phenomenon; description characterises it richly; comparison contrasts groups or cases; model-testing checks a proposed structure.
  - Qualitative work is strongest for exploration and description but can support comparison and even model-testing (analytic induction, QCA).
  - Naming the goal disciplines the method choice that follows.
Close: Students note the dominant goal of their own capstone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Workshop, pairs   |   Materials: The three commitments on a slide: systematic, transparent, replicable.
RUN IT:
  1. Pairs turn each abstract commitment into something a reader could actually check in a methods section (six minutes).
  2. Pairs share one concrete check per commitment.
  3. Correct with the notes.
FACILITATOR TALKING POINTS:
  - Systematic: a documented sampling logic, a codebook, and a stated analytic procedure rather than impressionistic reading.
  - Transparent: an audit trail, disclosed positionality, and quoted evidence for claims.
  - Replicable (in the qualitative sense): enough detail that another analyst could follow your steps and arrive at a defensible, if not identical, account.
Close: Students note the audit-trail habits they will keep all 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Isn't qualitative analysis just subjective opinion?
A. No. It is systematic, transparent, and auditable. Rigour comes from a documented procedure, a codebook, triangulation, reflexivity, and quoted evidence, not from pretending to be numbers. Subjectivity is acknowledged and managed, not denied.
Q2. Where is the line between qualitative and quantitative work?
A. It is porous. Qualitative analysis often counts (how many participants raised a theme), and quantitative work rests on qualitative judgement (what to measure, how to code). The course treats them as a continuum of tools, not opposing camps.
Q3. Why start with a positionality memo?
A. Because the analyst is the instrument in qualitative work. Your background shapes what you notice and how you interpret. Stating it up front (reflexivity) lets readers weigh your account and lets you watch your own blind spots.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Laptops with R and Taguette installed for the toolchain warm-up. All analytic material is printed on this handout: one worked interview excerpt and two practice excerpts on loneliness. Nothing to find online.
WHAT GOOD WORK LOOKS LIKE:
There is no single correct code set, but codes must stay close to the participant's words and the grouping must be defensible. Strong work produces specific in-vivo-style codes (not one generic 'loneliness' label for everything), notices at least one line that carries two meanings, and writes a positionality memo that names a concrete standpoint feature and a specific reading it would bias, rather than a generic 'I will stay objective'. Common errors to correct: coding so broadly that every line gets the same tag; jumping straight to theory or diagnosis ('she is depressed') instead of describing; treating positionality as a disclaimer rather than a real account of how their reading might tilt. The toolchain step is pass/fail: R and Taguette should open and import a text file so the tools are ready for the next lesson.
Debrief: Land the core idea in one line: in qualitative work you are the instrument, so the first read is already interpretation, and naming your standpoint is how you calibrate it. Show how the same line can be coded two ways and how a coder's background steers attention; in the capstone, students will import the full loneliness transcripts into Taguette and code them this way, with the positionality memo written before analysis begins.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Foundations of Qualitative Data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Define qualitative data analysis operationally and set the systematic, transparent, replicable commitments the course will hold work to.</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First read: open coding and a positionality memo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it a second time and write a short open code (two to four words) beside each line or idea, staying close to the participant's own words rather than jumping to theory.</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Group codes that seem related and give each group a short label, noting where the participant's account is ambiguous or pulls in two directions.</a:t>
            </a:r>
            <a:endParaRPr lang="en-US" sz="1350" dirty="0"/>
          </a:p>
        </p:txBody>
      </p:sp>
      <p:sp>
        <p:nvSpPr>
          <p:cNvPr id="8" name="Text 6"/>
          <p:cNvSpPr/>
          <p:nvPr/>
        </p:nvSpPr>
        <p:spPr>
          <a:xfrm>
            <a:off x="566928" y="323697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three or four sentences toward a positionality memo: name one concrete feature of your background (age, living situation, prior experience of loneliness or caregiving) and state how it might steer which lines you noticed or skipped.</a:t>
            </a:r>
            <a:endParaRPr lang="en-US" sz="1350" dirty="0"/>
          </a:p>
        </p:txBody>
      </p:sp>
      <p:sp>
        <p:nvSpPr>
          <p:cNvPr id="9" name="Text 7"/>
          <p:cNvSpPr/>
          <p:nvPr/>
        </p:nvSpPr>
        <p:spPr>
          <a:xfrm>
            <a:off x="566928" y="423367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your codes with one other person and mark any line where the two of you coded the same words differently.</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an excerpt on loneliness</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Excerpt (participant, 74, lives alone since spouse died): "The days are fine, I keep busy with the garden. It's the evenings. I'll catch myself talking out loud just to hear a voice. I don't ring the kids because they're working, they have their own lives, and I don't want to be the needy one. So I sit with the telly on for the company of it, not really watching."</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whole excerpt first: the account moves from coping in daytime to a harder feeling in the evenings, so the time-of-day contrast looks important.</a:t>
            </a:r>
            <a:endParaRPr lang="en-US" sz="1250" dirty="0"/>
          </a:p>
        </p:txBody>
      </p:sp>
      <p:sp>
        <p:nvSpPr>
          <p:cNvPr id="11" name="Text 8"/>
          <p:cNvSpPr/>
          <p:nvPr/>
        </p:nvSpPr>
        <p:spPr>
          <a:xfrm>
            <a:off x="566928" y="364845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Code line by line, close to her words: 'days are fine / garden' to KEEPING BUSY; 'talking out loud to hear a voice' to SUBSTITUTE FOR CONTACT; 'don't ring the kids, they're working' to NOT WANTING TO BURDEN; 'needy one' to SELF-IMAGE / STIGMA; 'telly for company, not watching' to BACKGROUND PRESENCE.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an excerpt on loneliness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Group the codes: KEEPING BUSY and BACKGROUND PRESENCE form a cluster about 'managing the feeling', while NOT WANTING TO BURDEN and SELF-IMAGE form a cluster about 'reasons for not reaching out'.</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Mark the tension: she frames not calling as protecting her children, but the 'needy one' phrase suggests it is also about her self-image, so the line is doing two things at once and should not be coded only one way.</a:t>
            </a:r>
            <a:endParaRPr lang="en-US" sz="1250" dirty="0"/>
          </a:p>
        </p:txBody>
      </p:sp>
      <p:sp>
        <p:nvSpPr>
          <p:cNvPr id="8" name="Text 6"/>
          <p:cNvSpPr/>
          <p:nvPr/>
        </p:nvSpPr>
        <p:spPr>
          <a:xfrm>
            <a:off x="566928" y="27736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Note positionality: a coder who has lived alone may read the evenings line as central, while a coder who has not may treat it as a minor detail, which is exactly the kind of bias the memo should surface.</a:t>
            </a:r>
            <a:endParaRPr lang="en-US" sz="1250" dirty="0"/>
          </a:p>
        </p:txBody>
      </p:sp>
      <p:sp>
        <p:nvSpPr>
          <p:cNvPr id="9" name="Text 7"/>
          <p:cNvSpPr/>
          <p:nvPr/>
        </p:nvSpPr>
        <p:spPr>
          <a:xfrm>
            <a:off x="566928" y="35021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excerpt yields two code clusters, managing the feeling and reasons for not reaching out, joined by an evening-versus-day contrast; the key analytic note is that one line carries both a protective and a self-image meaning.</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coding a new excerpt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(participant, 29, recently moved city for work): "I'm surrounded by people all day, the office is full on, but I'll get home and realise I haven't had a real conversation in days. Small talk, sure. I've started saying yes to things I don't even want to go to, just to not be in the flat. It feels pathetic to admit you're lonely when your calendar is full."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Write an open code beside each idea, then group the codes into two short labelled clusters and name one line that carries more than one meaning.</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positionality and a missed line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(participant, 58, full-time carer for a partner with dementia): "People ask how he's doing, never how I'm doing. I love him, that's not in question. But I haven't had a proper conversation with another adult about anything other than his care in maybe two years. The loneliest part is being in the same house as someone and still feeling on your own."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Code the excerpt, then write two or three sentences naming one feature of your own background and how it might lead you to over-read or under-read a particular line here.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in your background might lead you to over- or under-read certain accounts of loneliness?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paradigm and one way your standpoint could shape your reading.</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1:48–2:38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2:38–2:43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qualitative data analysis (QDA) operationally and locate it in the public-health evidence landscape</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why the boundary between qualitative and quantitative work is more porous than introductory texts suggest</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four research goals (exploration, description, comparison, model-testing) and which is dominant in qualitative work</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 five kinds of qualitative data (objects, still images, sounds, video, texts) and why texts dominate health research</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three methodological commitments (systematic, transparent, replicable) in operational terms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Set up the R + Taguette toolchain and orient to this course loneliness capstone dataset</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read three transcripts and write a 500-word positionality memo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One assumption you bring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Write the one assumption you bring to qualitative work.</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Identify the research goal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Classify each study by its dominant goal, and say which goal qualitative analysis is best suited to.</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Operationalise the three commitments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Turn 'systematic, transparent, replicable' into concrete things a reader could verify in your methods section.</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Isn't qualitative analysis just subjective opinion?</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Where is the line between qualitative and quantitative work?</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start with a positionality memo?</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First read: open coding and a positionality memo</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Practice the first analytic move in qualitative work: reading a short interview excerpt closely, writing open codes in the margin, and noticing how your own standpoint shapes what you see. You will code one provided excerpt by hand, then begin a short positionality memo.</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Confirm R and Taguette open and import the worked excerpt below as a plain-text file, so the toolchain is ready for later lessons. The coding in this exercise is done by hand on the handout.</a:t>
            </a:r>
            <a:endParaRPr lang="en-US" sz="1350" dirty="0"/>
          </a:p>
        </p:txBody>
      </p:sp>
      <p:sp>
        <p:nvSpPr>
          <p:cNvPr id="9" name="Text 6"/>
          <p:cNvSpPr/>
          <p:nvPr/>
        </p:nvSpPr>
        <p:spPr>
          <a:xfrm>
            <a:off x="566928" y="3870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worked excerpt once all the way through before writing anything, to get a sense of the whole account.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1 — Foundations of Qualitative Data Analysis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