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notesMasterIdLst>
    <p:notesMasterId r:id="rId18"/>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notesMaster" Target="notesMasters/notesMaster1.xml"/><Relationship Id="rId19" Type="http://schemas.openxmlformats.org/officeDocument/2006/relationships/presProps" Target="presProps.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INSTRUCTOR WALKTHROUGH — HSCI 410 Lesson 9: Introduction to Clustered Data
Session focus: Recognise clustered data and the cost of ignoring it, in R.
How to use this deck: each slide shows what students see on the board; these speaker notes hold the timings, facilitator talking points, model answers, and answer keys. Students completed the Lesson 9 module before class. The capstone studio slide points to the term-project document rather than reproducing 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this with the class on the board. Answer: ICC is about 0.39 and the design effect is about 4.5, so ignoring Subject would shrink standard errors by roughly a factor of two and overstate precision badly. The 180 measurements are worth about 40 independent ones.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Hand these out or assign them. Worked solutions (answer key):
[Practice 1: repeat the workflow on ChickWeight] Compute the ICC and the design effect for ChickWeight using m = 11.6, then say in one sentence whether clustering here is a smaller or larger problem than in sleepstudy and why.
Solution: ICC = 676 / (676 + 4489) = 676 / 5165 = about 0.13. deff = 1 + (11.6 - 1) * 0.13 = 1 + 10.6 * 0.13 = about 2.4. SE inflation is sqrt(2.4) = about 1.6. Clustering is a smaller problem than in sleepstudy because the ICC is much lower (0.13 vs 0.39): most of the variation in chick weight is within a chick over time rather than between chicks, so the repeated measures carry more independent information per row. Note that the null model deliberately ignores time; weight grows with Day, so a fitted model would partition variance differently. The teaching point is the ICC-to-deff translation, not the biology.
[Practice 2: naive versus cluster-aware standard error] Using the design effect, give the corrected (clustering-aware) standard error and the corrected 95% CI half-width, and state which interval an honest analysis should report.
Solution: deff = 1 + (10 - 1) * 0.39 = about 4.5, so the SE inflation is sqrt(4.5) = about 2.1. Corrected SE = 3.3 * 2.1 = about 7.0 ms. Naive 95% half-width = 1.96 * 3.3 = about 6.5 ms; corrected half-width = 1.96 * 7.0 = about 13.7 ms, roughly double. The honest analysis reports the wider, clustering-aware interval, because the naive interval pretends 180 rows are independent when they are worth about 40. Reporting the naive interval would overstate precision and inflate the false-positive rate.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FACILITATE:
  1. Open the term-project document to Part 2, Week 9 and read the milestone aloud.
  2. Students check whether their data are clustered and plan accordingly.
  3. Circulate and ask each student for their clustering unit and a rough intraclass correlation.
  4. Mini-conference prompt: 'If your data are clustered, what is your effective sample size, really?'
SOURCE: Refer to the term-project document (Part 2, Week 9) for the brief and rubric.</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Collect the exit responses (a quick gauge of understanding), then preview next week's module.
State whether your data are clustered and the clustering unit. Complete the Lesson 10 module before next class.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Pacing guide. Times are approximate; protect the applied exercise and the capstone studio. Open the term-project document to this week's milestone before the studio block. This session consolidates and applies the pre-class module; it is not a re-lecture.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objectives were in the pre-class module. Use this slide as a 60-second orientation, not a lecture. Ask which objective students feel least sure about and weight the session accordingly.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RUN IT:
  1. Students name examples (patients within clinics, students within schools, repeated measures within people) and the shared influences (two minutes).
  2. Surface with the notes.
WHAT TO SURFACE (say this):
  - Clustered data have observations grouped within units that share influences (same clinic, same teacher, same person over time).
  - Within-cluster observations are correlated, so they carry less independent information than their raw count suggests.
  - Standard methods that assume independence understate the standard errors.
Set-up: Ask for a health-research example of clustered data and why observations within a cluster resemble each other.</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Identify the structure, groups   |   Materials: Several dataset descriptions with hidden hierarchical structure.
RUN IT:
  1. Groups identify the clustering unit and the level at which each variable lives (six minutes).
  2. Groups mark which variables vary within versus between clusters.
  3. Correct with the notes.
FACILITATOR TALKING POINTS:
  - Level-1 variables vary within clusters (a patient's age); level-2 variables are constant within a cluster (a clinic's funding).
  - Mismatching a variable's level is a common analytic error.
  - Recognising the hierarchy is the first step to modelling it.
Close: Students note whether their own data are clustered and at what level.</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Compute and interpret, pairs   |   Materials: A worked example with an intraclass correlation and cluster sizes.
RUN IT:
  1. Pairs compute or interpret the intraclass correlation and the design effect (six minutes).
  2. Pairs translate the design effect into 'effective sample size'.
  3. Correct with the notes.
FACILITATOR TALKING POINTS:
  - The intraclass correlation is the share of total variance that is between clusters; even a small one matters with large clusters.
  - Design effect = 1 + (average cluster size - 1) x ICC; it multiplies the variance you would get under independence.
  - Effective sample size is the actual sample divided by the design effect, which can be far smaller.
Close: Students note the clustering they must account for in their capstone.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Invite the points students flagged. Likely questions and model answers (field these cold):
Q1. Why does clustering shrink my effective sample size?
A. Because correlated observations within a cluster duplicate information rather than adding fresh information. Two measurements on the same person tell you less than two on different people. The design effect quantifies how much; ignoring it makes your confidence intervals too narrow.
Q2. Fixed effects, robust standard errors, or a mixed model?
A. Fixed effects (cluster dummies or within-cluster centering) control all stable cluster differences but cannot estimate cluster-level predictors. Robust (cluster) standard errors fix the inference without modelling the structure. Mixed models estimate the variance components and borrow strength across clusters. The choice depends on whether you care about cluster-level effects and on cluster number and size.
Q3. What happens if I just ignore clustering?
A. Point estimates are often roughly fine, but standard errors are too small, so confidence intervals are too narrow and you over-reject the null. You will claim significance you have not earned. That is why clustering must be addressed.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Materials: Base R plus the lme4 package, which ships with the sleepstudy dataset. Nothing to download. If lme4 is unavailable, the design-effect arithmetic can be done by hand from the variance components printed below.
WHAT GOOD WORK LOOKS LIKE:
Strong work reports three numbers and reasons from them: an ICC near 0.39 for sleepstudy, a design effect near 4.5, and an effective sample size near 40 out of 180. It then states the consequence in the right direction, that ignoring clustering makes standard errors too small and intervals too narrow by roughly sqrt(deff), here about a factor of two. Accept ICC anywhere in roughly 0.36 to 0.42 and deff roughly 4.2 to 4.7, since exact values depend on the estimator. Common errors to correct: computing ICC as residual over total instead of between over total; using the number of clusters (18) instead of cluster size (10) in the design effect; concluding that clustering inflates rather than deflates naive standard errors; and treating the null-model ICC as a final result rather than a diagnostic that motivates a proper mixed model. The ChickWeight practice should yield a clearly smaller ICC (about 0.13) and smaller deff (about 2.4), making the point that the size of the clustering problem is an empirical question, not a constant.
Debrief: Land the rule in one line: clustering does not bias the point estimate, it shrinks the information per row, so naive standard errors are too optimistic and the fix is to quantify the design effect before trusting any interval. Tie it forward to the capstone Clustering Audit, where students will identify the cluster variable in their own data, fit a null model, and report ICC, deff, and effective sample size as the justification for the mixed models that follow.</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B7B6B"/>
        </a:solidFill>
      </p:bgPr>
    </p:bg>
    <p:spTree>
      <p:nvGrpSpPr>
        <p:cNvPr id="1" name=""/>
        <p:cNvGrpSpPr/>
        <p:nvPr/>
      </p:nvGrpSpPr>
      <p:grpSpPr>
        <a:xfrm>
          <a:off x="0" y="0"/>
          <a:ext cx="0" cy="0"/>
          <a:chOff x="0" y="0"/>
          <a:chExt cx="0" cy="0"/>
        </a:xfrm>
      </p:grpSpPr>
      <p:sp>
        <p:nvSpPr>
          <p:cNvPr id="2" name="Shape 0"/>
          <p:cNvSpPr/>
          <p:nvPr/>
        </p:nvSpPr>
        <p:spPr>
          <a:xfrm>
            <a:off x="0" y="3771900"/>
            <a:ext cx="9144000" cy="1371600"/>
          </a:xfrm>
          <a:prstGeom prst="rect">
            <a:avLst/>
          </a:prstGeom>
          <a:solidFill>
            <a:srgbClr val="065C50"/>
          </a:solidFill>
          <a:ln/>
        </p:spPr>
      </p:sp>
      <p:sp>
        <p:nvSpPr>
          <p:cNvPr id="3" name="Text 1"/>
          <p:cNvSpPr/>
          <p:nvPr/>
        </p:nvSpPr>
        <p:spPr>
          <a:xfrm>
            <a:off x="566928" y="1024128"/>
            <a:ext cx="8138160" cy="365760"/>
          </a:xfrm>
          <a:prstGeom prst="rect">
            <a:avLst/>
          </a:prstGeom>
          <a:noFill/>
          <a:ln/>
        </p:spPr>
        <p:txBody>
          <a:bodyPr wrap="square" rtlCol="0" anchor="ctr"/>
          <a:lstStyle/>
          <a:p>
            <a:pPr indent="0" marL="0">
              <a:buNone/>
            </a:pPr>
            <a:r>
              <a:rPr lang="en-US" sz="1300" b="1" spc="200" kern="0" dirty="0">
                <a:solidFill>
                  <a:srgbClr val="BFE3DC"/>
                </a:solidFill>
                <a:latin typeface="Arial" pitchFamily="34" charset="0"/>
                <a:ea typeface="Arial" pitchFamily="34" charset="-122"/>
                <a:cs typeface="Arial" pitchFamily="34" charset="-120"/>
              </a:rPr>
              <a:t>HSCI 410  ·  LESSON 9</a:t>
            </a:r>
            <a:endParaRPr lang="en-US" sz="1300" dirty="0"/>
          </a:p>
        </p:txBody>
      </p:sp>
      <p:sp>
        <p:nvSpPr>
          <p:cNvPr id="4" name="Text 2"/>
          <p:cNvSpPr/>
          <p:nvPr/>
        </p:nvSpPr>
        <p:spPr>
          <a:xfrm>
            <a:off x="566928" y="1371600"/>
            <a:ext cx="8138160" cy="1417320"/>
          </a:xfrm>
          <a:prstGeom prst="rect">
            <a:avLst/>
          </a:prstGeom>
          <a:noFill/>
          <a:ln/>
        </p:spPr>
        <p:txBody>
          <a:bodyPr wrap="square" rtlCol="0" anchor="t"/>
          <a:lstStyle/>
          <a:p>
            <a:pPr indent="0" marL="0">
              <a:lnSpc>
                <a:spcPct val="102000"/>
              </a:lnSpc>
              <a:buNone/>
            </a:pPr>
            <a:r>
              <a:rPr lang="en-US" sz="3600" b="1" dirty="0">
                <a:solidFill>
                  <a:srgbClr val="FFFFFF"/>
                </a:solidFill>
                <a:latin typeface="Arial" pitchFamily="34" charset="0"/>
                <a:ea typeface="Arial" pitchFamily="34" charset="-122"/>
                <a:cs typeface="Arial" pitchFamily="34" charset="-120"/>
              </a:rPr>
              <a:t>Introduction to Clustered Data</a:t>
            </a:r>
            <a:endParaRPr lang="en-US" sz="3600" dirty="0"/>
          </a:p>
        </p:txBody>
      </p:sp>
      <p:sp>
        <p:nvSpPr>
          <p:cNvPr id="5" name="Text 3"/>
          <p:cNvSpPr/>
          <p:nvPr/>
        </p:nvSpPr>
        <p:spPr>
          <a:xfrm>
            <a:off x="566928" y="2971800"/>
            <a:ext cx="8138160" cy="731520"/>
          </a:xfrm>
          <a:prstGeom prst="rect">
            <a:avLst/>
          </a:prstGeom>
          <a:noFill/>
          <a:ln/>
        </p:spPr>
        <p:txBody>
          <a:bodyPr wrap="square" rtlCol="0" anchor="t"/>
          <a:lstStyle/>
          <a:p>
            <a:pPr indent="0" marL="0">
              <a:lnSpc>
                <a:spcPct val="115000"/>
              </a:lnSpc>
              <a:buNone/>
            </a:pPr>
            <a:r>
              <a:rPr lang="en-US" sz="1500" dirty="0">
                <a:solidFill>
                  <a:srgbClr val="E6F3F0"/>
                </a:solidFill>
                <a:latin typeface="Arial" pitchFamily="34" charset="0"/>
                <a:ea typeface="Arial" pitchFamily="34" charset="-122"/>
                <a:cs typeface="Arial" pitchFamily="34" charset="-120"/>
              </a:rPr>
              <a:t>Recognise clustered data and the cost of ignoring it, in R.</a:t>
            </a:r>
            <a:endParaRPr lang="en-US" sz="1500" dirty="0"/>
          </a:p>
        </p:txBody>
      </p:sp>
      <p:sp>
        <p:nvSpPr>
          <p:cNvPr id="6" name="Shape 4"/>
          <p:cNvSpPr/>
          <p:nvPr/>
        </p:nvSpPr>
        <p:spPr>
          <a:xfrm>
            <a:off x="566928" y="4206240"/>
            <a:ext cx="2926080" cy="384048"/>
          </a:xfrm>
          <a:prstGeom prst="roundRect">
            <a:avLst>
              <a:gd name="adj" fmla="val 19048"/>
            </a:avLst>
          </a:prstGeom>
          <a:solidFill>
            <a:srgbClr val="FFFFFF">
              <a:alpha val="20000"/>
            </a:srgbClr>
          </a:solidFill>
          <a:ln/>
        </p:spPr>
      </p:sp>
      <p:sp>
        <p:nvSpPr>
          <p:cNvPr id="7" name="Text 5"/>
          <p:cNvSpPr/>
          <p:nvPr/>
        </p:nvSpPr>
        <p:spPr>
          <a:xfrm>
            <a:off x="566928" y="4206240"/>
            <a:ext cx="2926080" cy="384048"/>
          </a:xfrm>
          <a:prstGeom prst="rect">
            <a:avLst/>
          </a:prstGeom>
          <a:noFill/>
          <a:ln/>
        </p:spPr>
        <p:txBody>
          <a:bodyPr wrap="square" rtlCol="0" anchor="ctr"/>
          <a:lstStyle/>
          <a:p>
            <a:pPr algn="ctr" indent="0" marL="0">
              <a:buNone/>
            </a:pPr>
            <a:r>
              <a:rPr lang="en-US" sz="1150" b="1" dirty="0">
                <a:solidFill>
                  <a:srgbClr val="FFFFFF"/>
                </a:solidFill>
                <a:latin typeface="Arial" pitchFamily="34" charset="0"/>
                <a:ea typeface="Arial" pitchFamily="34" charset="-122"/>
                <a:cs typeface="Arial" pitchFamily="34" charset="-120"/>
              </a:rPr>
              <a:t>Three-hour session  ·  Term week 10</a:t>
            </a:r>
            <a:endParaRPr lang="en-US" sz="11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R lab: quantify the clustering in sleepstudy  (continued)</a:t>
            </a:r>
            <a:endParaRPr lang="en-US" sz="2400" dirty="0"/>
          </a:p>
        </p:txBody>
      </p:sp>
      <p:sp>
        <p:nvSpPr>
          <p:cNvPr id="6" name="Text 4"/>
          <p:cNvSpPr/>
          <p:nvPr/>
        </p:nvSpPr>
        <p:spPr>
          <a:xfrm>
            <a:off x="566928" y="1682496"/>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Save your script and record the ICC, deff, and n_eff with one line of interpretation each.</a:t>
            </a:r>
            <a:endParaRPr lang="en-US" sz="13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ICC and deff in sleepstudy</a:t>
            </a:r>
            <a:endParaRPr lang="en-US" sz="2400" dirty="0"/>
          </a:p>
        </p:txBody>
      </p:sp>
      <p:sp>
        <p:nvSpPr>
          <p:cNvPr id="7" name="Shape 4"/>
          <p:cNvSpPr/>
          <p:nvPr/>
        </p:nvSpPr>
        <p:spPr>
          <a:xfrm>
            <a:off x="566928" y="1316736"/>
            <a:ext cx="8138160" cy="2066544"/>
          </a:xfrm>
          <a:prstGeom prst="roundRect">
            <a:avLst>
              <a:gd name="adj" fmla="val 2655"/>
            </a:avLst>
          </a:prstGeom>
          <a:solidFill>
            <a:srgbClr val="E6F3F0"/>
          </a:solidFill>
          <a:ln/>
        </p:spPr>
      </p:sp>
      <p:sp>
        <p:nvSpPr>
          <p:cNvPr id="8" name="Shape 5"/>
          <p:cNvSpPr/>
          <p:nvPr/>
        </p:nvSpPr>
        <p:spPr>
          <a:xfrm>
            <a:off x="566928" y="1316736"/>
            <a:ext cx="64008" cy="2066544"/>
          </a:xfrm>
          <a:prstGeom prst="rect">
            <a:avLst/>
          </a:prstGeom>
          <a:solidFill>
            <a:srgbClr val="0B7B6B"/>
          </a:solidFill>
          <a:ln/>
        </p:spPr>
      </p:sp>
      <p:sp>
        <p:nvSpPr>
          <p:cNvPr id="9" name="Text 6"/>
          <p:cNvSpPr/>
          <p:nvPr/>
        </p:nvSpPr>
        <p:spPr>
          <a:xfrm>
            <a:off x="786384" y="1380744"/>
            <a:ext cx="7680960" cy="1938528"/>
          </a:xfrm>
          <a:prstGeom prst="rect">
            <a:avLst/>
          </a:prstGeom>
          <a:noFill/>
          <a:ln/>
        </p:spPr>
        <p:txBody>
          <a:bodyPr wrap="square" rtlCol="0" anchor="t"/>
          <a:lstStyle/>
          <a:p>
            <a:pPr algn="l" indent="0" marL="0">
              <a:lnSpc>
                <a:spcPct val="114000"/>
              </a:lnSpc>
              <a:buNone/>
            </a:pPr>
            <a:r>
              <a:rPr lang="en-US" sz="1250" b="1" dirty="0">
                <a:solidFill>
                  <a:srgbClr val="2D3436"/>
                </a:solidFill>
                <a:latin typeface="Arial" pitchFamily="34" charset="0"/>
                <a:ea typeface="Arial" pitchFamily="34" charset="-122"/>
                <a:cs typeface="Arial" pitchFamily="34" charset="-120"/>
              </a:rPr>
              <a:t>Given.  </a:t>
            </a:r>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library(lme4); data(sleepstudy)</a:t>
            </a:r>
            <a:endParaRPr lang="en-US" sz="1250" dirty="0"/>
          </a:p>
          <a:p>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 180 rows, 18 Subjects, 10 days each; outcome Reaction (ms)</a:t>
            </a:r>
            <a:endParaRPr lang="en-US" sz="1250" dirty="0"/>
          </a:p>
          <a:p>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m0 &lt;- lmer(Reaction ~ 1 + (1 | Subject), data = sleepstudy)</a:t>
            </a:r>
            <a:endParaRPr lang="en-US" sz="1250" dirty="0"/>
          </a:p>
          <a:p>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VarCorr(m0)</a:t>
            </a:r>
            <a:endParaRPr lang="en-US" sz="1250" dirty="0"/>
          </a:p>
          <a:p>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 Approximate output:</a:t>
            </a:r>
            <a:endParaRPr lang="en-US" sz="1250" dirty="0"/>
          </a:p>
          <a:p>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  Groups   Name        Std.Dev.</a:t>
            </a:r>
            <a:endParaRPr lang="en-US" sz="1250" dirty="0"/>
          </a:p>
          <a:p>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  Subject  (Intercept) 35.7      -&gt; variance ~ 1278</a:t>
            </a:r>
            <a:endParaRPr lang="en-US" sz="1250" dirty="0"/>
          </a:p>
          <a:p>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  Residual             44.3      -&gt; variance ~ 1959</a:t>
            </a:r>
            <a:endParaRPr lang="en-US" sz="1250" dirty="0"/>
          </a:p>
          <a:p>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 Grand mean Reaction ~ 298 ms</a:t>
            </a:r>
            <a:endParaRPr lang="en-US" sz="1250" dirty="0"/>
          </a:p>
        </p:txBody>
      </p:sp>
      <p:sp>
        <p:nvSpPr>
          <p:cNvPr id="10" name="Text 7"/>
          <p:cNvSpPr/>
          <p:nvPr/>
        </p:nvSpPr>
        <p:spPr>
          <a:xfrm>
            <a:off x="566928" y="3529584"/>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The model splits total variation into a between-subject part (variance about 1278, SD 35.7 ms) and a within-subject part (variance about 1959, SD 44.3 ms).</a:t>
            </a:r>
            <a:endParaRPr lang="en-US" sz="12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ICC and deff in sleepstudy  (continued)</a:t>
            </a:r>
            <a:endParaRPr lang="en-US" sz="2400" dirty="0"/>
          </a:p>
        </p:txBody>
      </p:sp>
      <p:sp>
        <p:nvSpPr>
          <p:cNvPr id="6" name="Text 4"/>
          <p:cNvSpPr/>
          <p:nvPr/>
        </p:nvSpPr>
        <p:spPr>
          <a:xfrm>
            <a:off x="566928" y="1316736"/>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ICC = 1278 / (1278 + 1959) = 1278 / 3237 = about 0.39. So roughly 39 percent of the variation in reaction time is differences between people; the rest is day-to-day variation within a person.</a:t>
            </a:r>
            <a:endParaRPr lang="en-US" sz="1250" dirty="0"/>
          </a:p>
        </p:txBody>
      </p:sp>
      <p:sp>
        <p:nvSpPr>
          <p:cNvPr id="7" name="Text 5"/>
          <p:cNvSpPr/>
          <p:nvPr/>
        </p:nvSpPr>
        <p:spPr>
          <a:xfrm>
            <a:off x="566928" y="2045208"/>
            <a:ext cx="8138160" cy="4475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With average cluster size m = 10, deff = 1 + (10 - 1) * 0.39 = 1 + 9 * 0.39 = 1 + 3.51 = about 4.5.</a:t>
            </a:r>
            <a:endParaRPr lang="en-US" sz="1250" dirty="0"/>
          </a:p>
        </p:txBody>
      </p:sp>
      <p:sp>
        <p:nvSpPr>
          <p:cNvPr id="8" name="Text 6"/>
          <p:cNvSpPr/>
          <p:nvPr/>
        </p:nvSpPr>
        <p:spPr>
          <a:xfrm>
            <a:off x="566928" y="2570480"/>
            <a:ext cx="8138160" cy="4475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Effective sample size n_eff = 180 / 4.5 = about 40. The 180 correlated rows carry roughly the information of 40 independent observations.</a:t>
            </a:r>
            <a:endParaRPr lang="en-US" sz="1250" dirty="0"/>
          </a:p>
        </p:txBody>
      </p:sp>
      <p:sp>
        <p:nvSpPr>
          <p:cNvPr id="9" name="Text 7"/>
          <p:cNvSpPr/>
          <p:nvPr/>
        </p:nvSpPr>
        <p:spPr>
          <a:xfrm>
            <a:off x="566928" y="3095752"/>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Standard-error inflation is about sqrt(4.5) = about 2.1. An analyst who treated the rows as independent would report confidence intervals roughly half as wide as they should be.</a:t>
            </a:r>
            <a:endParaRPr lang="en-US" sz="1250" dirty="0"/>
          </a:p>
        </p:txBody>
      </p:sp>
      <p:sp>
        <p:nvSpPr>
          <p:cNvPr id="10" name="Text 8"/>
          <p:cNvSpPr/>
          <p:nvPr/>
        </p:nvSpPr>
        <p:spPr>
          <a:xfrm>
            <a:off x="566928" y="3824224"/>
            <a:ext cx="8138160" cy="923544"/>
          </a:xfrm>
          <a:prstGeom prst="rect">
            <a:avLst/>
          </a:prstGeom>
          <a:noFill/>
          <a:ln/>
        </p:spPr>
        <p:txBody>
          <a:bodyPr wrap="square" rtlCol="0" anchor="t"/>
          <a:lstStyle/>
          <a:p>
            <a:pPr algn="l" indent="0" marL="0">
              <a:lnSpc>
                <a:spcPct val="118000"/>
              </a:lnSpc>
              <a:buNone/>
            </a:pPr>
            <a:r>
              <a:rPr lang="en-US" sz="1350" b="1" dirty="0">
                <a:solidFill>
                  <a:srgbClr val="CC0033"/>
                </a:solidFill>
                <a:latin typeface="Arial" pitchFamily="34" charset="0"/>
                <a:ea typeface="Arial" pitchFamily="34" charset="-122"/>
                <a:cs typeface="Arial" pitchFamily="34" charset="-120"/>
              </a:rPr>
              <a:t>Answer.  </a:t>
            </a:r>
            <a:pPr algn="l" indent="0" marL="0">
              <a:lnSpc>
                <a:spcPct val="118000"/>
              </a:lnSpc>
              <a:buNone/>
            </a:pPr>
            <a:r>
              <a:rPr lang="en-US" sz="1350" dirty="0">
                <a:solidFill>
                  <a:srgbClr val="2D3436"/>
                </a:solidFill>
                <a:latin typeface="Arial" pitchFamily="34" charset="0"/>
                <a:ea typeface="Arial" pitchFamily="34" charset="-122"/>
                <a:cs typeface="Arial" pitchFamily="34" charset="-120"/>
              </a:rPr>
              <a:t>ICC is about 0.39 and the design effect is about 4.5, so ignoring Subject would shrink standard errors by roughly a factor of two and overstate precision badly. The 180 measurements are worth about 40 independent ones.</a:t>
            </a:r>
            <a:endParaRPr lang="en-US" sz="13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a:t>
            </a:r>
            <a:endParaRPr lang="en-US" sz="2400" dirty="0"/>
          </a:p>
        </p:txBody>
      </p:sp>
      <p:sp>
        <p:nvSpPr>
          <p:cNvPr id="7" name="Shape 4"/>
          <p:cNvSpPr/>
          <p:nvPr/>
        </p:nvSpPr>
        <p:spPr>
          <a:xfrm>
            <a:off x="566928" y="1316736"/>
            <a:ext cx="8138160" cy="2720848"/>
          </a:xfrm>
          <a:prstGeom prst="roundRect">
            <a:avLst>
              <a:gd name="adj" fmla="val 1680"/>
            </a:avLst>
          </a:prstGeom>
          <a:solidFill>
            <a:srgbClr val="F4F7F6"/>
          </a:solidFill>
          <a:ln w="12700">
            <a:solidFill>
              <a:srgbClr val="E8ECEE"/>
            </a:solidFill>
            <a:prstDash val="solid"/>
          </a:ln>
        </p:spPr>
      </p:sp>
      <p:sp>
        <p:nvSpPr>
          <p:cNvPr id="8" name="Shape 5"/>
          <p:cNvSpPr/>
          <p:nvPr/>
        </p:nvSpPr>
        <p:spPr>
          <a:xfrm>
            <a:off x="566928" y="1316736"/>
            <a:ext cx="54864" cy="2720848"/>
          </a:xfrm>
          <a:prstGeom prst="rect">
            <a:avLst/>
          </a:prstGeom>
          <a:solidFill>
            <a:srgbClr val="0B7B6B"/>
          </a:solidFill>
          <a:ln/>
        </p:spPr>
      </p:sp>
      <p:sp>
        <p:nvSpPr>
          <p:cNvPr id="9" name="Text 6"/>
          <p:cNvSpPr/>
          <p:nvPr/>
        </p:nvSpPr>
        <p:spPr>
          <a:xfrm>
            <a:off x="749808" y="1389888"/>
            <a:ext cx="7754112" cy="2574544"/>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1: repeat the workflow on ChickWeight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data(ChickWeight)  # base R 'datasets' package, no lme4 data needed</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 578 weight measurements on 50 Chicks over time; cluster = Chick</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library(lme4)</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m0 &lt;- lmer(weight ~ 1 + (1 | Chick), data = ChickWeight)</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VarCorr(m0)</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 Approximate output:</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  Groups   Name        Std.Dev.</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  Chick    (Intercept) ~ 26      -&gt; variance ~ 676</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  Residual             ~ 67      -&gt; variance ~ 4489</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 Average measurements per chick m ~ 11.6 (578 / 50)   </a:t>
            </a:r>
            <a:endParaRPr lang="en-US" sz="1250" dirty="0"/>
          </a:p>
          <a:p>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Compute the ICC and the design effect for ChickWeight using m = 11.6, then say in one sentence whether clustering here is a smaller or larger problem than in sleepstudy and why.</a:t>
            </a:r>
            <a:endParaRPr lang="en-US" sz="12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  (continued)</a:t>
            </a:r>
            <a:endParaRPr lang="en-US" sz="2400" dirty="0"/>
          </a:p>
        </p:txBody>
      </p:sp>
      <p:sp>
        <p:nvSpPr>
          <p:cNvPr id="6" name="Shape 4"/>
          <p:cNvSpPr/>
          <p:nvPr/>
        </p:nvSpPr>
        <p:spPr>
          <a:xfrm>
            <a:off x="566928" y="1316736"/>
            <a:ext cx="8138160" cy="1599184"/>
          </a:xfrm>
          <a:prstGeom prst="roundRect">
            <a:avLst>
              <a:gd name="adj" fmla="val 2859"/>
            </a:avLst>
          </a:prstGeom>
          <a:solidFill>
            <a:srgbClr val="F4F7F6"/>
          </a:solidFill>
          <a:ln w="12700">
            <a:solidFill>
              <a:srgbClr val="E8ECEE"/>
            </a:solidFill>
            <a:prstDash val="solid"/>
          </a:ln>
        </p:spPr>
      </p:sp>
      <p:sp>
        <p:nvSpPr>
          <p:cNvPr id="7" name="Shape 5"/>
          <p:cNvSpPr/>
          <p:nvPr/>
        </p:nvSpPr>
        <p:spPr>
          <a:xfrm>
            <a:off x="566928" y="1316736"/>
            <a:ext cx="54864" cy="1599184"/>
          </a:xfrm>
          <a:prstGeom prst="rect">
            <a:avLst/>
          </a:prstGeom>
          <a:solidFill>
            <a:srgbClr val="0B7B6B"/>
          </a:solidFill>
          <a:ln/>
        </p:spPr>
      </p:sp>
      <p:sp>
        <p:nvSpPr>
          <p:cNvPr id="8" name="Text 6"/>
          <p:cNvSpPr/>
          <p:nvPr/>
        </p:nvSpPr>
        <p:spPr>
          <a:xfrm>
            <a:off x="749808" y="1389888"/>
            <a:ext cx="7754112" cy="1452880"/>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2: naive versus cluster-aware standard error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 From the sleepstudy null model: ICC ~ 0.39, m = 10, n = 180.</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 Suppose a colleague computes the mean Reaction and a 95% CI</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 treating all 180 rows as independent, getting a naive SE of 3.3 ms.   </a:t>
            </a:r>
            <a:endParaRPr lang="en-US" sz="1250" dirty="0"/>
          </a:p>
          <a:p>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Using the design effect, give the corrected (clustering-aware) standard error and the corrected 95% CI half-width, and state which interval an honest analysis should report.</a:t>
            </a:r>
            <a:endParaRPr lang="en-US" sz="125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308299" cy="310896"/>
          </a:xfrm>
          <a:prstGeom prst="roundRect">
            <a:avLst>
              <a:gd name="adj" fmla="val 17647"/>
            </a:avLst>
          </a:prstGeom>
          <a:solidFill>
            <a:srgbClr val="FDEAEF"/>
          </a:solidFill>
          <a:ln/>
        </p:spPr>
      </p:sp>
      <p:sp>
        <p:nvSpPr>
          <p:cNvPr id="4" name="Text 2"/>
          <p:cNvSpPr/>
          <p:nvPr/>
        </p:nvSpPr>
        <p:spPr>
          <a:xfrm>
            <a:off x="566928" y="384048"/>
            <a:ext cx="3308299"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CAPSTONE STUDIO  ·  48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Build this week's milestone</a:t>
            </a:r>
            <a:endParaRPr lang="en-US" sz="2400" dirty="0"/>
          </a:p>
        </p:txBody>
      </p:sp>
      <p:sp>
        <p:nvSpPr>
          <p:cNvPr id="7" name="Shape 4"/>
          <p:cNvSpPr/>
          <p:nvPr/>
        </p:nvSpPr>
        <p:spPr>
          <a:xfrm>
            <a:off x="566928" y="1316736"/>
            <a:ext cx="8138160" cy="676656"/>
          </a:xfrm>
          <a:prstGeom prst="roundRect">
            <a:avLst>
              <a:gd name="adj" fmla="val 8108"/>
            </a:avLst>
          </a:prstGeom>
          <a:solidFill>
            <a:srgbClr val="E6F3F0"/>
          </a:solidFill>
          <a:ln/>
        </p:spPr>
      </p:sp>
      <p:sp>
        <p:nvSpPr>
          <p:cNvPr id="8" name="Shape 5"/>
          <p:cNvSpPr/>
          <p:nvPr/>
        </p:nvSpPr>
        <p:spPr>
          <a:xfrm>
            <a:off x="566928" y="1316736"/>
            <a:ext cx="64008" cy="676656"/>
          </a:xfrm>
          <a:prstGeom prst="rect">
            <a:avLst/>
          </a:prstGeom>
          <a:solidFill>
            <a:srgbClr val="CC0033"/>
          </a:solidFill>
          <a:ln/>
        </p:spPr>
      </p:sp>
      <p:sp>
        <p:nvSpPr>
          <p:cNvPr id="9" name="Text 6"/>
          <p:cNvSpPr/>
          <p:nvPr/>
        </p:nvSpPr>
        <p:spPr>
          <a:xfrm>
            <a:off x="786384" y="1380744"/>
            <a:ext cx="7680960" cy="548640"/>
          </a:xfrm>
          <a:prstGeom prst="rect">
            <a:avLst/>
          </a:prstGeom>
          <a:noFill/>
          <a:ln/>
        </p:spPr>
        <p:txBody>
          <a:bodyPr wrap="square" rtlCol="0" anchor="t"/>
          <a:lstStyle/>
          <a:p>
            <a:pPr algn="l" indent="0" marL="0">
              <a:lnSpc>
                <a:spcPct val="114000"/>
              </a:lnSpc>
              <a:buNone/>
            </a:pPr>
            <a:r>
              <a:rPr lang="en-US" sz="1350" b="1" dirty="0">
                <a:solidFill>
                  <a:srgbClr val="065C50"/>
                </a:solidFill>
                <a:latin typeface="Arial" pitchFamily="34" charset="0"/>
                <a:ea typeface="Arial" pitchFamily="34" charset="-122"/>
                <a:cs typeface="Arial" pitchFamily="34" charset="-120"/>
              </a:rPr>
              <a:t>This week's milestone.  </a:t>
            </a:r>
            <a:pPr algn="l" indent="0" marL="0">
              <a:lnSpc>
                <a:spcPct val="114000"/>
              </a:lnSpc>
              <a:buNone/>
            </a:pPr>
            <a:r>
              <a:rPr lang="en-US" sz="1350" dirty="0">
                <a:solidFill>
                  <a:srgbClr val="2D3436"/>
                </a:solidFill>
                <a:latin typeface="Arial" pitchFamily="34" charset="0"/>
                <a:ea typeface="Arial" pitchFamily="34" charset="-122"/>
                <a:cs typeface="Arial" pitchFamily="34" charset="-120"/>
              </a:rPr>
              <a:t>Find the brief and rubric in the term-project document, Part 2, Week 9.</a:t>
            </a:r>
            <a:endParaRPr lang="en-US" sz="1350" dirty="0"/>
          </a:p>
        </p:txBody>
      </p:sp>
      <p:sp>
        <p:nvSpPr>
          <p:cNvPr id="10" name="Text 7"/>
          <p:cNvSpPr/>
          <p:nvPr/>
        </p:nvSpPr>
        <p:spPr>
          <a:xfrm>
            <a:off x="566928" y="2194560"/>
            <a:ext cx="8138160" cy="52882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Discuss: If your data are clustered, what is your effective sample size, really?</a:t>
            </a:r>
            <a:endParaRPr lang="en-US" sz="1500" dirty="0"/>
          </a:p>
        </p:txBody>
      </p:sp>
      <p:sp>
        <p:nvSpPr>
          <p:cNvPr id="11" name="Text 8"/>
          <p:cNvSpPr/>
          <p:nvPr/>
        </p:nvSpPr>
        <p:spPr>
          <a:xfrm>
            <a:off x="566928" y="280111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Work on your milestone</a:t>
            </a:r>
            <a:endParaRPr lang="en-US" sz="15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689811" cy="310896"/>
          </a:xfrm>
          <a:prstGeom prst="roundRect">
            <a:avLst>
              <a:gd name="adj" fmla="val 17647"/>
            </a:avLst>
          </a:prstGeom>
          <a:solidFill>
            <a:srgbClr val="FDEAEF"/>
          </a:solidFill>
          <a:ln/>
        </p:spPr>
      </p:sp>
      <p:sp>
        <p:nvSpPr>
          <p:cNvPr id="4" name="Text 2"/>
          <p:cNvSpPr/>
          <p:nvPr/>
        </p:nvSpPr>
        <p:spPr>
          <a:xfrm>
            <a:off x="566928" y="384048"/>
            <a:ext cx="1689811"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EXIT TICKET</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Before you go</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State whether your data are clustered and the clustering unit.</a:t>
            </a:r>
            <a:endParaRPr lang="en-US" sz="1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TODAY  ·  THREE HOURS</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Session at a glance</a:t>
            </a:r>
            <a:endParaRPr lang="en-US" sz="2400" dirty="0"/>
          </a:p>
        </p:txBody>
      </p:sp>
      <p:sp>
        <p:nvSpPr>
          <p:cNvPr id="7" name="Text 4"/>
          <p:cNvSpPr/>
          <p:nvPr/>
        </p:nvSpPr>
        <p:spPr>
          <a:xfrm>
            <a:off x="566928" y="131673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0:00–0:10    Arrival &amp; retrieval warm-up</a:t>
            </a:r>
            <a:endParaRPr lang="en-US" sz="1500" dirty="0"/>
          </a:p>
        </p:txBody>
      </p:sp>
      <p:sp>
        <p:nvSpPr>
          <p:cNvPr id="8" name="Text 5"/>
          <p:cNvSpPr/>
          <p:nvPr/>
        </p:nvSpPr>
        <p:spPr>
          <a:xfrm>
            <a:off x="566928" y="171145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0:10–0:42    Co-construction review</a:t>
            </a:r>
            <a:endParaRPr lang="en-US" sz="1500" dirty="0"/>
          </a:p>
        </p:txBody>
      </p:sp>
      <p:sp>
        <p:nvSpPr>
          <p:cNvPr id="9" name="Text 6"/>
          <p:cNvSpPr/>
          <p:nvPr/>
        </p:nvSpPr>
        <p:spPr>
          <a:xfrm>
            <a:off x="566928" y="2106168"/>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0:42–0:54    Question-and-answer clinic</a:t>
            </a:r>
            <a:endParaRPr lang="en-US" sz="1500" dirty="0"/>
          </a:p>
        </p:txBody>
      </p:sp>
      <p:sp>
        <p:nvSpPr>
          <p:cNvPr id="10" name="Text 7"/>
          <p:cNvSpPr/>
          <p:nvPr/>
        </p:nvSpPr>
        <p:spPr>
          <a:xfrm>
            <a:off x="566928" y="2500884"/>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0:54–1:04    Break</a:t>
            </a:r>
            <a:endParaRPr lang="en-US" sz="1500" dirty="0"/>
          </a:p>
        </p:txBody>
      </p:sp>
      <p:sp>
        <p:nvSpPr>
          <p:cNvPr id="11" name="Text 8"/>
          <p:cNvSpPr/>
          <p:nvPr/>
        </p:nvSpPr>
        <p:spPr>
          <a:xfrm>
            <a:off x="566928" y="2895600"/>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1:04–1:44    Applied exercise</a:t>
            </a:r>
            <a:endParaRPr lang="en-US" sz="1500" dirty="0"/>
          </a:p>
        </p:txBody>
      </p:sp>
      <p:sp>
        <p:nvSpPr>
          <p:cNvPr id="12" name="Text 9"/>
          <p:cNvSpPr/>
          <p:nvPr/>
        </p:nvSpPr>
        <p:spPr>
          <a:xfrm>
            <a:off x="566928" y="329031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1:44–2:32    Capstone studio</a:t>
            </a:r>
            <a:endParaRPr lang="en-US" sz="1500" dirty="0"/>
          </a:p>
        </p:txBody>
      </p:sp>
      <p:sp>
        <p:nvSpPr>
          <p:cNvPr id="13" name="Text 10"/>
          <p:cNvSpPr/>
          <p:nvPr/>
        </p:nvSpPr>
        <p:spPr>
          <a:xfrm>
            <a:off x="566928" y="368503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2:32–2:37    Exit ticket &amp; preview</a:t>
            </a:r>
            <a:endParaRPr lang="en-US" sz="15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a:t>
            </a:r>
            <a:endParaRPr lang="en-US" sz="2400" dirty="0"/>
          </a:p>
        </p:txBody>
      </p:sp>
      <p:sp>
        <p:nvSpPr>
          <p:cNvPr id="7" name="Text 4"/>
          <p:cNvSpPr/>
          <p:nvPr/>
        </p:nvSpPr>
        <p:spPr>
          <a:xfrm>
            <a:off x="566928" y="131673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Recognize and describe different types of clustered (hierarchical) data structures in epidemiology</a:t>
            </a:r>
            <a:endParaRPr lang="en-US" sz="1400" dirty="0"/>
          </a:p>
        </p:txBody>
      </p:sp>
      <p:sp>
        <p:nvSpPr>
          <p:cNvPr id="8" name="Text 5"/>
          <p:cNvSpPr/>
          <p:nvPr/>
        </p:nvSpPr>
        <p:spPr>
          <a:xfrm>
            <a:off x="566928" y="189077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Explain why observations within clusters are correlated and how this affects standard statistical analyses</a:t>
            </a:r>
            <a:endParaRPr lang="en-US" sz="1400" dirty="0"/>
          </a:p>
        </p:txBody>
      </p:sp>
      <p:sp>
        <p:nvSpPr>
          <p:cNvPr id="9" name="Text 6"/>
          <p:cNvSpPr/>
          <p:nvPr/>
        </p:nvSpPr>
        <p:spPr>
          <a:xfrm>
            <a:off x="566928" y="246481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Calculate and interpret the intraclass correlation coefficient (ICC) and design effect (deff)</a:t>
            </a:r>
            <a:endParaRPr lang="en-US" sz="1400" dirty="0"/>
          </a:p>
        </p:txBody>
      </p:sp>
      <p:sp>
        <p:nvSpPr>
          <p:cNvPr id="10" name="Text 7"/>
          <p:cNvSpPr/>
          <p:nvPr/>
        </p:nvSpPr>
        <p:spPr>
          <a:xfrm>
            <a:off x="566928" y="303885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Understand the impact of clustering on standard errors and inference for both continuous and discrete outcomes</a:t>
            </a:r>
            <a:endParaRPr lang="en-US" sz="1400" dirty="0"/>
          </a:p>
        </p:txBody>
      </p:sp>
      <p:sp>
        <p:nvSpPr>
          <p:cNvPr id="11" name="Text 8"/>
          <p:cNvSpPr/>
          <p:nvPr/>
        </p:nvSpPr>
        <p:spPr>
          <a:xfrm>
            <a:off x="566928" y="361289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Describe key methods for dealing with clustering, including fixed effects, robust variance estimators, and survey methods</a:t>
            </a:r>
            <a:endParaRPr lang="en-US" sz="1400" dirty="0"/>
          </a:p>
        </p:txBody>
      </p:sp>
      <p:sp>
        <p:nvSpPr>
          <p:cNvPr id="12" name="Text 9"/>
          <p:cNvSpPr/>
          <p:nvPr/>
        </p:nvSpPr>
        <p:spPr>
          <a:xfrm>
            <a:off x="566928" y="418693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Evaluate the consequences of ignoring clustering in epidemiologic analyses</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445106" cy="310896"/>
          </a:xfrm>
          <a:prstGeom prst="roundRect">
            <a:avLst>
              <a:gd name="adj" fmla="val 17647"/>
            </a:avLst>
          </a:prstGeom>
          <a:solidFill>
            <a:srgbClr val="FDEAEF"/>
          </a:solidFill>
          <a:ln/>
        </p:spPr>
      </p:sp>
      <p:sp>
        <p:nvSpPr>
          <p:cNvPr id="4" name="Text 2"/>
          <p:cNvSpPr/>
          <p:nvPr/>
        </p:nvSpPr>
        <p:spPr>
          <a:xfrm>
            <a:off x="566928" y="384048"/>
            <a:ext cx="244510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WARM-UP  ·  10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A clustered example</a:t>
            </a:r>
            <a:endParaRPr lang="en-US" sz="2400" dirty="0"/>
          </a:p>
        </p:txBody>
      </p:sp>
      <p:sp>
        <p:nvSpPr>
          <p:cNvPr id="7" name="Shape 4"/>
          <p:cNvSpPr/>
          <p:nvPr/>
        </p:nvSpPr>
        <p:spPr>
          <a:xfrm>
            <a:off x="566928" y="1316736"/>
            <a:ext cx="8138160" cy="1243584"/>
          </a:xfrm>
          <a:prstGeom prst="roundRect">
            <a:avLst>
              <a:gd name="adj" fmla="val 5147"/>
            </a:avLst>
          </a:prstGeom>
          <a:solidFill>
            <a:srgbClr val="E6F3F0"/>
          </a:solidFill>
          <a:ln/>
        </p:spPr>
      </p:sp>
      <p:sp>
        <p:nvSpPr>
          <p:cNvPr id="8" name="Shape 5"/>
          <p:cNvSpPr/>
          <p:nvPr/>
        </p:nvSpPr>
        <p:spPr>
          <a:xfrm>
            <a:off x="566928" y="1316736"/>
            <a:ext cx="73152" cy="1243584"/>
          </a:xfrm>
          <a:prstGeom prst="rect">
            <a:avLst/>
          </a:prstGeom>
          <a:solidFill>
            <a:srgbClr val="0B7B6B"/>
          </a:solidFill>
          <a:ln/>
        </p:spPr>
      </p:sp>
      <p:sp>
        <p:nvSpPr>
          <p:cNvPr id="9" name="Text 6"/>
          <p:cNvSpPr/>
          <p:nvPr/>
        </p:nvSpPr>
        <p:spPr>
          <a:xfrm>
            <a:off x="822960" y="1362456"/>
            <a:ext cx="7635240" cy="1152144"/>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Give a clustered-data example from health research. Why do observations within a cluster resemble each other?</a:t>
            </a:r>
            <a:endParaRPr lang="en-US" sz="1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1  ·  IN GROUPS  ·  16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Map the clustering</a:t>
            </a:r>
            <a:endParaRPr lang="en-US" sz="2400" dirty="0"/>
          </a:p>
        </p:txBody>
      </p:sp>
      <p:sp>
        <p:nvSpPr>
          <p:cNvPr id="7" name="Shape 4"/>
          <p:cNvSpPr/>
          <p:nvPr/>
        </p:nvSpPr>
        <p:spPr>
          <a:xfrm>
            <a:off x="566928" y="1316736"/>
            <a:ext cx="8138160" cy="1243584"/>
          </a:xfrm>
          <a:prstGeom prst="roundRect">
            <a:avLst>
              <a:gd name="adj" fmla="val 5147"/>
            </a:avLst>
          </a:prstGeom>
          <a:solidFill>
            <a:srgbClr val="E6F3F0"/>
          </a:solidFill>
          <a:ln/>
        </p:spPr>
      </p:sp>
      <p:sp>
        <p:nvSpPr>
          <p:cNvPr id="8" name="Shape 5"/>
          <p:cNvSpPr/>
          <p:nvPr/>
        </p:nvSpPr>
        <p:spPr>
          <a:xfrm>
            <a:off x="566928" y="1316736"/>
            <a:ext cx="73152" cy="1243584"/>
          </a:xfrm>
          <a:prstGeom prst="rect">
            <a:avLst/>
          </a:prstGeom>
          <a:solidFill>
            <a:srgbClr val="0B7B6B"/>
          </a:solidFill>
          <a:ln/>
        </p:spPr>
      </p:sp>
      <p:sp>
        <p:nvSpPr>
          <p:cNvPr id="9" name="Text 6"/>
          <p:cNvSpPr/>
          <p:nvPr/>
        </p:nvSpPr>
        <p:spPr>
          <a:xfrm>
            <a:off x="822960" y="1362456"/>
            <a:ext cx="7635240" cy="1152144"/>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Identify the clustering unit in each dataset and which variables vary within versus between clusters.</a:t>
            </a:r>
            <a:endParaRPr lang="en-US"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4926787" cy="310896"/>
          </a:xfrm>
          <a:prstGeom prst="roundRect">
            <a:avLst>
              <a:gd name="adj" fmla="val 17647"/>
            </a:avLst>
          </a:prstGeom>
          <a:solidFill>
            <a:srgbClr val="FDEAEF"/>
          </a:solidFill>
          <a:ln/>
        </p:spPr>
      </p:sp>
      <p:sp>
        <p:nvSpPr>
          <p:cNvPr id="4" name="Text 2"/>
          <p:cNvSpPr/>
          <p:nvPr/>
        </p:nvSpPr>
        <p:spPr>
          <a:xfrm>
            <a:off x="566928" y="384048"/>
            <a:ext cx="4926787"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2  ·  IN PAIRS  ·  16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ICC and design effect</a:t>
            </a:r>
            <a:endParaRPr lang="en-US" sz="2400" dirty="0"/>
          </a:p>
        </p:txBody>
      </p:sp>
      <p:sp>
        <p:nvSpPr>
          <p:cNvPr id="7" name="Shape 4"/>
          <p:cNvSpPr/>
          <p:nvPr/>
        </p:nvSpPr>
        <p:spPr>
          <a:xfrm>
            <a:off x="566928" y="1316736"/>
            <a:ext cx="8138160" cy="1243584"/>
          </a:xfrm>
          <a:prstGeom prst="roundRect">
            <a:avLst>
              <a:gd name="adj" fmla="val 5147"/>
            </a:avLst>
          </a:prstGeom>
          <a:solidFill>
            <a:srgbClr val="E6F3F0"/>
          </a:solidFill>
          <a:ln/>
        </p:spPr>
      </p:sp>
      <p:sp>
        <p:nvSpPr>
          <p:cNvPr id="8" name="Shape 5"/>
          <p:cNvSpPr/>
          <p:nvPr/>
        </p:nvSpPr>
        <p:spPr>
          <a:xfrm>
            <a:off x="566928" y="1316736"/>
            <a:ext cx="73152" cy="1243584"/>
          </a:xfrm>
          <a:prstGeom prst="rect">
            <a:avLst/>
          </a:prstGeom>
          <a:solidFill>
            <a:srgbClr val="0B7B6B"/>
          </a:solidFill>
          <a:ln/>
        </p:spPr>
      </p:sp>
      <p:sp>
        <p:nvSpPr>
          <p:cNvPr id="9" name="Text 6"/>
          <p:cNvSpPr/>
          <p:nvPr/>
        </p:nvSpPr>
        <p:spPr>
          <a:xfrm>
            <a:off x="822960" y="1362456"/>
            <a:ext cx="7635240" cy="1152144"/>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Interpret this intraclass correlation and design effect: how much does clustering shrink your effective sample size?</a:t>
            </a:r>
            <a:endParaRPr lang="en-US"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Q&amp;A CLINIC  ·  12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Your questions</a:t>
            </a:r>
            <a:endParaRPr lang="en-US" sz="2400" dirty="0"/>
          </a:p>
        </p:txBody>
      </p:sp>
      <p:sp>
        <p:nvSpPr>
          <p:cNvPr id="7" name="Text 4"/>
          <p:cNvSpPr/>
          <p:nvPr/>
        </p:nvSpPr>
        <p:spPr>
          <a:xfrm>
            <a:off x="566928" y="1316736"/>
            <a:ext cx="8138160" cy="28956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Bring the points you flagged while working through the module.</a:t>
            </a:r>
            <a:endParaRPr lang="en-US" sz="1500" dirty="0"/>
          </a:p>
        </p:txBody>
      </p:sp>
      <p:sp>
        <p:nvSpPr>
          <p:cNvPr id="8" name="Text 5"/>
          <p:cNvSpPr/>
          <p:nvPr/>
        </p:nvSpPr>
        <p:spPr>
          <a:xfrm>
            <a:off x="566928" y="175260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Why does clustering shrink my effective sample size?</a:t>
            </a:r>
            <a:endParaRPr lang="en-US" sz="1400" dirty="0"/>
          </a:p>
        </p:txBody>
      </p:sp>
      <p:sp>
        <p:nvSpPr>
          <p:cNvPr id="9" name="Text 6"/>
          <p:cNvSpPr/>
          <p:nvPr/>
        </p:nvSpPr>
        <p:spPr>
          <a:xfrm>
            <a:off x="566928" y="213106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Fixed effects, robust standard errors, or a mixed model?</a:t>
            </a:r>
            <a:endParaRPr lang="en-US" sz="1400" dirty="0"/>
          </a:p>
        </p:txBody>
      </p:sp>
      <p:sp>
        <p:nvSpPr>
          <p:cNvPr id="10" name="Text 7"/>
          <p:cNvSpPr/>
          <p:nvPr/>
        </p:nvSpPr>
        <p:spPr>
          <a:xfrm>
            <a:off x="566928" y="250952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What happens if I just ignore clustering?</a:t>
            </a:r>
            <a:endParaRPr lang="en-US" sz="1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R lab: quantify the clustering in sleepstudy</a:t>
            </a:r>
            <a:endParaRPr lang="en-US" sz="2400" dirty="0"/>
          </a:p>
        </p:txBody>
      </p:sp>
      <p:sp>
        <p:nvSpPr>
          <p:cNvPr id="7" name="Text 4"/>
          <p:cNvSpPr/>
          <p:nvPr/>
        </p:nvSpPr>
        <p:spPr>
          <a:xfrm>
            <a:off x="566928" y="1682496"/>
            <a:ext cx="8138160" cy="126492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Using a dataset where each person is measured ten times, estimate how strongly repeated measures on the same person resemble each other, then translate that into the design effect and show what it does to the effective sample size. The point is to put a number on the clustering before trusting any standard error.</a:t>
            </a:r>
            <a:endParaRPr lang="en-US" sz="1500" dirty="0"/>
          </a:p>
        </p:txBody>
      </p:sp>
      <p:sp>
        <p:nvSpPr>
          <p:cNvPr id="8" name="Text 5"/>
          <p:cNvSpPr/>
          <p:nvPr/>
        </p:nvSpPr>
        <p:spPr>
          <a:xfrm>
            <a:off x="566928" y="3093720"/>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Load the data with library(lme4); data(sleepstudy). Confirm the structure: 180 reaction-time measurements on 18 subjects, ten days each, so the cluster is Subject and the average cluster size m is 10.</a:t>
            </a:r>
            <a:endParaRPr lang="en-US" sz="1350" dirty="0"/>
          </a:p>
        </p:txBody>
      </p:sp>
      <p:sp>
        <p:nvSpPr>
          <p:cNvPr id="9" name="Text 6"/>
          <p:cNvSpPr/>
          <p:nvPr/>
        </p:nvSpPr>
        <p:spPr>
          <a:xfrm>
            <a:off x="566928" y="3870960"/>
            <a:ext cx="8138160" cy="918972"/>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Fit the null (intercept-only) model that lets reaction time vary only by subject: m0 &lt;- lmer(Reaction ~ 1 + (1 | Subject), data = sleepstudy). This model has no predictors; its only job is to split the variance.</a:t>
            </a:r>
            <a:endParaRPr lang="en-US" sz="135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R lab: quantify the clustering in sleepstudy  (continued)</a:t>
            </a:r>
            <a:endParaRPr lang="en-US" sz="2400" dirty="0"/>
          </a:p>
        </p:txBody>
      </p:sp>
      <p:sp>
        <p:nvSpPr>
          <p:cNvPr id="6" name="Text 4"/>
          <p:cNvSpPr/>
          <p:nvPr/>
        </p:nvSpPr>
        <p:spPr>
          <a:xfrm>
            <a:off x="566928" y="168249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Read the variance components from summary(m0) or print(VarCorr(m0)): the Subject (between-person) variance and the Residual (within-person) variance.</a:t>
            </a:r>
            <a:endParaRPr lang="en-US" sz="1350" dirty="0"/>
          </a:p>
        </p:txBody>
      </p:sp>
      <p:sp>
        <p:nvSpPr>
          <p:cNvPr id="7" name="Text 5"/>
          <p:cNvSpPr/>
          <p:nvPr/>
        </p:nvSpPr>
        <p:spPr>
          <a:xfrm>
            <a:off x="566928" y="245973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Compute the intraclass correlation as ICC = between / (between + residual). Interpret it in words: it is the share of total variation that sits between people rather than within a person.</a:t>
            </a:r>
            <a:endParaRPr lang="en-US" sz="1350" dirty="0"/>
          </a:p>
        </p:txBody>
      </p:sp>
      <p:sp>
        <p:nvSpPr>
          <p:cNvPr id="8" name="Text 6"/>
          <p:cNvSpPr/>
          <p:nvPr/>
        </p:nvSpPr>
        <p:spPr>
          <a:xfrm>
            <a:off x="566928" y="3236976"/>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Compute the design effect deff = 1 + (m - 1) * ICC using m = 10, then the effective sample size n_eff = n / deff with n = 180.</a:t>
            </a:r>
            <a:endParaRPr lang="en-US" sz="1350" dirty="0"/>
          </a:p>
        </p:txBody>
      </p:sp>
      <p:sp>
        <p:nvSpPr>
          <p:cNvPr id="9" name="Text 7"/>
          <p:cNvSpPr/>
          <p:nvPr/>
        </p:nvSpPr>
        <p:spPr>
          <a:xfrm>
            <a:off x="566928" y="3794760"/>
            <a:ext cx="8138160" cy="918972"/>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State the inflation factor for standard errors: a confidence interval built as if the 180 rows were independent is too narrow by a factor of about sqrt(deff). Write one sentence on what an analyst who ignored Subject would get wrong.</a:t>
            </a:r>
            <a:endParaRPr lang="en-US" sz="13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16</Slides>
  <Notes>16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HSCI 410 Lesson 9 — Introduction to Clustered Data</dc:title>
  <dc:subject>PptxGenJS Presentation</dc:subject>
  <dc:creator>Dr. Kiffer G. Card</dc:creator>
  <cp:lastModifiedBy>Dr. Kiffer G. Card</cp:lastModifiedBy>
  <cp:revision>1</cp:revision>
  <dcterms:created xsi:type="dcterms:W3CDTF">2026-06-16T00:35:11Z</dcterms:created>
  <dcterms:modified xsi:type="dcterms:W3CDTF">2026-06-16T00:35:11Z</dcterms:modified>
</cp:coreProperties>
</file>