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notesMasterIdLst>
    <p:notesMasterId r:id="rId21"/>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410 Lesson 8: Survival Data
Session focus: Analyse time-to-event data from Kaplan-Meier through the Cox model and parametric alternatives, in R. Censoring is the crux.
How to use this deck: each slide shows what students see on the board; these speaker notes hold the timings, facilitator talking points, model answers, and answer keys. Students completed the Lesson 8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Females have significantly longer survival than males (median 426 vs 270 days; log-rank p = 0.001), and after adjusting for age and ECOG score the female hazard is about 0.60 that of males (95% CI ~0.42 to 0.86), with the proportional-hazards assumption holding (global cox.zph p &gt; 0.05).</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does ECOG performance score predict survival? (lung)] Report the hazard ratio and 95% CI for ph.ecog and state in one sentence what a one-point increase means for the hazard. Then state whether cox.zph flags any proportional-hazards violation, and if it does, name one remedy you would apply.
Solution: ph.ecog HR is roughly 1.6 (95% CI about 1.3 to 2.0), so each one-point worsening of performance status raises the hazard of death by roughly 60 percent, holding age and sex fixed; sex stays protective (HR ~0.60) and age is weak (HR ~1.01 to 1.02 per year). cox.zph typically returns a non-significant GLOBAL p (&gt; 0.05) for this model, so PH is acceptable and no remedy is needed. If a student fits a richer model where ph.ecog or another term shows a small cox.zph p-value, accept any correct remedy: stratify on the offending covariate via strata(), add a time-interaction term (e.g. tt() or a manual time split), or split follow-up into intervals. Reward correctly dropping the two rows with missing ph.ecog rather than ignoring the NA warning.
[Practice 2: treatment and age in a small trial (ovarian)] State whether the log-rank test finds a treatment (rx) difference, then report the age hazard ratio with its 95% CI and interpret it in one sentence. Comment briefly on why the confidence intervals are so wide.
Solution: The log-rank test for rx is not significant (Chisq about 1.0 on 1 df, p ~0.3): with only 26 patients and 12 deaths there is little power to detect a treatment difference. In the Cox model, age is the strong predictor, HR roughly 1.16 per year (95% CI about 1.07 to 1.26), meaning each additional year of age raises the hazard by roughly 16 percent; rx has HR well below 1 (around 0.30 to 0.45) but with a wide CI that crosses 1, so it is not statistically significant. The intervals are wide because n = 26 with only 12 events is a very small sample, so estimates are imprecise. cox.zph should return a non-significant global p, so PH is acceptable. Penalize any answer that calls rx significant or that mis-codes fustat (writing fustat == 2 here would produce zero events and break the fit).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8 and read the milestone aloud.
  2. Students apply a survival lens to their data if there is a time-to-event outcome, or document the non-fit and advance a prior analysis.
  3. Circulate and check each student's event coding.
  4. Mini-conference prompt: 'Do you have a time-to-event outcome, and is the proportional-hazards assumption plausible?'
SOURCE: Refer to the term-project document (Part 2, Week 8)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whether your data have a time-to-event outcome and how censoring arises. Complete the Lesson 9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explain what censoring is and why dropping censored cases biases results (three minutes).
  2. Surface with the notes.
WHAT TO SURFACE (say this):
  - Censoring means we know a person was event-free up to a time but not beyond; that partial information is valuable.
  - Dropping censored cases throws away who survived longest, biasing survival estimates downward.
  - Survival methods are built precisely to use censored observations correctly.
Set-up: Slide: 'A participant is event-free when the study ends, or drops out at month 8. Why can't we just drop them?'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Connect the functions, groups   |   Materials: A slide with the survivor S(t), failure F(t), hazard h(t), and cumulative hazard H(t) functions.
RUN IT:
  1. Groups state how the four functions relate on one example (six minutes).
  2. Groups translate a rising hazard into plain language.
  3. Correct with the notes.
FACILITATOR TALKING POINTS:
  - F(t) = 1 - S(t); the failure and survivor functions are complements.
  - The hazard h(t) is the instantaneous event rate among those still at risk; the cumulative hazard H(t) accumulates it.
  - A rising hazard means the event becomes more likely the longer one has survived so far.
Close: Students note which function answers their capstone question.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Interpretation, pairs   |   Materials: A Kaplan-Meier plot with two groups and a log-rank p-value.
RUN IT:
  1. Pairs interpret the curves and the log-rank comparison (six minutes).
  2. Pairs estimate median survival from the plot.
  3. Correct with the notes.
FACILITATOR TALKING POINTS:
  - The curve shows the probability of surviving past each time; steps occur at events, ticks mark censoring.
  - Median survival is the time where the curve crosses 0.5.
  - The log-rank test compares whole curves; a small p-value means the groups' survival differs, but it is unadjusted.
Close: Students note whether a simple group comparison suits their data.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How do I interpret a hazard ratio?
A. As the ratio of instantaneous event rates between groups, assumed constant over time under the Cox model. A hazard ratio of 0.7 means a 30% lower event rate at any given moment. It is not a risk ratio over the whole period, and it relies on the proportional-hazards assumption.
Q2. How do I check the proportional-hazards assumption?
A. Graphically (log-log survival curves should be roughly parallel) and statistically with scaled Schoenfeld residuals (cox.zph in R). If it fails, options include stratifying on the offending variable, adding a time-by-covariate interaction, or using a different model.
Q3. When would I use a parametric or accelerated-failure-time model instead of Cox?
A. When you are willing to assume a specific baseline hazard shape (exponential, Weibull) to gain efficiency or to extrapolate, or when an accelerated-failure-time interpretation (time stretched or compressed) is more natural than a hazard ratio. Cox is the default because it avoids specifying the baseline hazard.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R/RStudio with the survival package installed (install.packages("survival"); library(survival)). All data are built in: the lung dataset (NCCTG advanced lung cancer, n=228) and the ovarian dataset (n=26). Nothing to download or search for. A reference card listing Surv(), survfit(), survdiff(), coxph(), and cox.zph() helps.
WHAT GOOD WORK LOOKS LIKE:
Two non-negotiables. First, correct event coding: lung uses status 1 = censored / 2 = dead while ovarian uses fustat 0/1, so Surv() must use status == 2 for lung but plain fustat for ovarian; flipping the indicator inverts the entire analysis and is the most common and most damaging error. Second, the PH assumption must actually be checked with cox.zph and the student must respond to the result rather than assume it. Strong work reports hazard ratios with confidence intervals and translates them into plain language (a HR of 0.60 is a 40 percent lower hazard, not a 60 percent reduction), reads medians and CIs off summary(km)$table, and knows that sex = 2 is female so HR &lt; 1 means a protective effect for women. Expected anchors for grading: lung female-vs-male sex HR roughly 0.60, ph.ecog HR roughly 1.6, log-rank sex p roughly 0.001, female median ~426 vs male ~270 days; ovarian age HR roughly 1.16 per year, rx non-significant. Common errors to correct: miscoding the event, reporting a coefficient instead of exp(coef), ignoring NA rows in ph.ecog, and treating a non-significant small-sample result (ovarian rx) as evidence of no effect.
Debrief: Land two lines. Survival analysis lives or dies on correct censoring: the lung 1/2 versus ovarian 0/1 coding is exactly the kind of detail that silently inverts a published result, so always check str() and confirm the + sign on censored times. And a Cox HR is only trustworthy once the proportional-hazards assumption is checked: cox.zph plus the Schoenfeld-residual plots is the verification, and stratification or a time-interaction is the fix when it fails. In the capstone time-to-event milestone, students will apply this same Surv -&gt; survfit -&gt; survdiff -&gt; coxph -&gt; cox.zph workflow to their own outcome and will be expected to show the assumption check, not just the hazard ratios.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410  ·  LESSON 8</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Survival Data</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Analyse time-to-event data from Kaplan-Meier through the Cox model and parametric alternatives, in R.</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9</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survival curves, log-rank, and Cox PH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Build the survival object with the event coded explicitly: surv_obj &lt;- Surv(time = lung$time, event = lung$status == 2). Confirm a censored observation prints with a + sign (e.g. 305+) and an event prints without one.</a:t>
            </a:r>
            <a:endParaRPr lang="en-US" sz="1350" dirty="0"/>
          </a:p>
        </p:txBody>
      </p:sp>
      <p:sp>
        <p:nvSpPr>
          <p:cNvPr id="7" name="Text 5"/>
          <p:cNvSpPr/>
          <p:nvPr/>
        </p:nvSpPr>
        <p:spPr>
          <a:xfrm>
            <a:off x="566928" y="2679192"/>
            <a:ext cx="8138160" cy="1138428"/>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Fit Kaplan-Meier curves split by sex: km &lt;- survfit(surv_obj ~ sex, data = lung). Print summary(km)$table to read the median survival (and its confidence interval) for each sex, and plot the two curves with plot(km, col = c(1,2), xlab = "Days", ylab = "S(t)"); legend("topright", c("Male","Female"), col = c(1,2), lty = 1).</a:t>
            </a:r>
            <a:endParaRPr lang="en-US" sz="1350" dirty="0"/>
          </a:p>
        </p:txBody>
      </p:sp>
      <p:sp>
        <p:nvSpPr>
          <p:cNvPr id="8" name="Text 6"/>
          <p:cNvSpPr/>
          <p:nvPr/>
        </p:nvSpPr>
        <p:spPr>
          <a:xfrm>
            <a:off x="566928" y="389534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Run the log-rank test for a sex difference: survdiff(surv_obj ~ sex, data = lung). Read the chi-square statistic and p-value and state in words whether survival differs by sex.</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survival curves, log-rank, and Cox PH  (continued)</a:t>
            </a:r>
            <a:endParaRPr lang="en-US" sz="2400" dirty="0"/>
          </a:p>
        </p:txBody>
      </p:sp>
      <p:sp>
        <p:nvSpPr>
          <p:cNvPr id="6" name="Text 4"/>
          <p:cNvSpPr/>
          <p:nvPr/>
        </p:nvSpPr>
        <p:spPr>
          <a:xfrm>
            <a:off x="566928" y="1682496"/>
            <a:ext cx="8138160" cy="1138428"/>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Fit a Cox model with sex, age, and ECOG performance score: cox &lt;- coxph(Surv(time, status == 2) ~ sex + age + ph.ecog, data = lung). Call summary(cox) and read each hazard ratio (the exp(coef) column) with its 95 percent confidence interval. Translate the sex HR into plain language (female versus male hazard).</a:t>
            </a:r>
            <a:endParaRPr lang="en-US" sz="1350" dirty="0"/>
          </a:p>
        </p:txBody>
      </p:sp>
      <p:sp>
        <p:nvSpPr>
          <p:cNvPr id="7" name="Text 5"/>
          <p:cNvSpPr/>
          <p:nvPr/>
        </p:nvSpPr>
        <p:spPr>
          <a:xfrm>
            <a:off x="566928" y="2898648"/>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proportional hazards with zph &lt;- cox.zph(cox). Read the per-covariate and GLOBAL rows: a small p-value (below about 0.05) flags a violation. Then plot(zph) and look for Schoenfeld-residual trends that drift with time rather than sitting flat around zero.</a:t>
            </a:r>
            <a:endParaRPr lang="en-US" sz="1350" dirty="0"/>
          </a:p>
        </p:txBody>
      </p:sp>
      <p:sp>
        <p:nvSpPr>
          <p:cNvPr id="8" name="Text 6"/>
          <p:cNvSpPr/>
          <p:nvPr/>
        </p:nvSpPr>
        <p:spPr>
          <a:xfrm>
            <a:off x="566928" y="3895344"/>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If the assumption holds, report the HRs as-is. If a covariate violates it, name one fix you would use (stratify on that covariate with strata(), add a time-by-covariate interaction, or split follow-up into time intervals) and say why it addresses the violation.</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Lung: KM and Cox by sex</a:t>
            </a:r>
            <a:endParaRPr lang="en-US" sz="2400" dirty="0"/>
          </a:p>
        </p:txBody>
      </p:sp>
      <p:sp>
        <p:nvSpPr>
          <p:cNvPr id="7" name="Shape 4"/>
          <p:cNvSpPr/>
          <p:nvPr/>
        </p:nvSpPr>
        <p:spPr>
          <a:xfrm>
            <a:off x="566928" y="1316736"/>
            <a:ext cx="8138160" cy="3285744"/>
          </a:xfrm>
          <a:prstGeom prst="roundRect">
            <a:avLst>
              <a:gd name="adj" fmla="val 1670"/>
            </a:avLst>
          </a:prstGeom>
          <a:solidFill>
            <a:srgbClr val="E6F3F0"/>
          </a:solidFill>
          <a:ln/>
        </p:spPr>
      </p:sp>
      <p:sp>
        <p:nvSpPr>
          <p:cNvPr id="8" name="Shape 5"/>
          <p:cNvSpPr/>
          <p:nvPr/>
        </p:nvSpPr>
        <p:spPr>
          <a:xfrm>
            <a:off x="566928" y="1316736"/>
            <a:ext cx="64008" cy="3285744"/>
          </a:xfrm>
          <a:prstGeom prst="rect">
            <a:avLst/>
          </a:prstGeom>
          <a:solidFill>
            <a:srgbClr val="0B7B6B"/>
          </a:solidFill>
          <a:ln/>
        </p:spPr>
      </p:sp>
      <p:sp>
        <p:nvSpPr>
          <p:cNvPr id="9" name="Text 6"/>
          <p:cNvSpPr/>
          <p:nvPr/>
        </p:nvSpPr>
        <p:spPr>
          <a:xfrm>
            <a:off x="786384" y="1380744"/>
            <a:ext cx="7680960" cy="31577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Built-in lung data (n = 228; status: 1 = censored, 2 = dead; sex: 1 = male, 2 = female). Code run:</a:t>
            </a:r>
            <a:endParaRPr lang="en-US" sz="1250" dirty="0"/>
          </a:p>
          <a:p>
            <a:pPr algn="l" indent="0" marL="0">
              <a:lnSpc>
                <a:spcPct val="114000"/>
              </a:lnSpc>
              <a:buNone/>
            </a:pP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library(survival); data(lung)</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so &lt;- Surv(lung$time, lung$status == 2)</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km &lt;- survfit(so ~ sex, data = lung)</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summary(km)$table</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survdiff(so ~ sex, data = lung)</a:t>
            </a:r>
            <a:endParaRPr lang="en-US" sz="1250" dirty="0"/>
          </a:p>
          <a:p>
            <a:pPr algn="l" indent="0" marL="0">
              <a:lnSpc>
                <a:spcPct val="114000"/>
              </a:lnSpc>
              <a:buNone/>
            </a:pP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Abridged output:</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records  events  median  0.95LCL  0.95UCL</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sex=1 (M)      138     112     270     212      310</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sex=2 (F)       90      53     426     348      550</a:t>
            </a:r>
            <a:endParaRPr lang="en-US" sz="1250" dirty="0"/>
          </a:p>
          <a:p>
            <a:pPr algn="l" indent="0" marL="0">
              <a:lnSpc>
                <a:spcPct val="114000"/>
              </a:lnSpc>
              <a:buNone/>
            </a:pP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survdiff: Chisq = 10.3 on 1 df, p = 0.001</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Lung: KM and Cox by sex  (continued)</a:t>
            </a:r>
            <a:endParaRPr lang="en-US" sz="2400" dirty="0"/>
          </a:p>
        </p:txBody>
      </p:sp>
      <p:sp>
        <p:nvSpPr>
          <p:cNvPr id="6" name="Text 4"/>
          <p:cNvSpPr/>
          <p:nvPr/>
        </p:nvSpPr>
        <p:spPr>
          <a:xfrm>
            <a:off x="566928" y="1316736"/>
            <a:ext cx="8138160" cy="12603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the event coding first. status == 2 marks deaths, so events total 112 (males) + 53 (females) = 165 deaths out of 228; the remaining 63 are censored. Had we written Surv(time, status) without the == 2, R would have treated 2 as the event anyway here, but Surv(time, status == 1) would have flipped deaths and censoring and inverted everything, which is the classic trap.</a:t>
            </a:r>
            <a:endParaRPr lang="en-US" sz="1250" dirty="0"/>
          </a:p>
        </p:txBody>
      </p:sp>
      <p:sp>
        <p:nvSpPr>
          <p:cNvPr id="7" name="Text 5"/>
          <p:cNvSpPr/>
          <p:nvPr/>
        </p:nvSpPr>
        <p:spPr>
          <a:xfrm>
            <a:off x="566928" y="265480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the medians from summary(km)$table: median survival is 270 days for males (95% CI 212 to 310) and 426 days for females (95% CI 348 to 550). The female curve sits above the male curve, so women survive longer on average.</a:t>
            </a:r>
            <a:endParaRPr lang="en-US" sz="1250" dirty="0"/>
          </a:p>
        </p:txBody>
      </p:sp>
      <p:sp>
        <p:nvSpPr>
          <p:cNvPr id="8" name="Text 6"/>
          <p:cNvSpPr/>
          <p:nvPr/>
        </p:nvSpPr>
        <p:spPr>
          <a:xfrm>
            <a:off x="566928" y="35864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Interpret the log-rank test: Chisq = 10.3 on 1 df gives p = 0.001. The two survival curves differ by more than sampling noise, so survival differs significantly by sex.</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Lung: KM and Cox by sex  (continued)</a:t>
            </a:r>
            <a:endParaRPr lang="en-US" sz="2400" dirty="0"/>
          </a:p>
        </p:txBody>
      </p:sp>
      <p:sp>
        <p:nvSpPr>
          <p:cNvPr id="6" name="Text 4"/>
          <p:cNvSpPr/>
          <p:nvPr/>
        </p:nvSpPr>
        <p:spPr>
          <a:xfrm>
            <a:off x="566928" y="1316736"/>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Fit the Cox model coxph(Surv(time, status == 2) ~ sex + age + ph.ecog). summary() returns the sex hazard ratio exp(coef) approximately 0.60 (95% CI about 0.42 to 0.86). Because sex is coded 2 = female, this is the female-versus-male hazard: women have roughly a 40 percent lower hazard of death at any given time.</a:t>
            </a:r>
            <a:endParaRPr lang="en-US" sz="1250" dirty="0"/>
          </a:p>
        </p:txBody>
      </p:sp>
      <p:sp>
        <p:nvSpPr>
          <p:cNvPr id="7" name="Text 5"/>
          <p:cNvSpPr/>
          <p:nvPr/>
        </p:nvSpPr>
        <p:spPr>
          <a:xfrm>
            <a:off x="566928" y="24516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 the other covariates from the same output: ph.ecog HR is about 1.6 per one-point worse performance score (higher hazard, as expected), and age is around HR 1.02 per year and weakly significant.</a:t>
            </a:r>
            <a:endParaRPr lang="en-US" sz="1250" dirty="0"/>
          </a:p>
        </p:txBody>
      </p:sp>
      <p:sp>
        <p:nvSpPr>
          <p:cNvPr id="8" name="Text 6"/>
          <p:cNvSpPr/>
          <p:nvPr/>
        </p:nvSpPr>
        <p:spPr>
          <a:xfrm>
            <a:off x="566928" y="31800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Check PH with cox.zph(cox): the GLOBAL p-value is well above 0.05 (around 0.3), and no single covariate row is significant, so the proportional-hazards assumption is reasonable and the HRs can be reported as they stand.</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Lung: KM and Cox by sex  (continued)</a:t>
            </a:r>
            <a:endParaRPr lang="en-US" sz="2400" dirty="0"/>
          </a:p>
        </p:txBody>
      </p:sp>
      <p:sp>
        <p:nvSpPr>
          <p:cNvPr id="6" name="Text 4"/>
          <p:cNvSpPr/>
          <p:nvPr/>
        </p:nvSpPr>
        <p:spPr>
          <a:xfrm>
            <a:off x="566928" y="1316736"/>
            <a:ext cx="8138160" cy="1143000"/>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Females have significantly longer survival than males (median 426 vs 270 days; log-rank p = 0.001), and after adjusting for age and ECOG score the female hazard is about 0.60 that of males (95% CI ~0.42 to 0.86), with the proportional-hazards assumption holding (global cox.zph p &gt; 0.05).</a:t>
            </a:r>
            <a:endParaRPr lang="en-US" sz="13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533904"/>
          </a:xfrm>
          <a:prstGeom prst="roundRect">
            <a:avLst>
              <a:gd name="adj" fmla="val 1804"/>
            </a:avLst>
          </a:prstGeom>
          <a:solidFill>
            <a:srgbClr val="F4F7F6"/>
          </a:solidFill>
          <a:ln w="12700">
            <a:solidFill>
              <a:srgbClr val="E8ECEE"/>
            </a:solidFill>
            <a:prstDash val="solid"/>
          </a:ln>
        </p:spPr>
      </p:sp>
      <p:sp>
        <p:nvSpPr>
          <p:cNvPr id="8" name="Shape 5"/>
          <p:cNvSpPr/>
          <p:nvPr/>
        </p:nvSpPr>
        <p:spPr>
          <a:xfrm>
            <a:off x="566928" y="1316736"/>
            <a:ext cx="54864" cy="2533904"/>
          </a:xfrm>
          <a:prstGeom prst="rect">
            <a:avLst/>
          </a:prstGeom>
          <a:solidFill>
            <a:srgbClr val="0B7B6B"/>
          </a:solidFill>
          <a:ln/>
        </p:spPr>
      </p:sp>
      <p:sp>
        <p:nvSpPr>
          <p:cNvPr id="9" name="Text 6"/>
          <p:cNvSpPr/>
          <p:nvPr/>
        </p:nvSpPr>
        <p:spPr>
          <a:xfrm>
            <a:off x="749808" y="1389888"/>
            <a:ext cx="7754112" cy="238760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does ECOG performance score predict survival? (lung)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Same built-in lung data. A clinician asks whether baseline ECOG performance status (ph.ecog: 0 = fully active up to 3 = bedbound) predicts survival, adjusting for age and sex. Starter code:</a:t>
            </a:r>
            <a:endParaRPr lang="en-US" sz="1250" dirty="0"/>
          </a:p>
          <a:p>
            <a:pPr algn="l" indent="0" marL="0">
              <a:lnSpc>
                <a:spcPct val="112000"/>
              </a:lnSpc>
              <a:buNone/>
            </a:pP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library(survival); data(lung)</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fit &lt;- coxph(Surv(time, status == 2) ~ ph.ecog + age + sex, data = lung)</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summary(fit)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cox.zph(fit)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Report the hazard ratio and 95% CI for ph.ecog and state in one sentence what a one-point increase means for the hazard. Then state whether cox.zph flags any proportional-hazards violation, and if it does, name one remedy you would apply.</a:t>
            </a:r>
            <a:endParaRPr lang="en-US" sz="12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907792"/>
          </a:xfrm>
          <a:prstGeom prst="roundRect">
            <a:avLst>
              <a:gd name="adj" fmla="val 1572"/>
            </a:avLst>
          </a:prstGeom>
          <a:solidFill>
            <a:srgbClr val="F4F7F6"/>
          </a:solidFill>
          <a:ln w="12700">
            <a:solidFill>
              <a:srgbClr val="E8ECEE"/>
            </a:solidFill>
            <a:prstDash val="solid"/>
          </a:ln>
        </p:spPr>
      </p:sp>
      <p:sp>
        <p:nvSpPr>
          <p:cNvPr id="7" name="Shape 5"/>
          <p:cNvSpPr/>
          <p:nvPr/>
        </p:nvSpPr>
        <p:spPr>
          <a:xfrm>
            <a:off x="566928" y="1316736"/>
            <a:ext cx="54864" cy="2907792"/>
          </a:xfrm>
          <a:prstGeom prst="rect">
            <a:avLst/>
          </a:prstGeom>
          <a:solidFill>
            <a:srgbClr val="0B7B6B"/>
          </a:solidFill>
          <a:ln/>
        </p:spPr>
      </p:sp>
      <p:sp>
        <p:nvSpPr>
          <p:cNvPr id="8" name="Text 6"/>
          <p:cNvSpPr/>
          <p:nvPr/>
        </p:nvSpPr>
        <p:spPr>
          <a:xfrm>
            <a:off x="749808" y="1389888"/>
            <a:ext cx="7754112" cy="276148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treatment and age in a small trial (ovarian)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Built-in ovarian data (n = 26 from a small ovarian-cancer trial). Columns: futime (follow-up days), fustat (0 = censored, 1 = dead), rx (treatment group 1 vs 2), age (years), resid.ds, ecog.ps. Note the event coding differs from lung: here 1 = dead. Starter code:</a:t>
            </a:r>
            <a:endParaRPr lang="en-US" sz="1250" dirty="0"/>
          </a:p>
          <a:p>
            <a:pPr algn="l" indent="0" marL="0">
              <a:lnSpc>
                <a:spcPct val="112000"/>
              </a:lnSpc>
              <a:buNone/>
            </a:pP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library(survival); data(ovarian)</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so &lt;- Surv(ovarian$futime, ovarian$fustat)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survdiff(so ~ rx, data = ovarian)</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cox &lt;- coxph(so ~ rx + age, data = ovarian)</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summary(cox); cox.zph(cox)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State whether the log-rank test finds a treatment (rx) difference, then report the age hazard ratio with its 95% CI and interpret it in one sentence. Comment briefly on why the confidence intervals are so wide.</a:t>
            </a:r>
            <a:endParaRPr lang="en-US" sz="12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8.</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Do you have a time-to-event outcome, and is the proportional-hazards assumption plausible?</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whether your data have a time-to-event outcome and how censoring arises.</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1:04–1:44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1:44–2:32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2:32–2:37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between non-parametric, semi-parametric, and parametric analyses of survival data</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Carry out non-parametric analyses using actuarial and Kaplan-Meier life tables</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Generate and interpret survivor and cumulative hazard function graphs</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relationships among survivor S(t), failure F(t), hazard h(t), and cumulative hazard H(t) functions</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Fit and interpret a Cox proportional hazards model including hazard ratios</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Evaluate the proportional hazards assumption using graphical and statistical methods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Incorporate time-varying covariates and stratified analyses in Cox models</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parametric survival models (exponential, Weibull, Gompertz) and accelerated failure time models</a:t>
            </a:r>
            <a:endParaRPr lang="en-US" sz="1400" dirty="0"/>
          </a:p>
        </p:txBody>
      </p:sp>
      <p:sp>
        <p:nvSpPr>
          <p:cNvPr id="8" name="Text 6"/>
          <p:cNvSpPr/>
          <p:nvPr/>
        </p:nvSpPr>
        <p:spPr>
          <a:xfrm>
            <a:off x="566928" y="246481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frailty models for accounting for unmeasured covariates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What does censoring represent?</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A participant is event-free when the study ends, or drops out at month 8. Why can't we just drop them?</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Function-relationship clinic</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Connect the survivor, failure, hazard, and cumulative-hazard functions, and describe what a rising hazard means.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Read a Kaplan-Meier</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Interpret these survival curves and the log-rank test, and read off the median survival.</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interpret a hazard ratio?</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check the proportional-hazards assumption?</a:t>
            </a:r>
            <a:endParaRPr lang="en-US" sz="1400" dirty="0"/>
          </a:p>
        </p:txBody>
      </p:sp>
      <p:sp>
        <p:nvSpPr>
          <p:cNvPr id="10" name="Text 7"/>
          <p:cNvSpPr/>
          <p:nvPr/>
        </p:nvSpPr>
        <p:spPr>
          <a:xfrm>
            <a:off x="566928" y="250952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When would I use a parametric or accelerated-failure-time model instead of Cox?</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survival curves, log-rank, and Cox PH</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Using the built-in lung dataset, build Kaplan-Meier curves by sex, test the difference with a log-rank test, fit a Cox proportional hazards model, and check the proportional-hazards assumption. The whole point is to code the event indicator correctly and to actually verify the PH assumption rather than assume it.</a:t>
            </a:r>
            <a:endParaRPr lang="en-US" sz="1500" dirty="0"/>
          </a:p>
        </p:txBody>
      </p:sp>
      <p:sp>
        <p:nvSpPr>
          <p:cNvPr id="8" name="Text 5"/>
          <p:cNvSpPr/>
          <p:nvPr/>
        </p:nvSpPr>
        <p:spPr>
          <a:xfrm>
            <a:off x="566928" y="309372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Load the package and data with library(survival); data(lung). Inspect the columns with str(lung). Note that status is coded 1 = censored and 2 = dead (not 0/1), and sex is 1 = male, 2 = female. Mis-reading this is the single most common error in survival analysis.</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410 Lesson 8 — Survival Data</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