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410 Lesson 7: Count and Rate Data
Session focus: Model count and rate data with Poisson regression and its extensions for overdispersion and excess zeros, in R.
How to use this deck: each slide shows what students see on the board; these speaker notes hold the timings, facilitator talking points, model answers, and answer keys. Students completed the Lesson 7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Progabide is associated with about a 5 percent lower seizure rate (IRR near 0.95) but the effect is not statistically distinguishable from no effect. Because deviance/df is about 4, report the negative binomial model with its wider, honest intervals, not the Poisson.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add age and re-read the IRRs] Convert the age coefficient to an IRR per 10 years of age and state, in one sentence, whether age is a useful predictor here and whether adding it rescues the Poisson model from overdispersion.
Solution: IRR per 10 years is exp(0.012*10) = exp(0.12), about 1.13, so a 13 percent higher seizure rate per decade, but with p about 0.2 it is not significant. Adding age does not fix overdispersion: deviance/df stays near 4 because the excess variance comes from patient-to-patient heterogeneity and repeated visits, not from a missing age term, so a negative binomial (or a random-effect/GEE model) is still required.
[Practice 2: what the offset is doing] State whether the classmate is right that the IRRs are unchanged, and explain in one or two sentences what the offset changes and why it still matters here.
Solution: The classmate is essentially right about the slopes: when exposure time is identical for every row, a constant offset log(2) is absorbed into the intercept, so the trt and lbase coefficients and their IRRs are unchanged. What changes is the intercept and its interpretation: with the offset the intercept is a log rate per unit time (per week), and exp(intercept) is a seizures-per-week rate; without it the intercept is just a log count per two-week period. The offset is harmless here but becomes essential the moment exposure times differ across rows, which is the general case for rate data, so keeping it makes the model honest and portable.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7 and read the milestone aloud.
  2. Students apply a count or rate model to their data if it fits, or document a defined alternative.
  3. Circulate and ask each student whether their outcome is a count and whether it needs an offset.
  4. Mini-conference prompt: 'Is your count overdispersed, and have you checked rather than assumed?'
SOURCE: Refer to the term-project document (Part 2, Week 7)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whether your outcome is a count and whether it needs an offset. Complete the Lesson 8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say what breaks when real count data have variance much larger than the mean (three minutes).
  2. Surface with the notes.
WHAT TO SURFACE (say this):
  - Poisson assumes mean equals variance; real counts are often overdispersed (variance exceeds mean).
  - Ignoring overdispersion leaves the point estimates roughly right but the standard errors too small, so confidence intervals are too narrow and p-values too optimistic.
  - Fixes include quasi-Poisson and negative binomial models.
Set-up: Slide stating the Poisson property that the mean equals the variance.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Reasoning, groups   |   Materials: A scenario with counts over differing exposure times or population sizes.
RUN IT:
  1. Groups set up a rate model and explain what the offset (the log of person-time or population) does (six minutes).
  2. Groups state how the interpretation changes from a count to a rate.
  3. Correct with the notes.
FACILITATOR TALKING POINTS:
  - An offset is a predictor with its coefficient fixed at 1 (the log of exposure time or population), turning a count model into a rate model.
  - With an offset, exponentiated coefficients are incidence rate ratios, not count ratios.
  - Without it, you would wrongly compare raw counts from unequal denominators.
Close: Students note whether their count outcome needs an offset.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Diagnose, pairs   |   Materials: Poisson output with a dispersion statistic well above 1, and residual diagnostics.
RUN IT:
  1. Pairs distinguish apparent from real overdispersion and decide on a remedy (six minutes).
  2. Pairs name when a negative binomial or a zero-inflated model is warranted.
  3. Correct with the notes.
FACILITATOR TALKING POINTS:
  - Apparent overdispersion can come from a missing covariate or wrong functional form; fix the model first.
  - Real overdispersion (extra-Poisson variation) calls for quasi-Poisson or negative binomial models.
  - Excess zeros beyond what the model expects call for zero-inflated or hurdle models.
Close: Students note whether their counts look overdispersed or zero-heavy.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How do I interpret an exponentiated Poisson coefficient?
A. As an incidence rate ratio: the multiplicative change in the rate of events per unit change in the predictor, holding others constant. An incidence rate ratio of 1.5 means a 50% higher event rate. With an offset, it is a rate ratio; without one, a count ratio.
Q2. Poisson, negative binomial, or zero-inflated: how do I choose?
A. Start with Poisson; if there is real overdispersion, move to negative binomial (or quasi-Poisson for standard-error correction). If there are far more zeros than even the negative binomial expects, consider zero-inflated or hurdle models, which separate the process generating zeros from the count process.
Q3. What is the difference between an offset and just including exposure as a predictor?
A. An offset fixes the coefficient of log-exposure at 1, encoding the assumption that events scale proportionally with exposure (a true rate). Including exposure as a free predictor estimates that scaling, which is a different, sometimes weaker, assumption. Use an offset when you want a rate.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Base R and the MASS package (install.packages("MASS")); optional AER package for a formal dispersion test (install.packages("AER")). The data are built into R, so there is nothing to download. Run library(MASS); data(epil) to load 236 rows of epileptic-seizure counts (Thall and Vail 1990): y is the seizure count in a two-week clinic period, trt is placebo or progabide, base is the eight-week baseline count, age is in years, and each row is one of four visits per patient.
WHAT GOOD WORK LOOKS LIKE:
Strong work uses offset = log(exposure) to model a genuine rate, reports incidence rate ratios with confidence intervals rather than raw coefficients, diagnoses overdispersion quantitatively (deviance/df near 4 here, or AER::dispersiontest), and shows that glm.nb leaves the point IRRs almost unchanged while widening the too-narrow Poisson intervals. The deciding move is recognising that overdispersion attacks the standard errors, not the point estimates, so the progabide non-effect (IRR about 0.95, CI crossing 1) is the same in both models but only the negative binomial reports it honestly. Common errors to correct: reporting Poisson intervals despite deviance/df well above 1; expecting glm.nb to move the IRRs a lot; thinking that adding another covariate (age) cures overdispersion when the real source is repeated visits within patients; and misreading the offset as changing the slopes when it only resets the intercept under equal exposure. The deliverable is a knitted count-model section showing the offset model, the dispersion number, and the negative binomial comparison.
Debrief: Land it in one line: overdispersion does not move your effect estimates, it inflates your confidence in them, so diagnosing it with deviance/df or a dispersion test is what keeps the inference honest. In the capstone, students apply exactly this Poisson-then-check-then-negative-binomial workflow to their own count or rate outcome, with the offset set to whatever person-time their data actually carries.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410  ·  LESSON 7</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Count and Rate Data</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Model count and rate data with Poisson regression and its extensions for overdispersion and excess zeros, in R.</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8</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Poisson, overdispersion, and negative binomial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Fit a Poisson rate model with an offset for the two-week exposure: m1 &lt;- glm(y ~ trt + lbase, family = poisson, offset = rep(log(2), nrow(epil)), data = epil). Read the model with summary(m1).</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Convert coefficients to incidence rate ratios with exp(cbind(IRR = coef(m1), confint(m1))) and write one sentence interpreting the progabide IRR and the baseline IRR.</a:t>
            </a:r>
            <a:endParaRPr lang="en-US" sz="1350" dirty="0"/>
          </a:p>
        </p:txBody>
      </p:sp>
      <p:sp>
        <p:nvSpPr>
          <p:cNvPr id="8" name="Text 6"/>
          <p:cNvSpPr/>
          <p:nvPr/>
        </p:nvSpPr>
        <p:spPr>
          <a:xfrm>
            <a:off x="566928" y="323697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Quantify overdispersion two ways: compute deviance/df with deviance(m1)/df.residual(m1), and if AER is installed run AER::dispersiontest(m1). A ratio well above 1 means the Poisson variance assumption is broken.</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Poisson, overdispersion, and negative binomial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Refit as negative binomial with m2 &lt;- MASS::glm.nb(y ~ trt + lbase + offset(rep(log(2), nrow(epil))), data = epil), then compare exp(coef(m2)) and the standard errors from summary(m2) against the Poisson fit.</a:t>
            </a:r>
            <a:endParaRPr lang="en-US" sz="1350" dirty="0"/>
          </a:p>
        </p:txBody>
      </p:sp>
      <p:sp>
        <p:nvSpPr>
          <p:cNvPr id="7" name="Text 5"/>
          <p:cNvSpPr/>
          <p:nvPr/>
        </p:nvSpPr>
        <p:spPr>
          <a:xfrm>
            <a:off x="566928" y="267919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State in one or two sentences whether your conclusion about progabide changed once the standard errors were corrected, and which model you would report.</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Seizure rate, placebo vs progabide</a:t>
            </a:r>
            <a:endParaRPr lang="en-US" sz="2400" dirty="0"/>
          </a:p>
        </p:txBody>
      </p:sp>
      <p:sp>
        <p:nvSpPr>
          <p:cNvPr id="7" name="Shape 4"/>
          <p:cNvSpPr/>
          <p:nvPr/>
        </p:nvSpPr>
        <p:spPr>
          <a:xfrm>
            <a:off x="566928" y="1316736"/>
            <a:ext cx="8138160" cy="1456944"/>
          </a:xfrm>
          <a:prstGeom prst="roundRect">
            <a:avLst>
              <a:gd name="adj" fmla="val 3766"/>
            </a:avLst>
          </a:prstGeom>
          <a:solidFill>
            <a:srgbClr val="E6F3F0"/>
          </a:solidFill>
          <a:ln/>
        </p:spPr>
      </p:sp>
      <p:sp>
        <p:nvSpPr>
          <p:cNvPr id="8" name="Shape 5"/>
          <p:cNvSpPr/>
          <p:nvPr/>
        </p:nvSpPr>
        <p:spPr>
          <a:xfrm>
            <a:off x="566928" y="1316736"/>
            <a:ext cx="64008" cy="1456944"/>
          </a:xfrm>
          <a:prstGeom prst="rect">
            <a:avLst/>
          </a:prstGeom>
          <a:solidFill>
            <a:srgbClr val="0B7B6B"/>
          </a:solidFill>
          <a:ln/>
        </p:spPr>
      </p:sp>
      <p:sp>
        <p:nvSpPr>
          <p:cNvPr id="9" name="Text 6"/>
          <p:cNvSpPr/>
          <p:nvPr/>
        </p:nvSpPr>
        <p:spPr>
          <a:xfrm>
            <a:off x="786384" y="138074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Using MASS::epil (236 rows, 59 patients, y = seizures per two-week visit). After fitting the Poisson offset model m1 &lt;- glm(y ~ trt + lbase, family = poisson, offset = rep(log(2), nrow(epil)), data = epil), summary(m1) gives roughly: (Intercept) about 1.05, trtprogabide about -0.05 (p about 0.5), lbase about 0.95 (p &lt; 0.001). Residual deviance is about 950 on 233 df.</a:t>
            </a:r>
            <a:endParaRPr lang="en-US" sz="1250" dirty="0"/>
          </a:p>
        </p:txBody>
      </p:sp>
      <p:sp>
        <p:nvSpPr>
          <p:cNvPr id="10" name="Text 7"/>
          <p:cNvSpPr/>
          <p:nvPr/>
        </p:nvSpPr>
        <p:spPr>
          <a:xfrm>
            <a:off x="566928" y="29199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the rate. The intercept is on the log scale per two-week period after the offset, so exp(1.05) is about 2.9 seizures per two weeks for a placebo patient at average baseline.</a:t>
            </a:r>
            <a:endParaRPr lang="en-US" sz="1250" dirty="0"/>
          </a:p>
        </p:txBody>
      </p:sp>
      <p:sp>
        <p:nvSpPr>
          <p:cNvPr id="11" name="Text 8"/>
          <p:cNvSpPr/>
          <p:nvPr/>
        </p:nvSpPr>
        <p:spPr>
          <a:xfrm>
            <a:off x="566928" y="3648456"/>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Exponentiate for IRRs: exp(-0.05) is about 0.95 for progabide and exp(0.95) is about 2.6 for a one-unit rise in centred log-baseline. Progabide shows roughly a 5 percent lower rate, but the interval is wide and includes 1, so it is not significant; baseline is a strong, highly significant predictor.</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Seizure rate, placebo vs progabide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Check dispersion: deviance/df is about 950/233, roughly 4.1, far above 1. AER::dispersiontest(m1) returns a dispersion estimate near 4 to 5 with a tiny p-value, confirming real overdispersion rather than chance.</a:t>
            </a:r>
            <a:endParaRPr lang="en-US" sz="1250" dirty="0"/>
          </a:p>
        </p:txBody>
      </p:sp>
      <p:sp>
        <p:nvSpPr>
          <p:cNvPr id="7" name="Text 5"/>
          <p:cNvSpPr/>
          <p:nvPr/>
        </p:nvSpPr>
        <p:spPr>
          <a:xfrm>
            <a:off x="566928" y="2045208"/>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Refit negative binomial: MASS::glm.nb gives nearly the same IRRs (progabide about 0.95, baseline about 2.6) but much larger standard errors, so every confidence interval widens. The theta estimate is a small positive number, signalling extra-Poisson variance.</a:t>
            </a:r>
            <a:endParaRPr lang="en-US" sz="1250" dirty="0"/>
          </a:p>
        </p:txBody>
      </p:sp>
      <p:sp>
        <p:nvSpPr>
          <p:cNvPr id="8" name="Text 6"/>
          <p:cNvSpPr/>
          <p:nvPr/>
        </p:nvSpPr>
        <p:spPr>
          <a:xfrm>
            <a:off x="566928" y="29768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Compare inference: the point estimates barely move, but the honest negative binomial intervals are far wider than the too-narrow Poisson ones. The Poisson p-values were overstated.</a:t>
            </a:r>
            <a:endParaRPr lang="en-US" sz="1250" dirty="0"/>
          </a:p>
        </p:txBody>
      </p:sp>
      <p:sp>
        <p:nvSpPr>
          <p:cNvPr id="9" name="Text 7"/>
          <p:cNvSpPr/>
          <p:nvPr/>
        </p:nvSpPr>
        <p:spPr>
          <a:xfrm>
            <a:off x="566928" y="3705352"/>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Progabide is associated with about a 5 percent lower seizure rate (IRR near 0.95) but the effect is not statistically distinguishable from no effect. Because deviance/df is about 4, report the negative binomial model with its wider, honest intervals, not the Poisson.</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786128"/>
          </a:xfrm>
          <a:prstGeom prst="roundRect">
            <a:avLst>
              <a:gd name="adj" fmla="val 2560"/>
            </a:avLst>
          </a:prstGeom>
          <a:solidFill>
            <a:srgbClr val="F4F7F6"/>
          </a:solidFill>
          <a:ln w="12700">
            <a:solidFill>
              <a:srgbClr val="E8ECEE"/>
            </a:solidFill>
            <a:prstDash val="solid"/>
          </a:ln>
        </p:spPr>
      </p:sp>
      <p:sp>
        <p:nvSpPr>
          <p:cNvPr id="8" name="Shape 5"/>
          <p:cNvSpPr/>
          <p:nvPr/>
        </p:nvSpPr>
        <p:spPr>
          <a:xfrm>
            <a:off x="566928" y="1316736"/>
            <a:ext cx="54864" cy="1786128"/>
          </a:xfrm>
          <a:prstGeom prst="rect">
            <a:avLst/>
          </a:prstGeom>
          <a:solidFill>
            <a:srgbClr val="0B7B6B"/>
          </a:solidFill>
          <a:ln/>
        </p:spPr>
      </p:sp>
      <p:sp>
        <p:nvSpPr>
          <p:cNvPr id="9" name="Text 6"/>
          <p:cNvSpPr/>
          <p:nvPr/>
        </p:nvSpPr>
        <p:spPr>
          <a:xfrm>
            <a:off x="749808" y="1389888"/>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add age and re-read the IRRs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Continue with MASS::epil. Add age to the Poisson offset model: m3 &lt;- glm(y ~ trt + lbase + age, family = poisson, offset = rep(log(2), nrow(epil)), data = epil). Suppose summary(m3) gives an age coefficient of about 0.012 per year (p about 0.2), with trt and lbase essentially unchanged from the worked model.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Convert the age coefficient to an IRR per 10 years of age and state, in one sentence, whether age is a useful predictor here and whether adding it rescues the Poisson model from overdispersion.</a:t>
            </a:r>
            <a:endParaRPr lang="en-US" sz="1250" dirty="0"/>
          </a:p>
        </p:txBody>
      </p:sp>
      <p:sp>
        <p:nvSpPr>
          <p:cNvPr id="10" name="Shape 7"/>
          <p:cNvSpPr/>
          <p:nvPr/>
        </p:nvSpPr>
        <p:spPr>
          <a:xfrm>
            <a:off x="566928" y="3267456"/>
            <a:ext cx="8138160" cy="1412240"/>
          </a:xfrm>
          <a:prstGeom prst="roundRect">
            <a:avLst>
              <a:gd name="adj" fmla="val 3237"/>
            </a:avLst>
          </a:prstGeom>
          <a:solidFill>
            <a:srgbClr val="F4F7F6"/>
          </a:solidFill>
          <a:ln w="12700">
            <a:solidFill>
              <a:srgbClr val="E8ECEE"/>
            </a:solidFill>
            <a:prstDash val="solid"/>
          </a:ln>
        </p:spPr>
      </p:sp>
      <p:sp>
        <p:nvSpPr>
          <p:cNvPr id="11" name="Shape 8"/>
          <p:cNvSpPr/>
          <p:nvPr/>
        </p:nvSpPr>
        <p:spPr>
          <a:xfrm>
            <a:off x="566928" y="3267456"/>
            <a:ext cx="54864" cy="1412240"/>
          </a:xfrm>
          <a:prstGeom prst="rect">
            <a:avLst/>
          </a:prstGeom>
          <a:solidFill>
            <a:srgbClr val="0B7B6B"/>
          </a:solidFill>
          <a:ln/>
        </p:spPr>
      </p:sp>
      <p:sp>
        <p:nvSpPr>
          <p:cNvPr id="12" name="Text 9"/>
          <p:cNvSpPr/>
          <p:nvPr/>
        </p:nvSpPr>
        <p:spPr>
          <a:xfrm>
            <a:off x="749808" y="3340608"/>
            <a:ext cx="7754112" cy="126593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what the offset is doing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classmate refits the model with NO offset: m4 &lt;- glm(y ~ trt + lbase, family = poisson, data = epil), and reports the same IRRs as the offset model, claiming the offset is unnecessary because every row covers the same two-week period.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State whether the classmate is right that the IRRs are unchanged, and explain in one or two sentences what the offset changes and why it still matters here.</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7.</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Is your count overdispersed, and have you checked rather than assumed?</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whether your outcome is a count and whether it needs an offset.</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1:04–1:44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1:44–2:32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2:32–2:37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among simple counts, rates with person-time denominators, population rates, and area-based counts</a:t>
            </a:r>
            <a:endParaRPr lang="en-US" sz="1400" dirty="0"/>
          </a:p>
        </p:txBody>
      </p:sp>
      <p:sp>
        <p:nvSpPr>
          <p:cNvPr id="8" name="Text 5"/>
          <p:cNvSpPr/>
          <p:nvPr/>
        </p:nvSpPr>
        <p:spPr>
          <a:xfrm>
            <a:off x="566928" y="189077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Poisson distribution and its mean=variance property</a:t>
            </a:r>
            <a:endParaRPr lang="en-US" sz="1400" dirty="0"/>
          </a:p>
        </p:txBody>
      </p:sp>
      <p:sp>
        <p:nvSpPr>
          <p:cNvPr id="9" name="Text 6"/>
          <p:cNvSpPr/>
          <p:nvPr/>
        </p:nvSpPr>
        <p:spPr>
          <a:xfrm>
            <a:off x="566928" y="223723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Specify and interpret a Poisson regression model including the offset term</a:t>
            </a:r>
            <a:endParaRPr lang="en-US" sz="1400" dirty="0"/>
          </a:p>
        </p:txBody>
      </p:sp>
      <p:sp>
        <p:nvSpPr>
          <p:cNvPr id="10" name="Text 7"/>
          <p:cNvSpPr/>
          <p:nvPr/>
        </p:nvSpPr>
        <p:spPr>
          <a:xfrm>
            <a:off x="566928" y="281127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Interpret incidence rate ratios (IR) from exponentiated Poisson coefficients</a:t>
            </a:r>
            <a:endParaRPr lang="en-US" sz="1400" dirty="0"/>
          </a:p>
        </p:txBody>
      </p:sp>
      <p:sp>
        <p:nvSpPr>
          <p:cNvPr id="11" name="Text 8"/>
          <p:cNvSpPr/>
          <p:nvPr/>
        </p:nvSpPr>
        <p:spPr>
          <a:xfrm>
            <a:off x="566928" y="338531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Evaluate Poisson models using Pearson, deviance, and Anscombe residuals</a:t>
            </a:r>
            <a:endParaRPr lang="en-US" sz="1400" dirty="0"/>
          </a:p>
        </p:txBody>
      </p:sp>
      <p:sp>
        <p:nvSpPr>
          <p:cNvPr id="12" name="Text 9"/>
          <p:cNvSpPr/>
          <p:nvPr/>
        </p:nvSpPr>
        <p:spPr>
          <a:xfrm>
            <a:off x="566928" y="395935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apparent from real overdispersion and apply appropriate corrections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Compare negative binomial regression models (NB-1, NB-2) to Poisson regression</a:t>
            </a:r>
            <a:endParaRPr lang="en-US" sz="1400" dirty="0"/>
          </a:p>
        </p:txBody>
      </p:sp>
      <p:sp>
        <p:nvSpPr>
          <p:cNvPr id="7"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zero-inflated, hurdle, and zero-truncated models to handle excess zeros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Why mean equals variance matters</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Poisson assumes the mean equals the variance. What breaks when real counts have variance much larger than the mean?</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Offset reasoning</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Set up a rate model for these counts and explain what the offset term does to the interpretation.</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Overdispersion clinic</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Is this overdispersion real, and what model would you switch to?</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interpret an exponentiated Poisson coefficient?</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Poisson, negative binomial, or zero-inflated: how do I choose?</a:t>
            </a:r>
            <a:endParaRPr lang="en-US" sz="1400" dirty="0"/>
          </a:p>
        </p:txBody>
      </p:sp>
      <p:sp>
        <p:nvSpPr>
          <p:cNvPr id="10" name="Text 7"/>
          <p:cNvSpPr/>
          <p:nvPr/>
        </p:nvSpPr>
        <p:spPr>
          <a:xfrm>
            <a:off x="566928" y="250952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the difference between an offset and just including exposure as a predictor?</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Poisson, overdispersion, and negative binomial</a:t>
            </a:r>
            <a:endParaRPr lang="en-US" sz="2400" dirty="0"/>
          </a:p>
        </p:txBody>
      </p:sp>
      <p:sp>
        <p:nvSpPr>
          <p:cNvPr id="7" name="Text 4"/>
          <p:cNvSpPr/>
          <p:nvPr/>
        </p:nvSpPr>
        <p:spPr>
          <a:xfrm>
            <a:off x="566928" y="1682496"/>
            <a:ext cx="8138160" cy="102108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Model a true seizure rate with Poisson regression using a person-time offset, test the model for overdispersion, then refit as a negative binomial and report how the inference changes. Everything runs on the built-in MASS::epil data.</a:t>
            </a:r>
            <a:endParaRPr lang="en-US" sz="1500" dirty="0"/>
          </a:p>
        </p:txBody>
      </p:sp>
      <p:sp>
        <p:nvSpPr>
          <p:cNvPr id="8" name="Text 5"/>
          <p:cNvSpPr/>
          <p:nvPr/>
        </p:nvSpPr>
        <p:spPr>
          <a:xfrm>
            <a:off x="566928" y="284988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Load the data with library(MASS); data(epil), then look at it with head(epil) and summary(epil$y). Note that y is a count over a fixed two-week period, so the exposure time is two weeks per row.</a:t>
            </a:r>
            <a:endParaRPr lang="en-US" sz="1350" dirty="0"/>
          </a:p>
        </p:txBody>
      </p:sp>
      <p:sp>
        <p:nvSpPr>
          <p:cNvPr id="9" name="Text 6"/>
          <p:cNvSpPr/>
          <p:nvPr/>
        </p:nvSpPr>
        <p:spPr>
          <a:xfrm>
            <a:off x="566928" y="362712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Create a centred log-baseline predictor so coefficients are interpretable: epil$lbase &lt;- log(epil$base/4) - mean(log(epil$base/4)). Dividing base by 4 puts the eight-week baseline on the same two-week footing as y.</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410 Lesson 7 — Count and Rate Data</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