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410 Lesson 6: Ordinal and Multinomial Models
Session focus: Choose and interpret a model for a multi-category outcome, in R. This week's milestone is the multi-category outcome analysis.
How to use this deck: each slide shows what students see on the board; these speaker notes hold the timings, facilitator talking points, model answers, and answer keys. Students completed the Lesson 6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Higher perceived influence is associated with about 3.6 times the cumulative odds of greater satisfaction (proportional-odds model), and the predicted probability of High satisfaction for a Tower tenant rises from about 0.33 to 0.65 as influence goes Low to High; the multinomial fit gives only a few extra points of AIC, so the proportional-odds assumption is reasonable.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A dwelling-type odds ratio] Report the odds ratios for TypeTerrace and ContHigh with round(exp(coef(po)), 2), interpret each in one sentence on the cumulative-odds scale, and state which is associated with lower satisfaction.
Solution: exp(-1.091) is about 0.34 and exp(0.360) is about 1.43. Interpretation: compared with Tower dwellings, terrace tenants have about 0.34 times the cumulative odds of being in a higher satisfaction category (so terraces are associated with lower satisfaction), while tenants with high contact with neighbours have about 1.43 times the odds of greater satisfaction. TypeTerrace, with an odds ratio below 1, is the one associated with lower satisfaction; both effects are read as a single ordered shift because the proportional-odds model assumes one slope across both cut points.
[Practice 2: Predicted probabilities from the multinomial model] State what type = 'probs' returns here, confirm the three values are a valid probability distribution, and explain in one sentence why a multinomial model can be preferred over the proportional-odds model even when the outcome is ordered.
Solution: type = 'probs' returns the model's predicted probability that this specific tenant profile falls in each satisfaction category (Low, Medium, High). The three values sum to 1.00 (0.30 + 0.27 + 0.43), so they form a valid distribution; the predicted modal category is High. A multinomial model can be preferred when the proportional-odds assumption fails, because it lets each predictor act differently on the Medium-versus-Low and High-versus-Low contrasts instead of forcing one common slope, at the cost of estimating more parameters and giving up the single ordered odds ratio.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6 and read the milestone aloud.
  2. Students fit and interpret the multi-category outcome analysis on their data, or a defined alternative if their outcome is binary or continuous.
  3. Circulate and ask each student whether their outcome is ordered and which model fits.
  4. Mini-conference prompt: 'Have you checked the proportional-odds assumption, or justified multinomial?'
SOURCE: Refer to the term-project document (Part 2, Week 6) for the brief and rubric. Next week is the midterm; remind students of the coverage.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State whether your outcome is ordered and the model it calls for. Review Lessons 1 to 6 for next week's midterm.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classify each as ordered or unordered and name the model it calls for (three minutes).
  2. Surface with the notes.
WHAT TO SURFACE (say this):
  - Ordered categories (stage, pain) suit a proportional-odds (ordinal logistic) model.
  - Unordered categories (transport, clinic) suit a multinomial logistic model.
  - Choosing the wrong one either wastes order information or imposes order that is not there.
Set-up: Slide listing outcomes (cancer stage I to IV; type of transport to work; pain none/mild/severe; choice among three clinics).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Match and justify, groups   |   Materials: Several multi-category outcomes and the four model options (multinomial, proportional-odds, adjacent-category, continuation-ratio).
RUN IT:
  1. Groups match each outcome to a model and justify it (eight minutes).
  2. Groups state the question each model answers.
  3. Correct with the notes.
FACILITATOR TALKING POINTS:
  - Multinomial: unordered categories; gives odds of each category versus a reference.
  - Proportional-odds: ordered categories; one odds ratio for being in a higher versus lower category, assuming proportionality.
  - Continuation-ratio suits sequential stages (progressing to the next stage); adjacent-category compares neighbouring levels.
Close: Students note the model their capstone outcome calls for.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Reasoning, pairs   |   Materials: A scenario with an ordinal outcome and a hint that the proportional-odds assumption may fail.
RUN IT:
  1. Pairs reason about whether the assumption holds and how to test it (six minutes).
  2. Pairs state what to do if it fails.
  3. Correct with the notes.
FACILITATOR TALKING POINTS:
  - Proportional odds assumes the effect of each predictor is the same across all cut-points of the ordinal outcome.
  - Check it with a Brant test or by comparing to a multinomial fit; visual checks help too.
  - If it fails, use a partial proportional-odds model or fall back to multinomial.
Close: Students note whether their ordinal outcome's assumption is plausible.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How do I interpret multinomial coefficients?
A. Each non-reference category has its own set of coefficients giving the log-odds of that category versus the reference. Exponentiate for odds ratios, interpreted as the odds of being in that category rather than the reference per unit change. There are more coefficients to report, one set per category.
Q2. How do I test the proportional-odds assumption?
A. Use a Brant test (brant package) or compare the proportional-odds fit to a more flexible model; you can also fit separate binary models at each cut-point and see whether coefficients are similar. If the assumption clearly fails, use a partial proportional-odds or multinomial model.
Q3. Why compute predicted probabilities?
A. Because odds ratios across multiple categories are hard to intuit. Predicted probabilities for representative covariate values translate the model into 'the chance of each outcome category', which is what readers and decision-makers actually want.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The built-in R dataset MASS::housing (Copenhagen housing-conditions survey, 72 rows of grouped counts; no download needed). It loads with library(MASS); data(housing). The outcome Sat is an ordered factor for tenant satisfaction with levels Low &lt; Medium &lt; High. Predictors are Infl (perceived influence on management: Low/Medium/High), Type (dwelling type: Tower/Apartment/Atrium/Terrace), and Cont (contact with other residents: Low/High). Freq is the number of tenants in each cell and must be passed as weights, never used as a predictor. Packages: MASS (polr) and nnet (multinom), both shipped with R. Optional only: the brant package for a formal proportional-odds test, but the lab does not require it.
WHAT GOOD WORK LOOKS LIKE:
Strong work exponentiates the polr coefficients before interpreting them, reads the proportional-odds odds ratio as a single cumulative-odds shift that holds at both cut points, recognises that multinom gives category-specific log-odds relative to the baseline, and checks the proportional-odds assumption by comparing AIC (or naming brant::brant) rather than asserting it. The most common errors are interpreting the polr coefficient as an odds ratio without exponentiating, forgetting weights = Freq (which silently treats the 72 grouped rows as 72 individuals and changes every standard error), using Freq as a predictor, and reading a multinomial coefficient as if it carried the ordering. The deliverable is a knitted section with both model summaries, the odds-ratio interpretation, the AIC comparison, and one predicted-probability table per model.
Debrief: The choice is between economy and flexibility: the proportional-odds model spends one slope per predictor and yields a single ordered odds ratio, while the multinomial model spends a slope per non-reference category and recovers category-specific effects but discards the ordering. Compare their AIC, let the proportional-odds assumption decide, and report predicted probabilities either way so the audience sees the effect on the category distribution, not just the coefficients.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410  ·  LESSON 6</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Ordinal and Multinomial Models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Choose and interpret a model for a multi-category outcome, in R.</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6</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ordinal versus multinomial models  (continued)</a:t>
            </a:r>
            <a:endParaRPr lang="en-US" sz="2400" dirty="0"/>
          </a:p>
        </p:txBody>
      </p:sp>
      <p:sp>
        <p:nvSpPr>
          <p:cNvPr id="6" name="Text 4"/>
          <p:cNvSpPr/>
          <p:nvPr/>
        </p:nvSpPr>
        <p:spPr>
          <a:xfrm>
            <a:off x="566928" y="168249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Compute predicted probabilities from the proportional-odds model for two profiles with predict(po, newdata = data.frame(Infl = c('Low','High'), Type = 'Tower', Cont = 'Low'), type = 'probs'), and check each row sums to 1.</a:t>
            </a:r>
            <a:endParaRPr lang="en-US" sz="1350" dirty="0"/>
          </a:p>
        </p:txBody>
      </p:sp>
      <p:sp>
        <p:nvSpPr>
          <p:cNvPr id="7" name="Text 5"/>
          <p:cNvSpPr/>
          <p:nvPr/>
        </p:nvSpPr>
        <p:spPr>
          <a:xfrm>
            <a:off x="566928" y="2679192"/>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two or three sentences contrasting what each model tells you: the proportional-odds model gives one ordered effect per predictor, the multinomial model gives category-specific effects but ignores the ordering.</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Influence and tenant satisfaction</a:t>
            </a:r>
            <a:endParaRPr lang="en-US" sz="2400" dirty="0"/>
          </a:p>
        </p:txBody>
      </p:sp>
      <p:sp>
        <p:nvSpPr>
          <p:cNvPr id="7" name="Shape 4"/>
          <p:cNvSpPr/>
          <p:nvPr/>
        </p:nvSpPr>
        <p:spPr>
          <a:xfrm>
            <a:off x="566928" y="1316736"/>
            <a:ext cx="8138160" cy="2066544"/>
          </a:xfrm>
          <a:prstGeom prst="roundRect">
            <a:avLst>
              <a:gd name="adj" fmla="val 2655"/>
            </a:avLst>
          </a:prstGeom>
          <a:solidFill>
            <a:srgbClr val="E6F3F0"/>
          </a:solidFill>
          <a:ln/>
        </p:spPr>
      </p:sp>
      <p:sp>
        <p:nvSpPr>
          <p:cNvPr id="8" name="Shape 5"/>
          <p:cNvSpPr/>
          <p:nvPr/>
        </p:nvSpPr>
        <p:spPr>
          <a:xfrm>
            <a:off x="566928" y="1316736"/>
            <a:ext cx="64008" cy="2066544"/>
          </a:xfrm>
          <a:prstGeom prst="rect">
            <a:avLst/>
          </a:prstGeom>
          <a:solidFill>
            <a:srgbClr val="0B7B6B"/>
          </a:solidFill>
          <a:ln/>
        </p:spPr>
      </p:sp>
      <p:sp>
        <p:nvSpPr>
          <p:cNvPr id="9" name="Text 6"/>
          <p:cNvSpPr/>
          <p:nvPr/>
        </p:nvSpPr>
        <p:spPr>
          <a:xfrm>
            <a:off x="786384" y="1380744"/>
            <a:ext cx="7680960" cy="19385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Using MASS::housing, you fit po &lt;- polr(Sat ~ Infl + Type + Cont, weights = Freq, Hess = TRUE). summary(po) gives coefficients InflMedium 0.566, InflHigh 1.289, TypeApartment -0.572, TypeAtrium -0.366, TypeTerrace -1.091, ContHigh 0.360, with intercepts Low|Medium -0.496 and Medium|High 0.691 (AIC about 3495). A multinomial fit mn &lt;- multinom(Sat ~ Infl + Type + Cont, weights = Freq) has AIC about 3485. predict(po, type='probs') for a Tower tenant with Low contact gives, at Infl=Low, about (Low 0.38, Medium 0.29, High 0.33), and at Infl=High about (Low 0.14, Medium 0.21, High 0.65).</a:t>
            </a:r>
            <a:endParaRPr lang="en-US" sz="1250" dirty="0"/>
          </a:p>
        </p:txBody>
      </p:sp>
      <p:sp>
        <p:nvSpPr>
          <p:cNvPr id="10" name="Text 7"/>
          <p:cNvSpPr/>
          <p:nvPr/>
        </p:nvSpPr>
        <p:spPr>
          <a:xfrm>
            <a:off x="566928" y="3529584"/>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The InflHigh coefficient 1.289 is on the log cumulative-odds scale, so exponentiate it: exp(1.289) is about 3.63.</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Influence and tenant satisfaction  (continued)</a:t>
            </a:r>
            <a:endParaRPr lang="en-US" sz="2400" dirty="0"/>
          </a:p>
        </p:txBody>
      </p:sp>
      <p:sp>
        <p:nvSpPr>
          <p:cNvPr id="6" name="Text 4"/>
          <p:cNvSpPr/>
          <p:nvPr/>
        </p:nvSpPr>
        <p:spPr>
          <a:xfrm>
            <a:off x="566928" y="1316736"/>
            <a:ext cx="8138160" cy="12603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Interpret it as one ordered effect: holding dwelling type and contact fixed, tenants with high perceived influence have about 3.6 times the odds of being in a higher satisfaction category rather than at or below any given level, compared with the Low-influence reference. The proportional-odds assumption means this single ratio applies at both the Low|Medium and Medium|High cut points.</a:t>
            </a:r>
            <a:endParaRPr lang="en-US" sz="1250" dirty="0"/>
          </a:p>
        </p:txBody>
      </p:sp>
      <p:sp>
        <p:nvSpPr>
          <p:cNvPr id="7" name="Text 5"/>
          <p:cNvSpPr/>
          <p:nvPr/>
        </p:nvSpPr>
        <p:spPr>
          <a:xfrm>
            <a:off x="566928" y="26548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Read the multinomial fit differently: it reports separate Medium-versus-Low and High-versus-Low log-odds for InflHigh, so the influence effect is allowed to differ across categories and there is no single odds ratio.</a:t>
            </a:r>
            <a:endParaRPr lang="en-US" sz="1250" dirty="0"/>
          </a:p>
        </p:txBody>
      </p:sp>
      <p:sp>
        <p:nvSpPr>
          <p:cNvPr id="8" name="Text 6"/>
          <p:cNvSpPr/>
          <p:nvPr/>
        </p:nvSpPr>
        <p:spPr>
          <a:xfrm>
            <a:off x="566928" y="3383280"/>
            <a:ext cx="8138160" cy="10571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Check the assumption by fit: the multinomial model adds a whole extra set of slopes yet its AIC (about 3485) is only a few points below the proportional-odds AIC (about 3495), so the single-slope simplification costs little and the proportional-odds assumption is reasonable here; brant::brant(po) is the formal test.</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Influence and tenant satisfaction  (continued)</a:t>
            </a:r>
            <a:endParaRPr lang="en-US" sz="2400" dirty="0"/>
          </a:p>
        </p:txBody>
      </p:sp>
      <p:sp>
        <p:nvSpPr>
          <p:cNvPr id="6" name="Text 4"/>
          <p:cNvSpPr/>
          <p:nvPr/>
        </p:nvSpPr>
        <p:spPr>
          <a:xfrm>
            <a:off x="566928" y="1316736"/>
            <a:ext cx="8138160" cy="10571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Read the predicted probabilities: moving a Tower, Low-contact tenant from Low to High influence shifts the predicted satisfaction distribution from roughly (0.38, 0.29, 0.33) toward (0.14, 0.21, 0.65), so probability mass moves into the High category, consistent with the positive InflHigh effect. Each row sums to 1.</a:t>
            </a:r>
            <a:endParaRPr lang="en-US" sz="1250" dirty="0"/>
          </a:p>
        </p:txBody>
      </p:sp>
      <p:sp>
        <p:nvSpPr>
          <p:cNvPr id="7" name="Text 5"/>
          <p:cNvSpPr/>
          <p:nvPr/>
        </p:nvSpPr>
        <p:spPr>
          <a:xfrm>
            <a:off x="566928" y="2451608"/>
            <a:ext cx="8138160" cy="1362456"/>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Higher perceived influence is associated with about 3.6 times the cumulative odds of greater satisfaction (proportional-odds model), and the predicted probability of High satisfaction for a Tower tenant rises from about 0.33 to 0.65 as influence goes Low to High; the multinomial fit gives only a few extra points of AIC, so the proportional-odds assumption is reasonable.</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599184"/>
          </a:xfrm>
          <a:prstGeom prst="roundRect">
            <a:avLst>
              <a:gd name="adj" fmla="val 2859"/>
            </a:avLst>
          </a:prstGeom>
          <a:solidFill>
            <a:srgbClr val="F4F7F6"/>
          </a:solidFill>
          <a:ln w="12700">
            <a:solidFill>
              <a:srgbClr val="E8ECEE"/>
            </a:solidFill>
            <a:prstDash val="solid"/>
          </a:ln>
        </p:spPr>
      </p:sp>
      <p:sp>
        <p:nvSpPr>
          <p:cNvPr id="8" name="Shape 5"/>
          <p:cNvSpPr/>
          <p:nvPr/>
        </p:nvSpPr>
        <p:spPr>
          <a:xfrm>
            <a:off x="566928" y="1316736"/>
            <a:ext cx="54864" cy="1599184"/>
          </a:xfrm>
          <a:prstGeom prst="rect">
            <a:avLst/>
          </a:prstGeom>
          <a:solidFill>
            <a:srgbClr val="0B7B6B"/>
          </a:solidFill>
          <a:ln/>
        </p:spPr>
      </p:sp>
      <p:sp>
        <p:nvSpPr>
          <p:cNvPr id="9" name="Text 6"/>
          <p:cNvSpPr/>
          <p:nvPr/>
        </p:nvSpPr>
        <p:spPr>
          <a:xfrm>
            <a:off x="749808" y="1389888"/>
            <a:ext cx="7754112" cy="145288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A dwelling-type odds ratio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From the same proportional-odds model on MASS::housing, the TypeTerrace coefficient is about -1.091 and the ContHigh coefficient is about 0.360. Tower is the reference dwelling type and Low is the reference contact level.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Report the odds ratios for TypeTerrace and ContHigh with round(exp(coef(po)), 2), interpret each in one sentence on the cumulative-odds scale, and state which is associated with lower satisfaction.</a:t>
            </a:r>
            <a:endParaRPr lang="en-US" sz="1250" dirty="0"/>
          </a:p>
        </p:txBody>
      </p:sp>
      <p:sp>
        <p:nvSpPr>
          <p:cNvPr id="10" name="Shape 7"/>
          <p:cNvSpPr/>
          <p:nvPr/>
        </p:nvSpPr>
        <p:spPr>
          <a:xfrm>
            <a:off x="566928" y="3080512"/>
            <a:ext cx="8138160" cy="1786128"/>
          </a:xfrm>
          <a:prstGeom prst="roundRect">
            <a:avLst>
              <a:gd name="adj" fmla="val 2560"/>
            </a:avLst>
          </a:prstGeom>
          <a:solidFill>
            <a:srgbClr val="F4F7F6"/>
          </a:solidFill>
          <a:ln w="12700">
            <a:solidFill>
              <a:srgbClr val="E8ECEE"/>
            </a:solidFill>
            <a:prstDash val="solid"/>
          </a:ln>
        </p:spPr>
      </p:sp>
      <p:sp>
        <p:nvSpPr>
          <p:cNvPr id="11" name="Shape 8"/>
          <p:cNvSpPr/>
          <p:nvPr/>
        </p:nvSpPr>
        <p:spPr>
          <a:xfrm>
            <a:off x="566928" y="3080512"/>
            <a:ext cx="54864" cy="1786128"/>
          </a:xfrm>
          <a:prstGeom prst="rect">
            <a:avLst/>
          </a:prstGeom>
          <a:solidFill>
            <a:srgbClr val="0B7B6B"/>
          </a:solidFill>
          <a:ln/>
        </p:spPr>
      </p:sp>
      <p:sp>
        <p:nvSpPr>
          <p:cNvPr id="12" name="Text 9"/>
          <p:cNvSpPr/>
          <p:nvPr/>
        </p:nvSpPr>
        <p:spPr>
          <a:xfrm>
            <a:off x="749808" y="3153664"/>
            <a:ext cx="7754112" cy="1639824"/>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Predicted probabilities from the multinomial model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Using the multinomial fit mn &lt;- multinom(Sat ~ Infl + Type + Cont, data = housing, weights = Freq), you run predict(mn, newdata = data.frame(Infl = 'High', Type = 'Terrace', Cont = 'High'), type = 'probs') and obtain approximately Low 0.30, Medium 0.27, High 0.43.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State what type = 'probs' returns here, confirm the three values are a valid probability distribution, and explain in one sentence why a multinomial model can be preferred over the proportional-odds model even when the outcome is ordered.</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6.</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Have you checked the proportional-odds assumption, or justified multinomial?</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State whether your outcome is ordered and the model it calls for.</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Select an appropriate model (multinomial, proportional-odds, adjacent-category, or continuation-ratio) based on study objectives and data</a:t>
            </a:r>
            <a:endParaRPr lang="en-US" sz="1400" dirty="0"/>
          </a:p>
        </p:txBody>
      </p:sp>
      <p:sp>
        <p:nvSpPr>
          <p:cNvPr id="8" name="Text 5"/>
          <p:cNvSpPr/>
          <p:nvPr/>
        </p:nvSpPr>
        <p:spPr>
          <a:xfrm>
            <a:off x="566928" y="21183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Fit all of the models listed above</a:t>
            </a:r>
            <a:endParaRPr lang="en-US" sz="1400" dirty="0"/>
          </a:p>
        </p:txBody>
      </p:sp>
      <p:sp>
        <p:nvSpPr>
          <p:cNvPr id="9" name="Text 6"/>
          <p:cNvSpPr/>
          <p:nvPr/>
        </p:nvSpPr>
        <p:spPr>
          <a:xfrm>
            <a:off x="566928" y="246481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Evaluate the assumptions on which each model is based</a:t>
            </a:r>
            <a:endParaRPr lang="en-US" sz="1400" dirty="0"/>
          </a:p>
        </p:txBody>
      </p:sp>
      <p:sp>
        <p:nvSpPr>
          <p:cNvPr id="10" name="Text 7"/>
          <p:cNvSpPr/>
          <p:nvPr/>
        </p:nvSpPr>
        <p:spPr>
          <a:xfrm>
            <a:off x="566928" y="2811272"/>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Interpret OR estimates from each model</a:t>
            </a:r>
            <a:endParaRPr lang="en-US" sz="1400" dirty="0"/>
          </a:p>
        </p:txBody>
      </p:sp>
      <p:sp>
        <p:nvSpPr>
          <p:cNvPr id="11" name="Text 8"/>
          <p:cNvSpPr/>
          <p:nvPr/>
        </p:nvSpPr>
        <p:spPr>
          <a:xfrm>
            <a:off x="566928" y="3157728"/>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Compute predicted probabilities from each model</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Ordered or unordered?</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Ordered or unordered? Cancer stage I–IV; type of transport; pain none/mild/severe; choice among three clinics. Which model does each call for?</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Model-selection clinic</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Match each outcome to the right model and say what question that model answers.</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Check proportional odds</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Does the proportional-odds assumption hold here, and how would you check and respond?</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I interpret multinomial coefficients?</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I test the proportional-odds assumption?</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compute predicted probabilities?</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ordinal versus multinomial models</a:t>
            </a:r>
            <a:endParaRPr lang="en-US" sz="2400" dirty="0"/>
          </a:p>
        </p:txBody>
      </p:sp>
      <p:sp>
        <p:nvSpPr>
          <p:cNvPr id="7" name="Text 4"/>
          <p:cNvSpPr/>
          <p:nvPr/>
        </p:nvSpPr>
        <p:spPr>
          <a:xfrm>
            <a:off x="566928" y="1682496"/>
            <a:ext cx="8138160" cy="102108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You will fit a proportional-odds model and a multinomial model to the same ordered outcome, interpret an odds ratio from each, check whether the proportional-odds assumption is reasonable, and compute predicted probabilities for two tenant profiles.</a:t>
            </a:r>
            <a:endParaRPr lang="en-US" sz="1500" dirty="0"/>
          </a:p>
        </p:txBody>
      </p:sp>
      <p:sp>
        <p:nvSpPr>
          <p:cNvPr id="8" name="Text 5"/>
          <p:cNvSpPr/>
          <p:nvPr/>
        </p:nvSpPr>
        <p:spPr>
          <a:xfrm>
            <a:off x="566928" y="284988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Load the data with library(MASS); library(nnet); data(housing). Confirm the outcome is ordered with str(housing$Sat); you should see an ordered factor Low &lt; Medium &lt; High.</a:t>
            </a:r>
            <a:endParaRPr lang="en-US" sz="1350" dirty="0"/>
          </a:p>
        </p:txBody>
      </p:sp>
      <p:sp>
        <p:nvSpPr>
          <p:cNvPr id="9" name="Text 6"/>
          <p:cNvSpPr/>
          <p:nvPr/>
        </p:nvSpPr>
        <p:spPr>
          <a:xfrm>
            <a:off x="566928" y="362712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Fit the proportional-odds model po &lt;- polr(Sat ~ Infl + Type + Cont, data = housing, weights = Freq, Hess = TRUE) and read it with summary(po). Note the single coefficient per predictor and the two intercepts (Low|Medium and Medium|High).</a:t>
            </a:r>
            <a:endParaRPr lang="en-US" sz="13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ordinal versus multinomial models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Convert the proportional-odds coefficients to odds ratios with round(exp(coef(po)), 2), and write one sentence interpreting the InflHigh odds ratio as a cumulative-odds effect.</a:t>
            </a:r>
            <a:endParaRPr lang="en-US" sz="1350" dirty="0"/>
          </a:p>
        </p:txBody>
      </p:sp>
      <p:sp>
        <p:nvSpPr>
          <p:cNvPr id="7" name="Text 5"/>
          <p:cNvSpPr/>
          <p:nvPr/>
        </p:nvSpPr>
        <p:spPr>
          <a:xfrm>
            <a:off x="566928" y="245973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Fit the multinomial model mn &lt;- multinom(Sat ~ Infl + Type + Cont, data = housing, weights = Freq) and read summary(mn). Note that you now get a separate row of coefficients for Medium and for High, each relative to the baseline Low.</a:t>
            </a:r>
            <a:endParaRPr lang="en-US" sz="1350" dirty="0"/>
          </a:p>
        </p:txBody>
      </p:sp>
      <p:sp>
        <p:nvSpPr>
          <p:cNvPr id="8" name="Text 6"/>
          <p:cNvSpPr/>
          <p:nvPr/>
        </p:nvSpPr>
        <p:spPr>
          <a:xfrm>
            <a:off x="566928" y="3456432"/>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the proportional-odds assumption by comparing fit: AIC(po) versus AIC(mn). The proportional-odds model uses far fewer parameters, so if its AIC is similar or lower the single-slope assumption is reasonable; mention brant::brant(po) as the formal test.</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410 Lesson 6 — Ordinal and Multinomial Models</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