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5: Logistic Regression
Session focus: Fit and interpret logistic regression and place it in the generalised-linear-model family, in R.
How to use this deck: each slide shows what students see on the board; these speaker notes hold the timings, facilitator talking points, model answers, and answer keys. Students completed the Lesson 5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Smoking during pregnancy is associated with about 2.6 times the odds of low birth weight (95% CI roughly 1.2 to 5.5) after adjustment; the model discriminates modestly (AUC about 0.70) with no influential points or separation.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Hypertension as a predictor] Report the odds ratio and 95 percent confidence interval for ht, interpret it in one sentence, and state in one sentence why the interval is so wide.
Solution: exp(1.86) is about 6.4, with a 95 percent CI of about exp(0.32) to exp(3.49), i.e. roughly 1.4 to 32.8. Interpretation: mothers with a history of hypertension have about 6.4 times the adjusted odds of low birth weight, and the interval excludes 1 so the association is significant. The interval is very wide because only 12 mothers have hypertension, so the estimate is imprecise; the point estimate should be read cautiously and not as a precise multiplier.
[Practice 2: Discrimination of a reduced model] Report both AUC values, state which model discriminates better, and explain in one sentence what an AUC of 0.66 means and whether the drop is large.
Solution: The reduced model has AUC about 0.66 versus about 0.70 for the fuller model, so the fuller model discriminates slightly better. An AUC of 0.66 means that for a random low-weight and normal-weight pair the model ranks the low-weight infant higher about 66 percent of the time, which is weak-to-modest discrimination (0.5 is chance). The drop of about 0.04 is small, so dropping age, weight, and race costs only a little discrimination here; reporting both AUCs, rather than declaring one model definitively better, is the correct conclusion.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5 and read the milestone aloud.
  2. Students fit a logistic model on their outcome where appropriate.
  3. Circulate and ask each student whether their outcome is rare enough to read the odds ratio as a risk.
  4. Mini-conference prompt: 'How will you show your model fits, not just that it ran?'
SOURCE: Refer to the term-project document (Part 2, Week 5)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your outcome's prevalence and whether the odds ratio approximates a risk ratio. Complete the Lesson 6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exponentiate the coefficient and state the odds ratio in words (three minutes).
  2. Surface with the notes.
WHAT TO SURFACE (say this):
  - Exponentiating a logistic coefficient gives the odds ratio for a one-unit change in the predictor.
  - An odds ratio above 1 means higher odds of the outcome; below 1 means lower.
  - Odds ratios are not risk ratios unless the outcome is rare.
Set-up: Slide with one logistic coefficient (a log-odds) and ask for the odds ratio and its meaning.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Read output, pairs   |   Materials: A glm() logistic summary with a categorical predictor and an interaction; exponentiated coefficients with intervals.
RUN IT:
  1. Pairs interpret the odds ratios, including the categorical and interaction terms (eight minutes).
  2. Pairs decide whether confounding is present by comparing crude and adjusted odds ratios.
  3. Correct with the notes.
FACILITATOR TALKING POINTS:
  - Report exp(coef) with a confidence interval; an interval crossing 1 means not significant.
  - A meaningful crude-to-adjusted change in the exposure's odds ratio indicates confounding.
  - Interaction on the odds scale means the odds ratio for one variable differs across levels of another.
Close: Students keep an annotated logistic output.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Mapping, groups   |   Materials: A small table of GLM family members (linear/Gaussian, logistic/binomial, Poisson) with their link and distribution.
RUN IT:
  1. Groups fill in the link function and distribution for logistic regression and its neighbours (six minutes).
  2. Groups state what the logit link guarantees.
  3. Correct with the notes.
FACILITATOR TALKING POINTS:
  - Logistic regression uses a binomial distribution and a logit link, which keeps predicted probabilities between 0 and 1.
  - Linear regression uses a Gaussian distribution and identity link; Poisson uses a log link.
  - Seeing them as one family makes the later count and mixed models less mysterious.
Close: Students note the family their capstone outcome belongs to.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When is an odds ratio a good stand-in for a risk ratio?
A. When the outcome is rare (roughly under 10%), the odds ratio approximates the risk ratio. For common outcomes, the odds ratio is further from 1 and overstates the risk ratio, so do not report it as a risk. If you need a risk ratio for a common outcome, consider a log-binomial or Poisson model with robust standard errors.
Q2. How do I assess a logistic model's fit?
A. Look at discrimination (the area under the ROC curve), calibration (predicted versus observed risk, or a calibration plot), and residuals or influence measures. The Hosmer-Lemeshow test is sometimes used but is sensitive to sample size; calibration plots are more informative.
Q3. What is separation and why does it break my model?
A. Complete or quasi-complete separation happens when a predictor perfectly (or nearly) predicts the outcome, so the maximum-likelihood estimate runs off to infinity, giving huge coefficients and standard errors. Fixes include penalised (Firth) logistic regression or collapsing sparse categories.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The built-in R dataset MASS::birthwt (Hosmer and Lemeshow low-birth-weight data, 189 mothers; no download needed). It loads with library(MASS); data(birthwt). Outcome low = 1 if the infant weighed under 2500 g, else 0. Predictors include age (years), lwt (mother's weight at last period, lb), smoke (1 = smoked in pregnancy), ht (history of hypertension), ui (uterine irritability), and race (1 white, 2 black, 3 other). Packages: base R (stats) and pROC. The variable bwt is the raw birth weight in grams and must never be used as a predictor because low is computed from it.
WHAT GOOD WORK LOOKS LIKE:
Strong work reports odds ratios with confidence intervals (not raw log-odds coefficients), reads the AUC as a discrimination measure rather than an accuracy percentage, checks Cook's distance for influence, and flags any separation warning. The most common errors are interpreting the coefficient as an odds ratio without exponentiating, calling the odds ratio a risk ratio when low birth weight is common in these data, and using bwt as a predictor (it determines low, so the model becomes perfectly separated). The deliverable is a knitted logistic-model section with the OR table, the ROC plot, and a one-line fit verdict.
Debrief: Interpretation plus fit plus diagnostics is the full logistic story: exponentiated coefficients give the odds ratios, the ROC curve gives discrimination, and influence and separation checks tell you whether to trust the estimates.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5</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Logistic Regression</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Fit and interpret logistic regression and place it in the generalised-linear-model family, in R.</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5</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logistic regression with diagnostics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for a separation warning: if R prints 'fitted probabilities numerically 0 or 1', report it, because it means a predictor perfectly splits the outcome and the affected estimate is unstable.</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Smoking and low birth weight</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Using MASS::birthwt (189 mothers, outcome low), you fit glm(low ~ age + lwt + smoke + ht + ui + race, family = binomial). The summary gives a smoke coefficient of about 0.94 (p around 0.02) and an ht coefficient of about 1.86. exp() of the smoke coefficient is about 2.56. pROC::roc returns an area under the curve (AUC) of about 0.70. A Cook's distance plot shows no single point dominating.</a:t>
            </a:r>
            <a:endParaRPr lang="en-US" sz="1250" dirty="0"/>
          </a:p>
        </p:txBody>
      </p:sp>
      <p:sp>
        <p:nvSpPr>
          <p:cNvPr id="10" name="Text 7"/>
          <p:cNvSpPr/>
          <p:nvPr/>
        </p:nvSpPr>
        <p:spPr>
          <a:xfrm>
            <a:off x="566928" y="29199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smoke coefficient is on the log-odds scale, so it is not directly a multiplier; exponentiate it: exp(0.94) is about 2.56.</a:t>
            </a:r>
            <a:endParaRPr lang="en-US" sz="1250" dirty="0"/>
          </a:p>
        </p:txBody>
      </p:sp>
      <p:sp>
        <p:nvSpPr>
          <p:cNvPr id="11" name="Text 8"/>
          <p:cNvSpPr/>
          <p:nvPr/>
        </p:nvSpPr>
        <p:spPr>
          <a:xfrm>
            <a:off x="566928" y="344525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Interpret the odds ratio: holding age, weight, hypertension, irritability, and race fixed, mothers who smoked have about 2.6 times the odds of a low-birth-weight infant, and the 95 percent interval (roughly 1.2 to 5.5 from confint) excludes 1, so the association is statistically significant.</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Smoking and low birth weight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fit, not just coefficients: an AUC of about 0.70 means that for a randomly chosen low-birth-weight and normal-weight pair, the model assigns the higher predicted probability to the low-birth-weight infant about 70 percent of the time, which is modest discrimination.</a:t>
            </a:r>
            <a:endParaRPr lang="en-US" sz="1250" dirty="0"/>
          </a:p>
        </p:txBody>
      </p:sp>
      <p:sp>
        <p:nvSpPr>
          <p:cNvPr id="7" name="Text 5"/>
          <p:cNvSpPr/>
          <p:nvPr/>
        </p:nvSpPr>
        <p:spPr>
          <a:xfrm>
            <a:off x="566928" y="22484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Check influence: the Cook's distance plot shows no observation far above the others, so no single mother is driving the estimates, and there is no separation warning, so the coefficients are stable.</a:t>
            </a:r>
            <a:endParaRPr lang="en-US" sz="1250" dirty="0"/>
          </a:p>
        </p:txBody>
      </p:sp>
      <p:sp>
        <p:nvSpPr>
          <p:cNvPr id="8" name="Text 6"/>
          <p:cNvSpPr/>
          <p:nvPr/>
        </p:nvSpPr>
        <p:spPr>
          <a:xfrm>
            <a:off x="566928" y="29768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State the limit: low birth weight is common in these data, so the odds ratio overstates the risk ratio and should be reported as an odds ratio, not a relative risk.</a:t>
            </a:r>
            <a:endParaRPr lang="en-US" sz="1250" dirty="0"/>
          </a:p>
        </p:txBody>
      </p:sp>
      <p:sp>
        <p:nvSpPr>
          <p:cNvPr id="9" name="Text 7"/>
          <p:cNvSpPr/>
          <p:nvPr/>
        </p:nvSpPr>
        <p:spPr>
          <a:xfrm>
            <a:off x="566928" y="37053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Smoking during pregnancy is associated with about 2.6 times the odds of low birth weight (95% CI roughly 1.2 to 5.5) after adjustment; the model discriminates modestly (AUC about 0.70) with no influential points or separation.</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599184"/>
          </a:xfrm>
          <a:prstGeom prst="roundRect">
            <a:avLst>
              <a:gd name="adj" fmla="val 2859"/>
            </a:avLst>
          </a:prstGeom>
          <a:solidFill>
            <a:srgbClr val="F4F7F6"/>
          </a:solidFill>
          <a:ln w="12700">
            <a:solidFill>
              <a:srgbClr val="E8ECEE"/>
            </a:solidFill>
            <a:prstDash val="solid"/>
          </a:ln>
        </p:spPr>
      </p:sp>
      <p:sp>
        <p:nvSpPr>
          <p:cNvPr id="8" name="Shape 5"/>
          <p:cNvSpPr/>
          <p:nvPr/>
        </p:nvSpPr>
        <p:spPr>
          <a:xfrm>
            <a:off x="566928" y="1316736"/>
            <a:ext cx="54864" cy="1599184"/>
          </a:xfrm>
          <a:prstGeom prst="rect">
            <a:avLst/>
          </a:prstGeom>
          <a:solidFill>
            <a:srgbClr val="0B7B6B"/>
          </a:solidFill>
          <a:ln/>
        </p:spPr>
      </p:sp>
      <p:sp>
        <p:nvSpPr>
          <p:cNvPr id="9" name="Text 6"/>
          <p:cNvSpPr/>
          <p:nvPr/>
        </p:nvSpPr>
        <p:spPr>
          <a:xfrm>
            <a:off x="749808" y="138988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Hypertension as a predictor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Use the same fitted model on MASS::birthwt: glm(low ~ age + lwt + smoke + ht + ui + race, family = binomial). The ht (history of hypertension) coefficient is about 1.86 with a 95 percent confidence interval on the log-odds scale of roughly 0.32 to 3.49. There are only 12 mothers with ht = 1 in the data.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Report the odds ratio and 95 percent confidence interval for ht, interpret it in one sentence, and state in one sentence why the interval is so wide.</a:t>
            </a:r>
            <a:endParaRPr lang="en-US" sz="1250" dirty="0"/>
          </a:p>
        </p:txBody>
      </p:sp>
      <p:sp>
        <p:nvSpPr>
          <p:cNvPr id="10" name="Shape 7"/>
          <p:cNvSpPr/>
          <p:nvPr/>
        </p:nvSpPr>
        <p:spPr>
          <a:xfrm>
            <a:off x="566928" y="3080512"/>
            <a:ext cx="8138160" cy="1599184"/>
          </a:xfrm>
          <a:prstGeom prst="roundRect">
            <a:avLst>
              <a:gd name="adj" fmla="val 2859"/>
            </a:avLst>
          </a:prstGeom>
          <a:solidFill>
            <a:srgbClr val="F4F7F6"/>
          </a:solidFill>
          <a:ln w="12700">
            <a:solidFill>
              <a:srgbClr val="E8ECEE"/>
            </a:solidFill>
            <a:prstDash val="solid"/>
          </a:ln>
        </p:spPr>
      </p:sp>
      <p:sp>
        <p:nvSpPr>
          <p:cNvPr id="11" name="Shape 8"/>
          <p:cNvSpPr/>
          <p:nvPr/>
        </p:nvSpPr>
        <p:spPr>
          <a:xfrm>
            <a:off x="566928" y="3080512"/>
            <a:ext cx="54864" cy="1599184"/>
          </a:xfrm>
          <a:prstGeom prst="rect">
            <a:avLst/>
          </a:prstGeom>
          <a:solidFill>
            <a:srgbClr val="0B7B6B"/>
          </a:solidFill>
          <a:ln/>
        </p:spPr>
      </p:sp>
      <p:sp>
        <p:nvSpPr>
          <p:cNvPr id="12" name="Text 9"/>
          <p:cNvSpPr/>
          <p:nvPr/>
        </p:nvSpPr>
        <p:spPr>
          <a:xfrm>
            <a:off x="749808" y="3153664"/>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Discrimination of a reduced model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On MASS::birthwt, fit a smaller model fit2 &lt;- glm(low ~ smoke + ht + ui, family = binomial). Get its predicted probabilities with p2 &lt;- predict(fit2, type = 'response') and its ROC with pROC::roc(birthwt$low, p2). Suppose its AUC is about 0.66, while the fuller model from the worked example had an AUC of about 0.70.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Report both AUC values, state which model discriminates better, and explain in one sentence what an AUC of 0.66 means and whether the drop is large.</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5.</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How will you show your model fits, not just that it ran?</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your outcome's prevalence and whether the odds ratio approximates a risk ratio.</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log odds as a measure of disease and how it relates to a linear combination of predictors</a:t>
            </a:r>
            <a:endParaRPr lang="en-US" sz="1400" dirty="0"/>
          </a:p>
        </p:txBody>
      </p:sp>
      <p:sp>
        <p:nvSpPr>
          <p:cNvPr id="8" name="Text 5"/>
          <p:cNvSpPr/>
          <p:nvPr/>
        </p:nvSpPr>
        <p:spPr>
          <a:xfrm>
            <a:off x="566928" y="189077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Build and interpret logistic regression models</a:t>
            </a:r>
            <a:endParaRPr lang="en-US" sz="1400" dirty="0"/>
          </a:p>
        </p:txBody>
      </p:sp>
      <p:sp>
        <p:nvSpPr>
          <p:cNvPr id="9" name="Text 6"/>
          <p:cNvSpPr/>
          <p:nvPr/>
        </p:nvSpPr>
        <p:spPr>
          <a:xfrm>
            <a:off x="566928" y="223723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Compute and interpret odds ratios derived from a logistic regression model</a:t>
            </a:r>
            <a:endParaRPr lang="en-US" sz="1400" dirty="0"/>
          </a:p>
        </p:txBody>
      </p:sp>
      <p:sp>
        <p:nvSpPr>
          <p:cNvPr id="10" name="Text 7"/>
          <p:cNvSpPr/>
          <p:nvPr/>
        </p:nvSpPr>
        <p:spPr>
          <a:xfrm>
            <a:off x="566928" y="281127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how logistic regression fits in the family of generalised linear models</a:t>
            </a:r>
            <a:endParaRPr lang="en-US" sz="1400" dirty="0"/>
          </a:p>
        </p:txBody>
      </p:sp>
      <p:sp>
        <p:nvSpPr>
          <p:cNvPr id="11" name="Text 8"/>
          <p:cNvSpPr/>
          <p:nvPr/>
        </p:nvSpPr>
        <p:spPr>
          <a:xfrm>
            <a:off x="566928" y="338531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logistic regression models using goodness-of-fit tests, ROC curves, and residual analysis</a:t>
            </a:r>
            <a:endParaRPr lang="en-US" sz="1400" dirty="0"/>
          </a:p>
        </p:txBody>
      </p:sp>
      <p:sp>
        <p:nvSpPr>
          <p:cNvPr id="12" name="Text 9"/>
          <p:cNvSpPr/>
          <p:nvPr/>
        </p:nvSpPr>
        <p:spPr>
          <a:xfrm>
            <a:off x="566928" y="395935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Fit conditional logistic regression models for matched data</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From log-odds to odds ratio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Turn this log-odds coefficient into an odds ratio. What does it mean for a one-unit change?</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Odds-ratio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Interpret these odds ratios, and decide whether adjustment changed the exposure's estimate.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Locate logistic among GLMs</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Place logistic regression in the GLM family: what is its distribution and link, and why?</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When is an odds ratio a good stand-in for a risk ratio?</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assess a logistic model's fit?</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separation and why does it break my model?</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logistic regression with diagnostics</a:t>
            </a:r>
            <a:endParaRPr lang="en-US" sz="2400" dirty="0"/>
          </a:p>
        </p:txBody>
      </p:sp>
      <p:sp>
        <p:nvSpPr>
          <p:cNvPr id="7" name="Text 4"/>
          <p:cNvSpPr/>
          <p:nvPr/>
        </p:nvSpPr>
        <p:spPr>
          <a:xfrm>
            <a:off x="566928" y="1682496"/>
            <a:ext cx="8138160" cy="102108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You will fit a logistic regression predicting low birth weight from maternal characteristics, report the results as odds ratios with confidence intervals, then judge how well the model fits using an ROC curve and a check for influential observations.</a:t>
            </a:r>
            <a:endParaRPr lang="en-US" sz="1500" dirty="0"/>
          </a:p>
        </p:txBody>
      </p:sp>
      <p:sp>
        <p:nvSpPr>
          <p:cNvPr id="8" name="Text 5"/>
          <p:cNvSpPr/>
          <p:nvPr/>
        </p:nvSpPr>
        <p:spPr>
          <a:xfrm>
            <a:off x="566928" y="284988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the data with library(MASS); data(birthwt), then make race a factor: birthwt$race &lt;- factor(birthwt$race, labels = c('white','black','other')).</a:t>
            </a:r>
            <a:endParaRPr lang="en-US" sz="1350" dirty="0"/>
          </a:p>
        </p:txBody>
      </p:sp>
      <p:sp>
        <p:nvSpPr>
          <p:cNvPr id="9" name="Text 6"/>
          <p:cNvSpPr/>
          <p:nvPr/>
        </p:nvSpPr>
        <p:spPr>
          <a:xfrm>
            <a:off x="566928" y="36271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the model fit &lt;- glm(low ~ age + lwt + smoke + ht + ui + race, data = birthwt, family = binomial). Do not include bwt, since low is derived from it.</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logistic regression with diagnostics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model with summary(fit); note which coefficients are positive (raise the odds of low birth weight) and which p-values are below 0.05.</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Convert coefficients to odds ratios and 95 percent intervals with round(exp(cbind(OR = coef(fit), confint(fit))), 2), and write one sentence interpreting the smoke odds ratio.</a:t>
            </a:r>
            <a:endParaRPr lang="en-US" sz="1350" dirty="0"/>
          </a:p>
        </p:txBody>
      </p:sp>
      <p:sp>
        <p:nvSpPr>
          <p:cNvPr id="8" name="Text 6"/>
          <p:cNvSpPr/>
          <p:nvPr/>
        </p:nvSpPr>
        <p:spPr>
          <a:xfrm>
            <a:off x="566928" y="323697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pROC, get predicted probabilities with p &lt;- predict(fit, type = 'response'), then compute discrimination with r &lt;- pROC::roc(birthwt$low, p) and read off auc(r); plot(r) to see the ROC curve.</a:t>
            </a:r>
            <a:endParaRPr lang="en-US" sz="1350" dirty="0"/>
          </a:p>
        </p:txBody>
      </p:sp>
      <p:sp>
        <p:nvSpPr>
          <p:cNvPr id="9" name="Text 7"/>
          <p:cNvSpPr/>
          <p:nvPr/>
        </p:nvSpPr>
        <p:spPr>
          <a:xfrm>
            <a:off x="566928" y="401421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Screen for influential points with plot(fit, which = 4) (Cook's distance) and note any case whose distance stands well above the rest.</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5 — Logistic Regression</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