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4: Model Building Strategies
Session focus: Move from a single model to a model-building strategy that balances science and statistics, in R.
How to use this deck: each slide shows what students see on the board; these speaker notes hold the timings, facilitator talking points, model answers, and answer keys. Students completed the Lesson 4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defensible final model is bwt ~ lwt + race + smoke + ht + ui + ptd: age dropped (non-significant, not a confounder, no nonlinearity), lwt kept linear, race kept as a whole factor, and ptd kept on clinical grounds despite p = 0.06.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keep or drop ftv, with a functional-form check] Decide whether to keep ftv, and whether it belongs as a raw count or in some other form. State the deciding fact and the one log line you would write.
Solution: Drop ftv as a continuous predictor. It is non-significant (p = 0.55, coefficient near zero) and is not a confounder of the smoking/hypertension effects, so nothing substantive requires it. The wiggly termplot is an artifact of very few high-visit mothers, not real curvature, so adding a quadratic or spline would be fitting noise. If a student wants to retain visit information, the principled move shown in the standard Hosmer-Lemeshow recode is to collapse it into a 0 / 1 / 2+ factor rather than trusting the sparse upper counts; even then it remains non-significant here. Deciding fact: non-significant AND non-confounder, so it goes. Log line: 'Dropped ftv (p = 0.55, not a confounder; apparent curve was sparse-cell noise, not functional form).'
[Practice 2: the silent missing-data trap] Explain why this AIC comparison is invalid as run, and state the correct procedure in one or two sentences.
Solution: The comparison is invalid because the two models are fit on different data: lm() uses na.action = na.omit by default, so fullA silently drops the 4 rows with missing age (185 rows) while redA, which does not use age, keeps all 189. AIC and anova() are only meaningful across models fit on the IDENTICAL set of observations, so a lower AIC here could simply reflect 4 fewer rows rather than a better model. Correct procedure: first build a complete-case data frame containing every variable in the largest model (for example cc &lt;- na.omit(bwt[, c('bwt','age','lwt','race','smoke','ht','ui')])) and fit BOTH models on cc, or impute the missing age before fitting; either way both models must see the same rows. This is the same na.action pitfall warned about in the 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4 and read the milestone aloud.
  2. Students build their capstone model from full to reduced, logging decisions.
  3. Circulate and ask each student which confounder they kept despite non-significance.
  4. Mini-conference prompt: 'Did the science or the statistics drive each inclusion?'
SOURCE: Refer to the term-project document (Part 2, Week 4)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predictor you kept on substantive grounds. Complete the Lesson 5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offer reasons (two minutes).
  2. Sort into statistical and substantive with the notes.
WHAT TO SURFACE (say this):
  - Statistical reasons: it improves fit, it confounds the exposure, or removing it changes the estimate.
  - Substantive reasons: it is a known confounder from the DAG, or the field expects it regardless of significance.
  - Keeping a confounder is justified even if it is not statistically significant.
Set-up: Ask for one statistical and one non-statistical reason to keep a variable in a model.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Group design   |   Materials: A candidate question and a variable list.
RUN IT:
  1. Groups specify a maximal model from subject-matter knowledge and the DAG (six minutes).
  2. Groups justify each predictor's inclusion.
  3. Correct with the notes.
FACILITATOR TALKING POINTS:
  - A pre-specified full model based on the DAG and prior knowledge is more defensible than letting an algorithm pick variables.
  - Confounders go in because the causal structure demands it, not because they are significant.
  - The estimand (the effect you want) determines which variables are confounders versus mediators.
Close: Students draft the full model for their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Critique, pairs   |   Materials: Output from an automated stepwise selection (with a surprising variable kept or dropped).
RUN IT:
  1. Pairs critique the stepwise result and propose a more defensible reduction (six minutes).
  2. Pairs name two dangers of automated selection.
  3. Correct with the notes.
FACILITATOR TALKING POINTS:
  - Automated selection capitalises on chance, produces unstable models, and biases p-values and confidence intervals.
  - It can drop a true confounder (because it is not significant) and keep noise.
  - A principled reduction is driven by the causal question and prior knowledge, with statistics as a supporting check.
Close: Students note how they will reduce their own model defensibly.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is stepwise selection so criticised?
A. Because it makes many comparisons and keeps whatever fits the sample, capitalising on chance. The resulting p-values and intervals are too optimistic, the model is unstable across samples, and it can drop genuine confounders. Prefer a pre-specified model driven by the science.
Q2. How should I handle missing values during model building?
A. Decide before modelling, based on the mechanism: complete-case under MCAR, multiple imputation under MAR, and sensitivity analysis under MNAR. Do not let listwise deletion silently shrink and bias your sample as you add variables; that changes the analysis population at every step.
Q3. When does a continuous predictor need a spline or transformation?
A. When its relationship with the outcome is nonlinear, which you check with residual plots or by comparing a linear term to a flexible (spline) term. Forcing a curved relationship to be linear biases the estimate; a restricted cubic spline is a common flexible option.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RStudio with the MASS package installed (run install.packages("MASS") once if needed). The MASS::birthwt data frame loads with the package, so there is nothing to download or search for. Pen and paper or a text file for your decision log.
WHAT GOOD WORK LOOKS LIKE:
There is no single correct final model, but the reasoning must be principled and logged. Strong work fits the full model from subject knowledge before looking at p-values, keeps committed confounders (ht, ui, smoke, race) regardless of significance, treats a factor (race) as one block rather than dropping single levels, checks the continuous predictors (age, lwt) for nonlinearity with a residual or term plot before deciding linear-vs-spline, and recognises that dropping age is defensible only because it is both non-significant and not a confounder. The missing-data step must surface the default na.action = na.omit behaviour: models on different row counts (nobs) cannot be compared by AIC or anova. Common errors to correct: running step(full) and reporting the survivors with no rationale; deleting raceblack to fix a p-value; adding a quadratic to chase a wiggly termplot driven by a few points; comparing AIC across models fit on different numbers of rows. The decision log, not the final model alone, is the deliverable that demonstrates the skill.
Debrief: Land the rule in one line: model building is a documented argument, not an algorithm's verdict, and the log is what a reviewer trusts. Tie the two failure modes together: naive step() throws away the reasoning, and silent na.omit throws away the rows, so both quietly break comparability. This feeds directly into the Model Comparison Memo capstone milestone, where students must justify a final model to a reader who never saw the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4</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Model Building Strategies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Move from a single model to a model-building strategy that balances science and statistics,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4</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full model to defensible final model on birthwt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Reduce the model on principled grounds, not by feeding it to step(). Drop a predictor only if it is both non-significant AND not a confounder you committed to keeping; record each decision in your log with one sentence of reasoning.</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Demonstrate the missing-data trap: set three lwt values to NA (bwt$lwt[c(1,2,3)] &lt;- NA), refit, and compare nobs(full) before and after. Explain in your log why two models fit on different row counts cannot be compared by AIC or by anova().</a:t>
            </a:r>
            <a:endParaRPr lang="en-US" sz="1350" dirty="0"/>
          </a:p>
        </p:txBody>
      </p:sp>
      <p:sp>
        <p:nvSpPr>
          <p:cNvPr id="8" name="Text 6"/>
          <p:cNvSpPr/>
          <p:nvPr/>
        </p:nvSpPr>
        <p:spPr>
          <a:xfrm>
            <a:off x="566928" y="36758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Produce a final reduced model object and a decision log of five to eight lines: what you kept, what you dropped, what you did about functional form, and how you handled the missing values.</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Reducing the birthwt full model</a:t>
            </a:r>
            <a:endParaRPr lang="en-US" sz="2400" dirty="0"/>
          </a:p>
        </p:txBody>
      </p:sp>
      <p:sp>
        <p:nvSpPr>
          <p:cNvPr id="7" name="Shape 4"/>
          <p:cNvSpPr/>
          <p:nvPr/>
        </p:nvSpPr>
        <p:spPr>
          <a:xfrm>
            <a:off x="566928" y="1316736"/>
            <a:ext cx="8138160" cy="2879344"/>
          </a:xfrm>
          <a:prstGeom prst="roundRect">
            <a:avLst>
              <a:gd name="adj" fmla="val 1905"/>
            </a:avLst>
          </a:prstGeom>
          <a:solidFill>
            <a:srgbClr val="E6F3F0"/>
          </a:solidFill>
          <a:ln/>
        </p:spPr>
      </p:sp>
      <p:sp>
        <p:nvSpPr>
          <p:cNvPr id="8" name="Shape 5"/>
          <p:cNvSpPr/>
          <p:nvPr/>
        </p:nvSpPr>
        <p:spPr>
          <a:xfrm>
            <a:off x="566928" y="1316736"/>
            <a:ext cx="64008" cy="2879344"/>
          </a:xfrm>
          <a:prstGeom prst="rect">
            <a:avLst/>
          </a:prstGeom>
          <a:solidFill>
            <a:srgbClr val="0B7B6B"/>
          </a:solidFill>
          <a:ln/>
        </p:spPr>
      </p:sp>
      <p:sp>
        <p:nvSpPr>
          <p:cNvPr id="9" name="Text 6"/>
          <p:cNvSpPr/>
          <p:nvPr/>
        </p:nvSpPr>
        <p:spPr>
          <a:xfrm>
            <a:off x="786384" y="1380744"/>
            <a:ext cx="7680960" cy="2751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After library(MASS) and the standard recode, you fit: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full &lt;- lm(bwt ~ age + lwt + race + smoke + ht + ui + ptd, data = bwt)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summary(full) gives (rounded) coefficients in grams: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(Intercept)  2932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age            -3   (p = 0.86)</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lwt            +4.2 (p = 0.01)</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raceblack    -476  (p = 0.01)</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raceother    -349  (p = 0.02)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smokeTRUE    -356  (p = 0.01)</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htTRUE       -586  (p = 0.02)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uiTRUE       -526  (p = 0.01)</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ptdTRUE      -312  (p = 0.06)</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Residual SE about 645 g; Adjusted R-squared about 0.23.</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Reducing the birthwt full model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full model on substance first. Smoking (-356 g), hypertension (-586 g), and uterine irritability (-526 g) all push birth weight down with plausible size and the expected sign, so they stay on subject-matter grounds.</a:t>
            </a:r>
            <a:endParaRPr lang="en-US" sz="1250" dirty="0"/>
          </a:p>
        </p:txBody>
      </p:sp>
      <p:sp>
        <p:nvSpPr>
          <p:cNvPr id="7" name="Text 5"/>
          <p:cNvSpPr/>
          <p:nvPr/>
        </p:nvSpPr>
        <p:spPr>
          <a:xfrm>
            <a:off x="566928" y="22484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Treat race as a block, not term by term. raceblack and raceother are a single factor standing in for social determinants; both levels are sizeable and significant, so the whole factor stays. You do not drop one level of a factor to tidy a p-value.</a:t>
            </a:r>
            <a:endParaRPr lang="en-US" sz="1250" dirty="0"/>
          </a:p>
        </p:txBody>
      </p:sp>
      <p:sp>
        <p:nvSpPr>
          <p:cNvPr id="8" name="Text 6"/>
          <p:cNvSpPr/>
          <p:nvPr/>
        </p:nvSpPr>
        <p:spPr>
          <a:xfrm>
            <a:off x="566928" y="3180080"/>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age has a tiny coefficient (about -3 g) and p = 0.86. A termplot or residual plot against age shows no curve, so there is no nonlinear signal to rescue. It is neither significant nor a confounder you committed to keeping, so it is a defensible drop. lwt is roughly linear and significant, so keep it as a linear term rather than adding a quadratic.</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Reducing the birthwt full model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ptd sits at p = 0.06. Previous premature labour is a clinically meaningful risk marker, so the principled call is to keep it despite missing the 0.05 line, rather than letting an arbitrary cutoff decide.</a:t>
            </a:r>
            <a:endParaRPr lang="en-US" sz="1250" dirty="0"/>
          </a:p>
        </p:txBody>
      </p:sp>
      <p:sp>
        <p:nvSpPr>
          <p:cNvPr id="7" name="Text 5"/>
          <p:cNvSpPr/>
          <p:nvPr/>
        </p:nvSpPr>
        <p:spPr>
          <a:xfrm>
            <a:off x="566928" y="20452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Refit the reduced model: red &lt;- lm(bwt ~ lwt + race + smoke + ht + ui + ptd, data = bwt). Because both models were fit on the same 189 complete rows, anova(red, full) is legitimate; it returns a non-significant F (dropping age does not hurt fit), confirming the substantive call.</a:t>
            </a:r>
            <a:endParaRPr lang="en-US" sz="1250" dirty="0"/>
          </a:p>
        </p:txBody>
      </p:sp>
      <p:sp>
        <p:nvSpPr>
          <p:cNvPr id="8" name="Text 6"/>
          <p:cNvSpPr/>
          <p:nvPr/>
        </p:nvSpPr>
        <p:spPr>
          <a:xfrm>
            <a:off x="566928" y="29768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against naive stepwise: step(full) might also remove age, but it would do so with no record of WHY ht, ui, and race were protected, and it could happily drop a confounder if a p-value drifted. The decision log is what makes the reduction defensible.</a:t>
            </a:r>
            <a:endParaRPr lang="en-US" sz="1250" dirty="0"/>
          </a:p>
        </p:txBody>
      </p:sp>
      <p:sp>
        <p:nvSpPr>
          <p:cNvPr id="9" name="Text 7"/>
          <p:cNvSpPr/>
          <p:nvPr/>
        </p:nvSpPr>
        <p:spPr>
          <a:xfrm>
            <a:off x="566928" y="39085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defensible final model is bwt ~ lwt + race + smoke + ht + ui + ptd: age dropped (non-significant, not a confounder, no nonlinearity), lwt kept linear, race kept as a whole factor, and ptd kept on clinical grounds despite p = 0.06.</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keep or drop ftv, with a functional-form check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Restore the data so lwt has no NAs. The variable ftv counts first-trimester physician visits (0, 1, 2, 3, ...). A colleague proposes adding it as a continuous predictor:</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 &lt;- lm(bwt ~ lwt + race + smoke + ht + ui + ptd + ftv, data = bwt)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summary(m) shows the ftv coefficient near +20 g with p = 0.55, and termplot(m, terms = "ftv", partial.resid = TRUE) shows a flat-then-wiggly line driven by the handful of mothers with 3 or more visits.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Decide whether to keep ftv, and whether it belongs as a raw count or in some other form. State the deciding fact and the one log line you would write.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the silent missing-data trap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student wants to compare two nested models by AIC. They induce missingness in age and then fit: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bwt$age[c(5,10,15,20)] &lt;- NA</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fullA &lt;- lm(bwt ~ age + lwt + race + smoke + ht + ui, data = bwt)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redA  &lt;- lm(bwt ~       lwt + race + smoke + ht + ui, data = bwt)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They report nobs(fullA) = 185, nobs(redA) = 189, and then call AIC(fullA, redA) and pick the lower AIC.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Explain why this AIC comparison is invalid as run, and state the correct procedure in one or two sentences.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4.</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Did the science or the statistics drive each inclusion?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predictor you kept on substantive grounds.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Develop a full (maximal) model incorporating biological understanding of the system under study</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Carry out procedures to reduce a large number of predictors to a manageable subset</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Address issues related to the functional form of continuous predictors and missing values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regression-type models using both statistical and non-statistical criteria</a:t>
            </a:r>
            <a:endParaRPr lang="en-US" sz="1400" dirty="0"/>
          </a:p>
        </p:txBody>
      </p:sp>
      <p:sp>
        <p:nvSpPr>
          <p:cNvPr id="11" name="Text 8"/>
          <p:cNvSpPr/>
          <p:nvPr/>
        </p:nvSpPr>
        <p:spPr>
          <a:xfrm>
            <a:off x="566928" y="361289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reliability of a regression-type model</a:t>
            </a:r>
            <a:endParaRPr lang="en-US" sz="1400" dirty="0"/>
          </a:p>
        </p:txBody>
      </p:sp>
      <p:sp>
        <p:nvSpPr>
          <p:cNvPr id="12" name="Text 9"/>
          <p:cNvSpPr/>
          <p:nvPr/>
        </p:nvSpPr>
        <p:spPr>
          <a:xfrm>
            <a:off x="566928" y="395935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Present the results from an analysis in a meaningful way</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Two reasons to keep a predictor</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Give one statistical and one non-statistical reason to keep a predictor in a model.</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the full model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Specify a full model from the science, and justify why each predictor belongs.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Critique a stepwise result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Critique this stepwise model and propose a more principled reduction.</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stepwise selection so criticised?</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should I handle missing values during model building?</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does a continuous predictor need a spline or transformation?</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full model to defensible final model on birthwt</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Working from the built-in MASS::birthwt data, fit a full linear model justified by subject knowledge, then reduce it using both statistical and substantive criteria. Keep a short decision log that records every change and the reason for it.</a:t>
            </a:r>
            <a:endParaRPr lang="en-US" sz="1500" dirty="0"/>
          </a:p>
        </p:txBody>
      </p:sp>
      <p:sp>
        <p:nvSpPr>
          <p:cNvPr id="8" name="Text 5"/>
          <p:cNvSpPr/>
          <p:nvPr/>
        </p:nvSpPr>
        <p:spPr>
          <a:xfrm>
            <a:off x="566928" y="2849880"/>
            <a:ext cx="8138160" cy="1357884"/>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and recode it the standard way: run library(MASS), then build a working frame with race as a factor (white/black/other), smoke/ht/ui as logicals, and ptd &lt;- factor(ptl &gt; 0) collapsing previous premature labours into any-vs-none. Use bwt (birth weight in grams) as your outcome so you fit a linear model and read coefficients directly in grams.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full model to defensible final model on birthwt  (continued)</a:t>
            </a:r>
            <a:endParaRPr lang="en-US" sz="2400" dirty="0"/>
          </a:p>
        </p:txBody>
      </p:sp>
      <p:sp>
        <p:nvSpPr>
          <p:cNvPr id="6" name="Text 4"/>
          <p:cNvSpPr/>
          <p:nvPr/>
        </p:nvSpPr>
        <p:spPr>
          <a:xfrm>
            <a:off x="566928" y="1682496"/>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Specify the FULL model from knowledge before looking at any p-values: fit full &lt;- lm(bwt ~ age + lwt + race + smoke + ht + ui + ptd, data = bwt). Write down which predictors you would defend on subject-matter grounds (smoking, hypertension, uterine irritability, race as a marker for social determinants) regardless of significance.</a:t>
            </a:r>
            <a:endParaRPr lang="en-US" sz="1350" dirty="0"/>
          </a:p>
        </p:txBody>
      </p:sp>
      <p:sp>
        <p:nvSpPr>
          <p:cNvPr id="7" name="Text 5"/>
          <p:cNvSpPr/>
          <p:nvPr/>
        </p:nvSpPr>
        <p:spPr>
          <a:xfrm>
            <a:off x="566928" y="289864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Inspect the full model with summary(full). Note the sign and size of each coefficient in grams and which terms are individually significant, but do NOT delete anything yet.</a:t>
            </a:r>
            <a:endParaRPr lang="en-US" sz="1350" dirty="0"/>
          </a:p>
        </p:txBody>
      </p:sp>
      <p:sp>
        <p:nvSpPr>
          <p:cNvPr id="8" name="Text 6"/>
          <p:cNvSpPr/>
          <p:nvPr/>
        </p:nvSpPr>
        <p:spPr>
          <a:xfrm>
            <a:off x="566928" y="3675888"/>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functional form of the two continuous predictors. Plot residuals against fitted values (plot(full$fitted, resid(full))) and inspect each continuous term with termplot(full, terms = "lwt", partial.resid = TRUE) and the same for age. Decide whether either looks nonlinear enough to need a quadratic term or a spline.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4 — Model Building Strategies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