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3: Linear Regression
Session focus: Fit and interpret linear regression with control of confounding, interaction, and a check on assumptions, in R.
How to use this deck: each slide shows what students see on the board; these speaker notes hold the timings, facilitator talking points, model answers, and answer keys. Students completed the Lesson 3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Heavier cars and more powerful cars both burn more fuel: about 3.9 mpg lost per 1000 lbs and 3.2 mpg lost per 100 hp, both with intervals away from zero, and with low VIFs the two slopes can be read separately.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read the interaction] Is the wt:hp interaction statistically meaningful, and what does its positive sign say about how the weight penalty changes as horsepower rises? State it in one or two plain sentences.
Solution: Yes, the interaction is meaningful: t = 3.75, p = 0.0008, interval roughly [0.013, 0.043], excluding zero, and adjusted R-squared rises from 0.815 to 0.872. The positive sign means the negative weight slope gets less steep as hp increases: weight costs about 5.4 mpg per 1000 lbs in a 100 hp car but only about 2.6 mpg per 1000 lbs in a 200 hp car. Practically, the fuel penalty for being heavy is largest in low-power cars. Students must NOT read the wt main effect of -8.22 as the weight effect on its own, because once an interaction is in the model that coefficient is the slope only at hp = 0, which is outside the data.
[Practice 2: VIF and a fix] Explain why the VIFs explode in m2 even though the data did not change, and name one thing you could do so the interaction model's VIFs look less alarming without altering the fit of the model.
Solution: The product term wt:hp is, by construction, strongly correlated with both wt and hp it is built from, so the main effects and the product compete to explain overlapping variance and their VIFs inflate. This is structural (or non-essential) collinearity that comes from the parameterisation, not from a defect in the data, so it does not by itself invalidate m2; the interaction test and predictions remain valid. The standard remedy is to mean-center wt and hp before forming the product (e.g. wt_c &lt;- scale(mtcars$wt, scale = FALSE); fit mpg ~ wt_c * hp_c). Centering leaves R-squared, the fitted values, and the interaction coefficient and its p-value unchanged, but it removes most of the artificial correlation, so the VIFs for the main effects drop back toward small values and the lower-order coefficients become interpretable at the average car.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3 and read the milestone aloud.
  2. Students fit and interpret a linear model on their dataset where appropriate.
  3. Circulate and ask each student whether they are testing for confounding or interaction, and how.
  4. Mini-conference prompt: 'Which diagnostic worries you most for this model, and what will you do?'
SOURCE: Refer to the term-project document (Part 2, Week 3)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model's outcome and one diagnostic you will run. Complete the Lesson 4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write the interpretation in technical terms and in plain causal language (three minutes).
  2. Compare and refine with the notes.
WHAT TO SURFACE (say this):
  - Technical: a one-unit increase in X is associated with a beta change in the mean of Y, holding other covariates constant.
  - Plain causal (only if the design supports it): the estimated effect of X on Y, adjusting for the listed confounders.
  - The 'holding constant' clause is doing heavy lifting and depends on the adjustment set being right.
Set-up: Slide with one regression output line (a coefficient with a confidence interval).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Read output, pairs   |   Materials: A supplied lm() summary including a categorical predictor and an interaction term.
RUN IT:
  1. Pairs interpret each coefficient, including the reference level and the interaction (eight minutes).
  2. Pairs state what the interaction means in plain language.
  3. Correct with the notes.
FACILITATOR TALKING POINTS:
  - A categorical predictor's coefficients are differences from the reference level; changing the reference changes the numbers but not the model.
  - An interaction means the effect of one variable depends on another; interpret the main effects only at the interacting variable's reference value.
  - Always pair an estimate with its confidence interval, not just a p-value.
Close: Students keep an annotated output as an interpretation template.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groups   |   Materials: Residual plots (residuals vs fitted, QQ plot) and a VIF table on a slide.
RUN IT:
  1. Groups diagnose linearity, homoscedasticity, normality, and collinearity from the plots and VIFs (six minutes).
  2. Groups propose a fix for the worst violation.
  3. Correct with the notes.
FACILITATOR TALKING POINTS:
  - A funnel shape in residuals vs fitted signals heteroscedasticity; a curved pattern signals nonlinearity.
  - Heavy tails in the QQ plot signal non-normal residuals; transformations or robust standard errors can help.
  - A variance inflation factor above about 5 to 10 flags collinearity, which inflates standard errors.
Close: Students note which diagnostic they will run on their own model.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Confounding or interaction: how do I tell them apart in a model?
A. Confounding shows up when adding a variable changes the exposure's coefficient (the estimate moves). Interaction (effect modification) shows up when the effect of the exposure differs across levels of another variable, captured by a product term. They are different questions: confounding is about bias, interaction is about how the effect varies.
Q2. What does collinearity do, and when should I worry?
A. It inflates standard errors and destabilises individual coefficients, making them hard to interpret, though it does not bias prediction. Worry when variance inflation factors are high and you care about individual coefficients. Options: drop or combine redundant predictors, or accept it if you only need prediction.
Q3. How do I choose the reference category?
A. Pick a meaningful, common baseline (often the largest or the clinically 'normal' group) so the comparisons are interpretable. In R, relevel the factor with forcats::fct_relevel or relevel(). The choice changes the displayed numbers, not the underlying model.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 or RStudio. Everything is built in: the mtcars data frame ships with base R (data(mtcars)), and the only add-on package is car for the VIF function (install.packages("car") once, then library(car)). Nothing to download or import.
WHAT GOOD WORK LOOKS LIKE:
Strong work interprets every coefficient as a conditional effect with its confidence interval rather than reciting p-values, and treats 'holding the other variable constant' as the whole point of a multivariable model. For m1: wt about -3.88 (CI [-5.17, -2.58]), hp about -0.032 (CI [-0.050, -0.013]), adjusted R-squared 0.815, VIF 1.77, so the slopes are trustworthy. For m2 the wt:hp term is positive and significant (p = 0.0008), so the weight penalty shrinks as horsepower rises; the most common error is interpreting the wt main effect (-8.22) as 'the' effect of weight while ignoring that, with the interaction present, it is the slope at hp = 0. On diagnostics, accept any reasonable reading of plot(m1): mild curvature or a slight funnel in Residuals vs Fitted, heavy cars (Chrysler Imperial, Maserati Bora) showing up as high-leverage or high-residual points. The VIF jump in m2 should be explained as structural collinearity from the product term, with mean-centering as the fix that leaves the fit unchanged. Deliverable: a knitted results paragraph with the trusted slopes, the interaction interpretation, and a sentence on what the diagnostics flagged.
Debrief: Land three points. First, a coefficient in a multivariable model is an adjusted, conditional effect, so the interpretation must always say what is held fixed. Second, a main effect that is part of an interaction is no longer a standalone effect; report the conditional slopes (weight costs more mpg in low-power cars) instead. Third, a model is only as trustworthy as its diagnostics: high VIFs from an interaction are usually a parameterisation artifact fixed by centering, whereas curvature or a funnel in the residual plot is a real signal to transform or rethink the model. Tell students to report what they checked, not just the coefficients, which is exactly the habit their capstone first linear model will be graded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3</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Linear Regression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Fit and interpret linear regression with control of confounding, interaction, and a check on assumptions,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a multivariable model for fuel economy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collinearity in m1 with library(car); vif(m1), and look at cor(mtcars$wt, mtcars$hp). Decide whether the two predictors are too correlated to trust the separate slopes (a common rule of thumb flags VIF above 5).</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assumptions with par(mfrow = c(2,2)); plot(m1). Read the Residuals vs Fitted panel for curvature or a funnel shape (non-constant variance) and the Q-Q panel for departures from normality.</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interaction model: m2 &lt;- lm(mpg ~ wt * hp, data = mtcars). In summary(m2), interpret the wt:hp coefficient: does the effect of weight on mpg depend on horsepower? Note its sign and significance.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a multivariable model for fuel economy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vif(m2) and explain why the VIFs jump compared with m1, even though the data have not changed. Connect this to the fact that a product term is built from its own components.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short results paragraph: report the slopes you trust from m1 with intervals, state what the interaction in m2 adds, and say what the diagnostics told you to check or fix.</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Additive model for mpg</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data(mtcars); m1 &lt;- lm(mpg ~ wt + hp, data = mtcars); summary(m1) gives: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(Intercept)  37.227  (SE 1.599)  t = 23.29</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wt           -3.878  (SE 0.633)  t = -6.13  p = 1.1e-06</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hp           -0.032  (SE 0.009)  t = -3.52  p = 0.0015</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Residual SE 2.59 on 29 df; Multiple R-squared 0.827, Adjusted 0.815; F = 69.2.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confint(m1): wt [-5.17, -2.58], hp [-0.050, -0.013].</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vif(m1): wt 1.77, hp 1.77; cor(wt, hp) = 0.66.</a:t>
            </a:r>
            <a:endParaRPr lang="en-US" sz="1250" dirty="0"/>
          </a:p>
        </p:txBody>
      </p:sp>
      <p:sp>
        <p:nvSpPr>
          <p:cNvPr id="10" name="Text 7"/>
          <p:cNvSpPr/>
          <p:nvPr/>
        </p:nvSpPr>
        <p:spPr>
          <a:xfrm>
            <a:off x="566928" y="3529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wt slope holding hp fixed: each extra 1000 lbs is associated with about 3.88 fewer mpg. The 95 percent interval [-5.17, -2.58] excludes zero, so the weight penalty is clearly estimated, not a coin toss.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Additive model for mpg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hp slope holding wt fixed: each extra unit of horsepower costs about 0.032 mpg, so 100 more hp predicts roughly 3.2 fewer mpg. Interval [-0.050, -0.013] also excludes zero.</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Judge collinearity before trusting those separate slopes: VIF is 1.77 for both (correlation 0.66), well under the usual cutoff of 5, so wt and hp carry enough independent information to estimate distinct effects.</a:t>
            </a:r>
            <a:endParaRPr lang="en-US" sz="1250" dirty="0"/>
          </a:p>
        </p:txBody>
      </p:sp>
      <p:sp>
        <p:nvSpPr>
          <p:cNvPr id="8" name="Text 6"/>
          <p:cNvSpPr/>
          <p:nvPr/>
        </p:nvSpPr>
        <p:spPr>
          <a:xfrm>
            <a:off x="566928" y="27736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fit: adjusted R-squared 0.815 means the two predictors account for most of the spread in mpg, and the overall F (69.2) is far from what chance would produce.</a:t>
            </a:r>
            <a:endParaRPr lang="en-US" sz="1250" dirty="0"/>
          </a:p>
        </p:txBody>
      </p:sp>
      <p:sp>
        <p:nvSpPr>
          <p:cNvPr id="9" name="Text 7"/>
          <p:cNvSpPr/>
          <p:nvPr/>
        </p:nvSpPr>
        <p:spPr>
          <a:xfrm>
            <a:off x="566928" y="3502152"/>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Sanity-check the diagnostics from plot(m1): the Residuals vs Fitted panel bows slightly and the largest cars sit a little high, hinting at mild curvature, which is the cue to consider the interaction model next rather than declaring victory.</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Additive model for mpg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Heavier cars and more powerful cars both burn more fuel: about 3.9 mpg lost per 1000 lbs and 3.2 mpg lost per 100 hp, both with intervals away from zero, and with low VIFs the two slopes can be read separately.</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read the interaction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m2 &lt;- lm(mpg ~ wt * hp, data = mtcars); summary(m2) gives:</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(Intercept)  49.81</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wt           -8.22   (SE 1.27)</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hp           -0.120  (SE 0.025)</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wt:hp        +0.0278 (SE 0.0074)  t = 3.75  p = 0.0008</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Residual SE 2.15 on 28 df; Adjusted R-squared 0.872.</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The slope of mpg on wt works out to about -5.4 at hp = 100 and about -2.6 at hp = 200.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Is the wt:hp interaction statistically meaningful, and what does its positive sign say about how the weight penalty changes as horsepower rises? State it in one or two plain sentences.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412240"/>
          </a:xfrm>
          <a:prstGeom prst="roundRect">
            <a:avLst>
              <a:gd name="adj" fmla="val 3237"/>
            </a:avLst>
          </a:prstGeom>
          <a:solidFill>
            <a:srgbClr val="F4F7F6"/>
          </a:solidFill>
          <a:ln w="12700">
            <a:solidFill>
              <a:srgbClr val="E8ECEE"/>
            </a:solidFill>
            <a:prstDash val="solid"/>
          </a:ln>
        </p:spPr>
      </p:sp>
      <p:sp>
        <p:nvSpPr>
          <p:cNvPr id="7" name="Shape 5"/>
          <p:cNvSpPr/>
          <p:nvPr/>
        </p:nvSpPr>
        <p:spPr>
          <a:xfrm>
            <a:off x="566928" y="1316736"/>
            <a:ext cx="54864" cy="1412240"/>
          </a:xfrm>
          <a:prstGeom prst="rect">
            <a:avLst/>
          </a:prstGeom>
          <a:solidFill>
            <a:srgbClr val="0B7B6B"/>
          </a:solidFill>
          <a:ln/>
        </p:spPr>
      </p:sp>
      <p:sp>
        <p:nvSpPr>
          <p:cNvPr id="8" name="Text 6"/>
          <p:cNvSpPr/>
          <p:nvPr/>
        </p:nvSpPr>
        <p:spPr>
          <a:xfrm>
            <a:off x="749808" y="1389888"/>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VIF and a fix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vif(m1) for mpg ~ wt + hp returns wt 1.77, hp 1.77. vif(m2) for mpg ~ wt * hp returns wt 10.3, hp 19.2, and wt:hp 43.1. The underlying data are identical; only the model formula changed.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Explain why the VIFs explode in m2 even though the data did not change, and name one thing you could do so the interaction model's VIFs look less alarming without altering the fit of the model.</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3.</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diagnostic worries you most for this model, and what will you do?</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model's outcome and one diagnostic you will run.</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when least squares regression is an appropriate analytical tool</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Construct a linear model with control of confounding and identification of interaction</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regression coefficients from both technical and causal perspectives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Convert nominal, ordinal, or continuous predictors into indicator variables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Assess model assumptions including linearity, homoscedasticity, and normality of residuals</a:t>
            </a:r>
            <a:endParaRPr lang="en-US" sz="1400" dirty="0"/>
          </a:p>
        </p:txBody>
      </p:sp>
      <p:sp>
        <p:nvSpPr>
          <p:cNvPr id="12" name="Text 9"/>
          <p:cNvSpPr/>
          <p:nvPr/>
        </p:nvSpPr>
        <p:spPr>
          <a:xfrm>
            <a:off x="566928" y="41869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Detect and address collinearity among predictor variables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study designs that require a time-series approach to analysis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Interpret the slope twice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this slope twice: in technical terms, and in plain causal language.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Coefficient-interpretation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every term in this lm output, including the reference category and the interaction.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Assumption check</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these diagnostics, which assumptions hold, which fail, and what would you do about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Confounding or interaction: how do I tell them apart in a model?</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collinearity do, and when should I worry?</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choose the reference category?</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a multivariable model for fuel economy</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the built-in mtcars data, fit a multivariable linear model for fuel economy, add an interaction, and check the model with residual plots and collinearity diagnostics. Interpret each coefficient in plain language with its confidence interval, not just its p-value.</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data(mtcars) and look at it: str(mtcars) and ?mtcars. The outcome is mpg (miles per gallon); your two predictors are wt (weight in 1000 lbs) and hp (gross horsepower).</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additive model: m1 &lt;- lm(mpg ~ wt + hp, data = mtcars). Read summary(m1) and confint(m1). Write one sentence for each slope that states the change in mpg per unit of the predictor, holding the other constant, with its 95 percent interval.</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3 — Linear Regression</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