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slideMasters/slideMaster5.xml" ContentType="application/vnd.openxmlformats-officedocument.presentationml.slideMaster+xml"/>
  <Override PartName="/ppt/slides/slide5.xml" ContentType="application/vnd.openxmlformats-officedocument.presentationml.slide+xml"/>
  <Override PartName="/ppt/slideMasters/slideMaster6.xml" ContentType="application/vnd.openxmlformats-officedocument.presentationml.slideMaster+xml"/>
  <Override PartName="/ppt/slides/slide6.xml" ContentType="application/vnd.openxmlformats-officedocument.presentationml.slide+xml"/>
  <Override PartName="/ppt/slideMasters/slideMaster7.xml" ContentType="application/vnd.openxmlformats-officedocument.presentationml.slideMaster+xml"/>
  <Override PartName="/ppt/slides/slide7.xml" ContentType="application/vnd.openxmlformats-officedocument.presentationml.slide+xml"/>
  <Override PartName="/ppt/slideMasters/slideMaster8.xml" ContentType="application/vnd.openxmlformats-officedocument.presentationml.slideMaster+xml"/>
  <Override PartName="/ppt/slides/slide8.xml" ContentType="application/vnd.openxmlformats-officedocument.presentationml.slide+xml"/>
  <Override PartName="/ppt/slideMasters/slideMaster9.xml" ContentType="application/vnd.openxmlformats-officedocument.presentationml.slideMaster+xml"/>
  <Override PartName="/ppt/slides/slide9.xml" ContentType="application/vnd.openxmlformats-officedocument.presentationml.slide+xml"/>
  <Override PartName="/ppt/slideMasters/slideMaster10.xml" ContentType="application/vnd.openxmlformats-officedocument.presentationml.slideMaster+xml"/>
  <Override PartName="/ppt/slides/slide10.xml" ContentType="application/vnd.openxmlformats-officedocument.presentationml.slide+xml"/>
  <Override PartName="/ppt/slideMasters/slideMaster11.xml" ContentType="application/vnd.openxmlformats-officedocument.presentationml.slideMaster+xml"/>
  <Override PartName="/ppt/slides/slide11.xml" ContentType="application/vnd.openxmlformats-officedocument.presentationml.slide+xml"/>
  <Override PartName="/ppt/slideMasters/slideMaster12.xml" ContentType="application/vnd.openxmlformats-officedocument.presentationml.slideMaster+xml"/>
  <Override PartName="/ppt/slides/slide12.xml" ContentType="application/vnd.openxmlformats-officedocument.presentationml.slide+xml"/>
  <Override PartName="/ppt/slideMasters/slideMaster13.xml" ContentType="application/vnd.openxmlformats-officedocument.presentationml.slideMaster+xml"/>
  <Override PartName="/ppt/slides/slide13.xml" ContentType="application/vnd.openxmlformats-officedocument.presentationml.slide+xml"/>
  <Override PartName="/ppt/slideMasters/slideMaster14.xml" ContentType="application/vnd.openxmlformats-officedocument.presentationml.slideMaster+xml"/>
  <Override PartName="/ppt/slides/slide14.xml" ContentType="application/vnd.openxmlformats-officedocument.presentationml.slide+xml"/>
  <Override PartName="/ppt/slideMasters/slideMaster15.xml" ContentType="application/vnd.openxmlformats-officedocument.presentationml.slideMaster+xml"/>
  <Override PartName="/ppt/slides/slide15.xml" ContentType="application/vnd.openxmlformats-officedocument.presentationml.slide+xml"/>
  <Override PartName="/ppt/slideMasters/slideMaster16.xml" ContentType="application/vnd.openxmlformats-officedocument.presentationml.slideMaster+xml"/>
  <Override PartName="/ppt/slides/slide16.xml" ContentType="application/vnd.openxmlformats-officedocument.presentationml.slide+xml"/>
  <Override PartName="/ppt/slideMasters/slideMaster17.xml" ContentType="application/vnd.openxmlformats-officedocument.presentationml.slideMaster+xml"/>
  <Override PartName="/ppt/slides/slide17.xml" ContentType="application/vnd.openxmlformats-officedocument.presentationml.slide+xml"/>
  <Override PartName="/ppt/slideMasters/slideMaster18.xml" ContentType="application/vnd.openxmlformats-officedocument.presentationml.slideMaster+xml"/>
  <Override PartName="/ppt/slides/slide1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notesMasterIdLst>
    <p:notesMasterId r:id="rId20"/>
  </p:notesMasterIdLst>
  <p:sldSz cx="9144000" cy="5143500"/>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20" Type="http://schemas.openxmlformats.org/officeDocument/2006/relationships/notesMaster" Target="notesMasters/notesMaster1.xml"/><Relationship Id="rId21" Type="http://schemas.openxmlformats.org/officeDocument/2006/relationships/presProps" Target="presProps.xml"/><Relationship Id="rId22" Type="http://schemas.openxmlformats.org/officeDocument/2006/relationships/viewProps" Target="viewProps.xml"/><Relationship Id="rId23" Type="http://schemas.openxmlformats.org/officeDocument/2006/relationships/theme" Target="theme/theme1.xml"/><Relationship Id="rId24"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10.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0.xml"/>
		</Relationships>
</file>

<file path=ppt/notesSlides/_rels/notesSlide1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1.xml"/>
		</Relationships>
</file>

<file path=ppt/notesSlides/_rels/notesSlide1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2.xml"/>
		</Relationships>
</file>

<file path=ppt/notesSlides/_rels/notesSlide1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3.xml"/>
		</Relationships>
</file>

<file path=ppt/notesSlides/_rels/notesSlide1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4.xml"/>
		</Relationships>
</file>

<file path=ppt/notesSlides/_rels/notesSlide1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5.xml"/>
		</Relationships>
</file>

<file path=ppt/notesSlides/_rels/notesSlide1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6.xml"/>
		</Relationships>
</file>

<file path=ppt/notesSlides/_rels/notesSlide1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7.xml"/>
		</Relationships>
</file>

<file path=ppt/notesSlides/_rels/notesSlide1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8.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_rels/notesSlide5.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5.xml"/>
		</Relationships>
</file>

<file path=ppt/notesSlides/_rels/notesSlide6.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6.xml"/>
		</Relationships>
</file>

<file path=ppt/notesSlides/_rels/notesSlide7.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7.xml"/>
		</Relationships>
</file>

<file path=ppt/notesSlides/_rels/notesSlide8.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8.xml"/>
		</Relationships>
</file>

<file path=ppt/notesSlides/_rels/notesSlide9.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9.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INSTRUCTOR WALKTHROUGH — HSCI 410 Lesson 2: Data Cleaning and Descriptive Analyses
Session focus: Clean data defensibly, reason about missingness, and describe data honestly before modelling. The R lab produces a documented cleaning log.
How to use this deck: each slide shows what students see on the board; these speaker notes hold the timings, facilitator talking points, model answers, and answer keys. Students completed the Lesson 2 module before class. The capstone studio slide points to the term-project document rather than reproducing it.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Walk through this with the class on the board. Answer: Ozone is right-skewed with 37 of 153 values missing (likely MAR); describe it with a median of 31.5 ppb and an IQR of 45.25 ppb, not the mean, and document the complete-case decision in the cleaning log.</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Hand these out or assign them. Worked solutions (answer key):
[Practice 1: describe Wind correctly] Decide whether Wind is roughly symmetric or skewed, state which pair of summary statistics you would report for it, and give the values. In one sentence, contrast this with how you summarised Ozone in the worked example and say why the choice differs.
Solution: Wind is roughly symmetric: the mean (9.96) and median (9.70) are very close and the distance from the median to each quartile is similar, with no extreme tail. For a symmetric variable report the mean and standard deviation, here mean = 9.96 mph and sd = 3.52 mph. This differs from Ozone, where the mean sat far above the median (right skew), so Ozone required the median and IQR instead; the rule is that the summary statistic should match the shape of the distribution, not be applied by habit.
[Practice 2: classify the missing-data mechanism] State the definitions of MCAR, MAR, and MNAR in one line each, then judge whether the colleague's MCAR assumption is safe here and what bias could arise if Ozone missingness is actually MAR or MNAR. Recommend what to report alongside any complete-case result.
Solution: MCAR: the probability of being missing is unrelated to any data, observed or unobserved. MAR: missingness depends only on observed variables (for example Month or Temp), not on the missing value itself once those are accounted for. MNAR: missingness depends on the unobserved value itself (for example the highest ozone days are the ones that fail to record). The MCAR assumption is not safe by default: if Ozone missingness is MAR (monitor dropouts cluster in certain weeks or weather) then na.omit can bias the estimated central tendency, and if it is MNAR (high-pollution days disproportionately missing) the bias is worse and not fixable by listwise deletion. The student should report the amount and pattern of missingness, state the assumed mechanism explicitly, and present the complete-case estimate as conditional on that assumption rather than as unbiased fact.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FACILITATE:
  1. Open the term-project document to Part 2, Week 2 and read the milestone aloud.
  2. Students produce a documented cleaning log and first descriptives for their dataset.
  3. Circulate and ask each student their dataset's worst missingness and assumed mechanism.
  4. Mini-conference prompt: 'Which variables are skewed, and how will you summarise them honestly?'
SOURCE: Refer to the term-project document (Part 2, Week 2) for the brief and rubric.</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Collect the exit responses (a quick gauge of understanding), then preview next week's module.
Name your dataset's biggest data-quality issue and your fix. Complete the Lesson 3 module before next class.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Pacing guide. Times are approximate; protect the applied exercise and the capstone studio. Open the term-project document to this week's milestone before the studio block. This session consolidates and applies the pre-class module; it is not a re-lecture.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These objectives were in the pre-class module. Use this slide as a 60-second orientation, not a lecture. Ask which objective students feel least sure about and weight the session accordingly.</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RUN IT:
  1. Students classify each as MCAR, MAR, or MNAR and say what each allows (three minutes).
  2. Surface with the notes.
WHAT TO SURFACE (say this):
  - MCAR (missing completely at random): missingness unrelated to anything; complete-case analysis is unbiased but wasteful.
  - MAR (missing at random given observed data): missingness depends on observed variables; multiple imputation can recover validity.
  - MNAR (missing not at random): missingness depends on the unobserved value itself; no method fully fixes it, so reason about direction.
Set-up: Slide with three short missing-data stories.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Pipeline mapping, groups   |   Materials: A diagram of a data pipeline (collection, entry, merging, coding, export).
RUN IT:
  1. Groups mark where errors enter and which check would catch each (six minutes).
  2. Groups name the single highest-yield check.
  3. Correct with the notes.
FACILITATOR TALKING POINTS:
  - Entry errors (typos, transposed digits) are caught by range and logic checks.
  - Merging errors (duplicated or dropped rows) are caught by row counts and key checks.
  - Coding errors (impossible categories, mismatched units) are caught by cross-tabulation and consistency checks.
Close: Students note the checks they will run on their own dataset.</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Format: Matching, pairs   |   Materials: A list of variables (skewed cost, symmetric height, a count, a category) and summary options.
RUN IT:
  1. Pairs match each variable to an appropriate summary and plot (six minutes).
  2. Pairs flag a misleading default (mean for skewed cost).
  3. Correct with the notes.
FACILITATOR TALKING POINTS:
  - Skewed continuous data: median and interquartile range, not mean and standard deviation; a histogram or boxplot reveals the shape.
  - Symmetric continuous: mean and standard deviation are fine.
  - Counts and categories: frequencies and proportions; bar charts, not means.
Close: Students note which of their variables are skewed and need robust summaries.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Invite the points students flagged. Likely questions and model answers (field these cold):
Q1. Complete-case analysis or imputation?
A. Complete-case is valid under MCAR but loses power and can bias under MAR. Multiple imputation is appropriate under MAR and uses the observed data to fill gaps with proper uncertainty. Under MNAR, neither is fully valid, so you report sensitivity analyses and reason about direction. Always report how much is missing and how you handled it.
Q2. How do I decide if an outlier is an error or real?
A. Check it against logic and source: an age of 200 is an error; a genuinely high cost may be real. Never delete outliers silently. Investigate, document the decision, and consider a sensitivity analysis with and without them.
Q3. Why not just use the mean for everything?
A. Because the mean is misleading for skewed data and meaningless for categories. The summary must match the variable's type and distribution, or your 'description' distorts the data before any model runs.</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Materials: R or RStudio (any recent version). The dataset is datasets::airquality, which ships with base R, so there is nothing to download or search for. Packages used are all base R (summary, colSums, is.na, median, IQR, hist, boxplot); no tidyverse is required.
WHAT GOOD WORK LOOKS LIKE:
Strong work produces an auditable cleaning log (what was found, what was changed, the assumed mechanism, and why), uses the median and IQR for the right-skewed Ozone variable while using the mean and sd for the roughly symmetric Wind variable, reports missingness per variable from colSums(is.na()), and states the assumed mechanism explicitly. Verifiable anchors: airquality has 153 rows and 6 columns; colSums(is.na(airquality)) gives Ozone = 37 and Solar.R = 7 with the rest complete; summary(airquality$Ozone) gives median 31.5 and mean 42.13 (mean above median, hence right skew); IQR of Ozone is 45.25. Common errors to correct: deleting rows silently with na.omit and calling it safe; using the mean for skewed Ozone; assuming MCAR by default when MAR is more defensible for monitor dropouts; treating the Ozone maximum of 168 as an error when it is a plausible real reading.
Debrief: Land the rule in one line: every cleaning decision is an analytic decision, and the log plus the stated missing-data mechanism are what let a reader trust the descriptive table. The skew-versus-summary choice (median and IQR for Ozone, mean and sd for Wind) and the MCAR-versus-MAR judgement carry straight into the Table 1 and codebook for the capstone.</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B7B6B"/>
        </a:solidFill>
      </p:bgPr>
    </p:bg>
    <p:spTree>
      <p:nvGrpSpPr>
        <p:cNvPr id="1" name=""/>
        <p:cNvGrpSpPr/>
        <p:nvPr/>
      </p:nvGrpSpPr>
      <p:grpSpPr>
        <a:xfrm>
          <a:off x="0" y="0"/>
          <a:ext cx="0" cy="0"/>
          <a:chOff x="0" y="0"/>
          <a:chExt cx="0" cy="0"/>
        </a:xfrm>
      </p:grpSpPr>
      <p:sp>
        <p:nvSpPr>
          <p:cNvPr id="2" name="Shape 0"/>
          <p:cNvSpPr/>
          <p:nvPr/>
        </p:nvSpPr>
        <p:spPr>
          <a:xfrm>
            <a:off x="0" y="3771900"/>
            <a:ext cx="9144000" cy="1371600"/>
          </a:xfrm>
          <a:prstGeom prst="rect">
            <a:avLst/>
          </a:prstGeom>
          <a:solidFill>
            <a:srgbClr val="065C50"/>
          </a:solidFill>
          <a:ln/>
        </p:spPr>
      </p:sp>
      <p:sp>
        <p:nvSpPr>
          <p:cNvPr id="3" name="Text 1"/>
          <p:cNvSpPr/>
          <p:nvPr/>
        </p:nvSpPr>
        <p:spPr>
          <a:xfrm>
            <a:off x="566928" y="1024128"/>
            <a:ext cx="8138160" cy="365760"/>
          </a:xfrm>
          <a:prstGeom prst="rect">
            <a:avLst/>
          </a:prstGeom>
          <a:noFill/>
          <a:ln/>
        </p:spPr>
        <p:txBody>
          <a:bodyPr wrap="square" rtlCol="0" anchor="ctr"/>
          <a:lstStyle/>
          <a:p>
            <a:pPr indent="0" marL="0">
              <a:buNone/>
            </a:pPr>
            <a:r>
              <a:rPr lang="en-US" sz="1300" b="1" spc="200" kern="0" dirty="0">
                <a:solidFill>
                  <a:srgbClr val="BFE3DC"/>
                </a:solidFill>
                <a:latin typeface="Arial" pitchFamily="34" charset="0"/>
                <a:ea typeface="Arial" pitchFamily="34" charset="-122"/>
                <a:cs typeface="Arial" pitchFamily="34" charset="-120"/>
              </a:rPr>
              <a:t>HSCI 410  ·  LESSON 2</a:t>
            </a:r>
            <a:endParaRPr lang="en-US" sz="1300" dirty="0"/>
          </a:p>
        </p:txBody>
      </p:sp>
      <p:sp>
        <p:nvSpPr>
          <p:cNvPr id="4" name="Text 2"/>
          <p:cNvSpPr/>
          <p:nvPr/>
        </p:nvSpPr>
        <p:spPr>
          <a:xfrm>
            <a:off x="566928" y="1371600"/>
            <a:ext cx="8138160" cy="1417320"/>
          </a:xfrm>
          <a:prstGeom prst="rect">
            <a:avLst/>
          </a:prstGeom>
          <a:noFill/>
          <a:ln/>
        </p:spPr>
        <p:txBody>
          <a:bodyPr wrap="square" rtlCol="0" anchor="t"/>
          <a:lstStyle/>
          <a:p>
            <a:pPr indent="0" marL="0">
              <a:lnSpc>
                <a:spcPct val="102000"/>
              </a:lnSpc>
              <a:buNone/>
            </a:pPr>
            <a:r>
              <a:rPr lang="en-US" sz="3600" b="1" dirty="0">
                <a:solidFill>
                  <a:srgbClr val="FFFFFF"/>
                </a:solidFill>
                <a:latin typeface="Arial" pitchFamily="34" charset="0"/>
                <a:ea typeface="Arial" pitchFamily="34" charset="-122"/>
                <a:cs typeface="Arial" pitchFamily="34" charset="-120"/>
              </a:rPr>
              <a:t>Data Cleaning and Descriptive Analyses</a:t>
            </a:r>
            <a:endParaRPr lang="en-US" sz="3600" dirty="0"/>
          </a:p>
        </p:txBody>
      </p:sp>
      <p:sp>
        <p:nvSpPr>
          <p:cNvPr id="5" name="Text 3"/>
          <p:cNvSpPr/>
          <p:nvPr/>
        </p:nvSpPr>
        <p:spPr>
          <a:xfrm>
            <a:off x="566928" y="2971800"/>
            <a:ext cx="8138160" cy="731520"/>
          </a:xfrm>
          <a:prstGeom prst="rect">
            <a:avLst/>
          </a:prstGeom>
          <a:noFill/>
          <a:ln/>
        </p:spPr>
        <p:txBody>
          <a:bodyPr wrap="square" rtlCol="0" anchor="t"/>
          <a:lstStyle/>
          <a:p>
            <a:pPr indent="0" marL="0">
              <a:lnSpc>
                <a:spcPct val="115000"/>
              </a:lnSpc>
              <a:buNone/>
            </a:pPr>
            <a:r>
              <a:rPr lang="en-US" sz="1500" dirty="0">
                <a:solidFill>
                  <a:srgbClr val="E6F3F0"/>
                </a:solidFill>
                <a:latin typeface="Arial" pitchFamily="34" charset="0"/>
                <a:ea typeface="Arial" pitchFamily="34" charset="-122"/>
                <a:cs typeface="Arial" pitchFamily="34" charset="-120"/>
              </a:rPr>
              <a:t>Clean data defensibly, reason about missingness, and describe data honestly before modelling.</a:t>
            </a:r>
            <a:endParaRPr lang="en-US" sz="1500" dirty="0"/>
          </a:p>
        </p:txBody>
      </p:sp>
      <p:sp>
        <p:nvSpPr>
          <p:cNvPr id="6" name="Shape 4"/>
          <p:cNvSpPr/>
          <p:nvPr/>
        </p:nvSpPr>
        <p:spPr>
          <a:xfrm>
            <a:off x="566928" y="4206240"/>
            <a:ext cx="2926080" cy="384048"/>
          </a:xfrm>
          <a:prstGeom prst="roundRect">
            <a:avLst>
              <a:gd name="adj" fmla="val 19048"/>
            </a:avLst>
          </a:prstGeom>
          <a:solidFill>
            <a:srgbClr val="FFFFFF">
              <a:alpha val="20000"/>
            </a:srgbClr>
          </a:solidFill>
          <a:ln/>
        </p:spPr>
      </p:sp>
      <p:sp>
        <p:nvSpPr>
          <p:cNvPr id="7" name="Text 5"/>
          <p:cNvSpPr/>
          <p:nvPr/>
        </p:nvSpPr>
        <p:spPr>
          <a:xfrm>
            <a:off x="566928" y="4206240"/>
            <a:ext cx="2926080" cy="384048"/>
          </a:xfrm>
          <a:prstGeom prst="rect">
            <a:avLst/>
          </a:prstGeom>
          <a:noFill/>
          <a:ln/>
        </p:spPr>
        <p:txBody>
          <a:bodyPr wrap="square" rtlCol="0" anchor="ctr"/>
          <a:lstStyle/>
          <a:p>
            <a:pPr algn="ctr" indent="0" marL="0">
              <a:buNone/>
            </a:pPr>
            <a:r>
              <a:rPr lang="en-US" sz="1150" b="1" dirty="0">
                <a:solidFill>
                  <a:srgbClr val="FFFFFF"/>
                </a:solidFill>
                <a:latin typeface="Arial" pitchFamily="34" charset="0"/>
                <a:ea typeface="Arial" pitchFamily="34" charset="-122"/>
                <a:cs typeface="Arial" pitchFamily="34" charset="-120"/>
              </a:rPr>
              <a:t>Three-hour session  ·  Term week 2</a:t>
            </a:r>
            <a:endParaRPr lang="en-US" sz="115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42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 lab: clean and describe airquality  (continued)</a:t>
            </a:r>
            <a:endParaRPr lang="en-US" sz="2400" dirty="0"/>
          </a:p>
        </p:txBody>
      </p:sp>
      <p:sp>
        <p:nvSpPr>
          <p:cNvPr id="6" name="Text 4"/>
          <p:cNvSpPr/>
          <p:nvPr/>
        </p:nvSpPr>
        <p:spPr>
          <a:xfrm>
            <a:off x="566928" y="1316736"/>
            <a:ext cx="8138160" cy="918972"/>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Run a range and logic check on Ozone and Wind: confirm values are non-negative and within plausible physical ranges (Ozone in ppb, Wind in mph). Flag the maximum Ozone value as a candidate outlier and decide whether it is a true reading or an error.</a:t>
            </a:r>
            <a:endParaRPr lang="en-US" sz="1350" dirty="0"/>
          </a:p>
        </p:txBody>
      </p:sp>
      <p:sp>
        <p:nvSpPr>
          <p:cNvPr id="7" name="Text 5"/>
          <p:cNvSpPr/>
          <p:nvPr/>
        </p:nvSpPr>
        <p:spPr>
          <a:xfrm>
            <a:off x="566928" y="2313432"/>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Assess shape for Ozone: compare the mean and median from summary(), then run hist(airquality$Ozone) and boxplot(airquality$Ozone). State whether Ozone is symmetric or skewed, and in which direction.</a:t>
            </a:r>
            <a:endParaRPr lang="en-US" sz="1350" dirty="0"/>
          </a:p>
        </p:txBody>
      </p:sp>
      <p:sp>
        <p:nvSpPr>
          <p:cNvPr id="8" name="Text 6"/>
          <p:cNvSpPr/>
          <p:nvPr/>
        </p:nvSpPr>
        <p:spPr>
          <a:xfrm>
            <a:off x="566928" y="3090672"/>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For each variable with missing data, name the most plausible missing-data mechanism (MCAR, MAR, or MNAR) and give a one-line reason tied to how the measurement was collected.</a:t>
            </a:r>
            <a:endParaRPr lang="en-US" sz="1350" dirty="0"/>
          </a:p>
        </p:txBody>
      </p:sp>
      <p:sp>
        <p:nvSpPr>
          <p:cNvPr id="9" name="Text 7"/>
          <p:cNvSpPr/>
          <p:nvPr/>
        </p:nvSpPr>
        <p:spPr>
          <a:xfrm>
            <a:off x="566928" y="3867912"/>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Choose a missing-data approach (for this lab, a complete-case analysis on Ozone using na.rm = TRUE) and report the central tendency and spread you will use for the skewed variable, justifying the choice.</a:t>
            </a:r>
            <a:endParaRPr lang="en-US" sz="135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42 MIN</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 lab: clean and describe airquality  (continued)</a:t>
            </a:r>
            <a:endParaRPr lang="en-US" sz="2400" dirty="0"/>
          </a:p>
        </p:txBody>
      </p:sp>
      <p:sp>
        <p:nvSpPr>
          <p:cNvPr id="6" name="Text 4"/>
          <p:cNvSpPr/>
          <p:nvPr/>
        </p:nvSpPr>
        <p:spPr>
          <a:xfrm>
            <a:off x="566928" y="1316736"/>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Write a short cleaning log as code comments recording what you found, what you changed, the assumed mechanism, and why; nothing should be deleted silently.</a:t>
            </a:r>
            <a:endParaRPr lang="en-US" sz="135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Profiling missingness and skew</a:t>
            </a:r>
            <a:endParaRPr lang="en-US" sz="2400" dirty="0"/>
          </a:p>
        </p:txBody>
      </p:sp>
      <p:sp>
        <p:nvSpPr>
          <p:cNvPr id="7" name="Shape 4"/>
          <p:cNvSpPr/>
          <p:nvPr/>
        </p:nvSpPr>
        <p:spPr>
          <a:xfrm>
            <a:off x="566928" y="1316736"/>
            <a:ext cx="8138160" cy="2269744"/>
          </a:xfrm>
          <a:prstGeom prst="roundRect">
            <a:avLst>
              <a:gd name="adj" fmla="val 2417"/>
            </a:avLst>
          </a:prstGeom>
          <a:solidFill>
            <a:srgbClr val="E6F3F0"/>
          </a:solidFill>
          <a:ln/>
        </p:spPr>
      </p:sp>
      <p:sp>
        <p:nvSpPr>
          <p:cNvPr id="8" name="Shape 5"/>
          <p:cNvSpPr/>
          <p:nvPr/>
        </p:nvSpPr>
        <p:spPr>
          <a:xfrm>
            <a:off x="566928" y="1316736"/>
            <a:ext cx="64008" cy="2269744"/>
          </a:xfrm>
          <a:prstGeom prst="rect">
            <a:avLst/>
          </a:prstGeom>
          <a:solidFill>
            <a:srgbClr val="0B7B6B"/>
          </a:solidFill>
          <a:ln/>
        </p:spPr>
      </p:sp>
      <p:sp>
        <p:nvSpPr>
          <p:cNvPr id="9" name="Text 6"/>
          <p:cNvSpPr/>
          <p:nvPr/>
        </p:nvSpPr>
        <p:spPr>
          <a:xfrm>
            <a:off x="786384" y="1380744"/>
            <a:ext cx="7680960" cy="2141728"/>
          </a:xfrm>
          <a:prstGeom prst="rect">
            <a:avLst/>
          </a:prstGeom>
          <a:noFill/>
          <a:ln/>
        </p:spPr>
        <p:txBody>
          <a:bodyPr wrap="square" rtlCol="0" anchor="t"/>
          <a:lstStyle/>
          <a:p>
            <a:pPr algn="l" indent="0" marL="0">
              <a:lnSpc>
                <a:spcPct val="114000"/>
              </a:lnSpc>
              <a:buNone/>
            </a:pPr>
            <a:r>
              <a:rPr lang="en-US" sz="1250" b="1" dirty="0">
                <a:solidFill>
                  <a:srgbClr val="2D3436"/>
                </a:solidFill>
                <a:latin typeface="Arial" pitchFamily="34" charset="0"/>
                <a:ea typeface="Arial" pitchFamily="34" charset="-122"/>
                <a:cs typeface="Arial" pitchFamily="34" charset="-120"/>
              </a:rPr>
              <a:t>Given.  </a:t>
            </a:r>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You run the following in R:</a:t>
            </a:r>
            <a:endParaRPr lang="en-US" sz="1250" dirty="0"/>
          </a:p>
          <a:p>
            <a:pPr algn="l" indent="0" marL="0">
              <a:lnSpc>
                <a:spcPct val="114000"/>
              </a:lnSpc>
              <a:buNone/>
            </a:pP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&gt; dim(airquality)</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[1] 153   6</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&gt; colSums(is.na(airquality))</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   Ozone  Solar.R     Wind     Temp    Month      Day</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      37        7        0        0        0        0</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&gt; summary(airquality$Ozone)</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   Min. 1st Qu.  Median    Mean 3rd Qu.    Max.    NA's</a:t>
            </a:r>
            <a:endParaRPr lang="en-US" sz="1250" dirty="0"/>
          </a:p>
          <a:p>
            <a:pPr algn="l" indent="0" marL="0">
              <a:lnSpc>
                <a:spcPct val="114000"/>
              </a:lnSpc>
              <a:buNone/>
            </a:pPr>
            <a:r>
              <a:rPr lang="en-US" sz="1250" dirty="0">
                <a:solidFill>
                  <a:srgbClr val="2D3436"/>
                </a:solidFill>
                <a:latin typeface="Arial" pitchFamily="34" charset="0"/>
                <a:ea typeface="Arial" pitchFamily="34" charset="-122"/>
                <a:cs typeface="Arial" pitchFamily="34" charset="-120"/>
              </a:rPr>
              <a:t>   1.00   18.00   31.50   42.13   63.25  168.00      37</a:t>
            </a:r>
            <a:endParaRPr lang="en-US" sz="1250" dirty="0"/>
          </a:p>
        </p:txBody>
      </p:sp>
      <p:sp>
        <p:nvSpPr>
          <p:cNvPr id="10" name="Text 7"/>
          <p:cNvSpPr/>
          <p:nvPr/>
        </p:nvSpPr>
        <p:spPr>
          <a:xfrm>
            <a:off x="566928" y="3732784"/>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Missingness: Ozone has 37 missing values out of 153 (about 24 percent) and Solar.R has 7; Wind, Temp, Month, and Day are complete. So the missing-data problem is concentrated in Ozone.</a:t>
            </a:r>
            <a:endParaRPr lang="en-US" sz="125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Profiling missingness and skew  (continued)</a:t>
            </a:r>
            <a:endParaRPr lang="en-US" sz="2400" dirty="0"/>
          </a:p>
        </p:txBody>
      </p:sp>
      <p:sp>
        <p:nvSpPr>
          <p:cNvPr id="6" name="Text 4"/>
          <p:cNvSpPr/>
          <p:nvPr/>
        </p:nvSpPr>
        <p:spPr>
          <a:xfrm>
            <a:off x="566928" y="1316736"/>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Shape from the five-number summary: the mean (42.13) sits well above the median (31.50), and the maximum (168) is far above the third quartile (63.25). A long right tail pulling the mean above the median is the signature of right skew.</a:t>
            </a:r>
            <a:endParaRPr lang="en-US" sz="1250" dirty="0"/>
          </a:p>
        </p:txBody>
      </p:sp>
      <p:sp>
        <p:nvSpPr>
          <p:cNvPr id="7" name="Text 5"/>
          <p:cNvSpPr/>
          <p:nvPr/>
        </p:nvSpPr>
        <p:spPr>
          <a:xfrm>
            <a:off x="566928" y="2248408"/>
            <a:ext cx="8138160" cy="6507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Outlier check: the max of 168 ppb is high but physically plausible for a summer ozone peak in 1973 New York, so it is treated as a real reading, not a data-entry error, and is kept.</a:t>
            </a:r>
            <a:endParaRPr lang="en-US" sz="1250" dirty="0"/>
          </a:p>
        </p:txBody>
      </p:sp>
      <p:sp>
        <p:nvSpPr>
          <p:cNvPr id="8" name="Text 6"/>
          <p:cNvSpPr/>
          <p:nvPr/>
        </p:nvSpPr>
        <p:spPr>
          <a:xfrm>
            <a:off x="566928" y="2976880"/>
            <a:ext cx="8138160" cy="10571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Mechanism for Ozone: this is plausibly MAR rather than MCAR, because ozone monitor dropouts can track conditions that are themselves recorded (for example weather or month), so missingness is related to observed variables. It would be MNAR only if missingness depended on the unrecorded ozone level itself.</a:t>
            </a:r>
            <a:endParaRPr lang="en-US" sz="125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WORKED EXAMPLE  ·  WE DO THIS ONE TOGETHER</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Profiling missingness and skew  (continued)</a:t>
            </a:r>
            <a:endParaRPr lang="en-US" sz="2400" dirty="0"/>
          </a:p>
        </p:txBody>
      </p:sp>
      <p:sp>
        <p:nvSpPr>
          <p:cNvPr id="6" name="Text 4"/>
          <p:cNvSpPr/>
          <p:nvPr/>
        </p:nvSpPr>
        <p:spPr>
          <a:xfrm>
            <a:off x="566928" y="1316736"/>
            <a:ext cx="8138160" cy="853948"/>
          </a:xfrm>
          <a:prstGeom prst="rect">
            <a:avLst/>
          </a:prstGeom>
          <a:noFill/>
          <a:ln/>
        </p:spPr>
        <p:txBody>
          <a:bodyPr wrap="square" rtlCol="0" anchor="t"/>
          <a:lstStyle/>
          <a:p>
            <a:pPr algn="l" marL="203200" indent="-203200">
              <a:lnSpc>
                <a:spcPct val="112000"/>
              </a:lnSpc>
              <a:buSzPct val="100000"/>
              <a:buChar char="•"/>
            </a:pPr>
            <a:r>
              <a:rPr lang="en-US" sz="1250" dirty="0">
                <a:solidFill>
                  <a:srgbClr val="555555"/>
                </a:solidFill>
                <a:latin typeface="Arial" pitchFamily="34" charset="0"/>
                <a:ea typeface="Arial" pitchFamily="34" charset="-122"/>
                <a:cs typeface="Arial" pitchFamily="34" charset="-120"/>
              </a:rPr>
              <a:t>Summary choice: because Ozone is right-skewed, report the median and interquartile range rather than the mean and standard deviation. IQR(airquality$Ozone, na.rm = TRUE) returns 45.25 (that is 63.25 minus 18.00), and median(airquality$Ozone, na.rm = TRUE) returns 31.5.</a:t>
            </a:r>
            <a:endParaRPr lang="en-US" sz="1250" dirty="0"/>
          </a:p>
        </p:txBody>
      </p:sp>
      <p:sp>
        <p:nvSpPr>
          <p:cNvPr id="7" name="Text 5"/>
          <p:cNvSpPr/>
          <p:nvPr/>
        </p:nvSpPr>
        <p:spPr>
          <a:xfrm>
            <a:off x="566928" y="2248408"/>
            <a:ext cx="8138160" cy="704088"/>
          </a:xfrm>
          <a:prstGeom prst="rect">
            <a:avLst/>
          </a:prstGeom>
          <a:noFill/>
          <a:ln/>
        </p:spPr>
        <p:txBody>
          <a:bodyPr wrap="square" rtlCol="0" anchor="t"/>
          <a:lstStyle/>
          <a:p>
            <a:pPr algn="l" indent="0" marL="0">
              <a:lnSpc>
                <a:spcPct val="118000"/>
              </a:lnSpc>
              <a:buNone/>
            </a:pPr>
            <a:r>
              <a:rPr lang="en-US" sz="1350" b="1" dirty="0">
                <a:solidFill>
                  <a:srgbClr val="CC0033"/>
                </a:solidFill>
                <a:latin typeface="Arial" pitchFamily="34" charset="0"/>
                <a:ea typeface="Arial" pitchFamily="34" charset="-122"/>
                <a:cs typeface="Arial" pitchFamily="34" charset="-120"/>
              </a:rPr>
              <a:t>Answer.  </a:t>
            </a:r>
            <a:pPr algn="l" indent="0" marL="0">
              <a:lnSpc>
                <a:spcPct val="118000"/>
              </a:lnSpc>
              <a:buNone/>
            </a:pPr>
            <a:r>
              <a:rPr lang="en-US" sz="1350" dirty="0">
                <a:solidFill>
                  <a:srgbClr val="2D3436"/>
                </a:solidFill>
                <a:latin typeface="Arial" pitchFamily="34" charset="0"/>
                <a:ea typeface="Arial" pitchFamily="34" charset="-122"/>
                <a:cs typeface="Arial" pitchFamily="34" charset="-120"/>
              </a:rPr>
              <a:t>Ozone is right-skewed with 37 of 153 values missing (likely MAR); describe it with a median of 31.5 ppb and an IQR of 45.25 ppb, not the mean, and document the complete-case decision in the cleaning log.</a:t>
            </a:r>
            <a:endParaRPr lang="en-US" sz="135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a:t>
            </a:r>
            <a:endParaRPr lang="en-US" sz="2400" dirty="0"/>
          </a:p>
        </p:txBody>
      </p:sp>
      <p:sp>
        <p:nvSpPr>
          <p:cNvPr id="7" name="Shape 4"/>
          <p:cNvSpPr/>
          <p:nvPr/>
        </p:nvSpPr>
        <p:spPr>
          <a:xfrm>
            <a:off x="566928" y="1316736"/>
            <a:ext cx="8138160" cy="2346960"/>
          </a:xfrm>
          <a:prstGeom prst="roundRect">
            <a:avLst>
              <a:gd name="adj" fmla="val 1948"/>
            </a:avLst>
          </a:prstGeom>
          <a:solidFill>
            <a:srgbClr val="F4F7F6"/>
          </a:solidFill>
          <a:ln w="12700">
            <a:solidFill>
              <a:srgbClr val="E8ECEE"/>
            </a:solidFill>
            <a:prstDash val="solid"/>
          </a:ln>
        </p:spPr>
      </p:sp>
      <p:sp>
        <p:nvSpPr>
          <p:cNvPr id="8" name="Shape 5"/>
          <p:cNvSpPr/>
          <p:nvPr/>
        </p:nvSpPr>
        <p:spPr>
          <a:xfrm>
            <a:off x="566928" y="1316736"/>
            <a:ext cx="54864" cy="2346960"/>
          </a:xfrm>
          <a:prstGeom prst="rect">
            <a:avLst/>
          </a:prstGeom>
          <a:solidFill>
            <a:srgbClr val="0B7B6B"/>
          </a:solidFill>
          <a:ln/>
        </p:spPr>
      </p:sp>
      <p:sp>
        <p:nvSpPr>
          <p:cNvPr id="9" name="Text 6"/>
          <p:cNvSpPr/>
          <p:nvPr/>
        </p:nvSpPr>
        <p:spPr>
          <a:xfrm>
            <a:off x="749808" y="1389888"/>
            <a:ext cx="7754112" cy="2200656"/>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1: describe Wind correctly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Wind has no missing values. You run:</a:t>
            </a:r>
            <a:endParaRPr lang="en-US" sz="1250" dirty="0"/>
          </a:p>
          <a:p>
            <a:pPr algn="l" indent="0" marL="0">
              <a:lnSpc>
                <a:spcPct val="112000"/>
              </a:lnSpc>
              <a:buNone/>
            </a:pP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&gt; summary(airquality$Wind)</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   Min. 1st Qu.  Median    Mean 3rd Qu.    Max.</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   1.70    7.40    9.70    9.96   11.50   20.70</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&gt; sd(airquality$Wind)</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[1] 3.523   </a:t>
            </a:r>
            <a:endParaRPr lang="en-US" sz="1250" dirty="0"/>
          </a:p>
          <a:p>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Decide whether Wind is roughly symmetric or skewed, state which pair of summary statistics you would report for it, and give the values. In one sentence, contrast this with how you summarised Ozone in the worked example and say why the choice differs.</a:t>
            </a:r>
            <a:endParaRPr lang="en-US" sz="125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955694" cy="310896"/>
          </a:xfrm>
          <a:prstGeom prst="roundRect">
            <a:avLst>
              <a:gd name="adj" fmla="val 17647"/>
            </a:avLst>
          </a:prstGeom>
          <a:solidFill>
            <a:srgbClr val="FDEAEF"/>
          </a:solidFill>
          <a:ln/>
        </p:spPr>
      </p:sp>
      <p:sp>
        <p:nvSpPr>
          <p:cNvPr id="4" name="Text 2"/>
          <p:cNvSpPr/>
          <p:nvPr/>
        </p:nvSpPr>
        <p:spPr>
          <a:xfrm>
            <a:off x="566928" y="384048"/>
            <a:ext cx="3955694"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YOUR TURN  ·  TAKE-HOME PRACTICE</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Practice problems  (continued)</a:t>
            </a:r>
            <a:endParaRPr lang="en-US" sz="2400" dirty="0"/>
          </a:p>
        </p:txBody>
      </p:sp>
      <p:sp>
        <p:nvSpPr>
          <p:cNvPr id="6" name="Shape 4"/>
          <p:cNvSpPr/>
          <p:nvPr/>
        </p:nvSpPr>
        <p:spPr>
          <a:xfrm>
            <a:off x="566928" y="1316736"/>
            <a:ext cx="8138160" cy="1786128"/>
          </a:xfrm>
          <a:prstGeom prst="roundRect">
            <a:avLst>
              <a:gd name="adj" fmla="val 2560"/>
            </a:avLst>
          </a:prstGeom>
          <a:solidFill>
            <a:srgbClr val="F4F7F6"/>
          </a:solidFill>
          <a:ln w="12700">
            <a:solidFill>
              <a:srgbClr val="E8ECEE"/>
            </a:solidFill>
            <a:prstDash val="solid"/>
          </a:ln>
        </p:spPr>
      </p:sp>
      <p:sp>
        <p:nvSpPr>
          <p:cNvPr id="7" name="Shape 5"/>
          <p:cNvSpPr/>
          <p:nvPr/>
        </p:nvSpPr>
        <p:spPr>
          <a:xfrm>
            <a:off x="566928" y="1316736"/>
            <a:ext cx="54864" cy="1786128"/>
          </a:xfrm>
          <a:prstGeom prst="rect">
            <a:avLst/>
          </a:prstGeom>
          <a:solidFill>
            <a:srgbClr val="0B7B6B"/>
          </a:solidFill>
          <a:ln/>
        </p:spPr>
      </p:sp>
      <p:sp>
        <p:nvSpPr>
          <p:cNvPr id="8" name="Text 6"/>
          <p:cNvSpPr/>
          <p:nvPr/>
        </p:nvSpPr>
        <p:spPr>
          <a:xfrm>
            <a:off x="749808" y="1389888"/>
            <a:ext cx="7754112" cy="1639824"/>
          </a:xfrm>
          <a:prstGeom prst="rect">
            <a:avLst/>
          </a:prstGeom>
          <a:noFill/>
          <a:ln/>
        </p:spPr>
        <p:txBody>
          <a:bodyPr wrap="square" rtlCol="0" anchor="t"/>
          <a:lstStyle/>
          <a:p>
            <a:pPr algn="l" indent="0" marL="0">
              <a:lnSpc>
                <a:spcPct val="112000"/>
              </a:lnSpc>
              <a:buNone/>
            </a:pPr>
            <a:r>
              <a:rPr lang="en-US" sz="1250" b="1" dirty="0">
                <a:solidFill>
                  <a:srgbClr val="065C50"/>
                </a:solidFill>
                <a:latin typeface="Arial" pitchFamily="34" charset="0"/>
                <a:ea typeface="Arial" pitchFamily="34" charset="-122"/>
                <a:cs typeface="Arial" pitchFamily="34" charset="-120"/>
              </a:rPr>
              <a:t>Practice 2: classify the missing-data mechanism
</a:t>
            </a:r>
            <a:endParaRPr lang="en-US" sz="1250" dirty="0"/>
          </a:p>
          <a:p>
            <a:pPr algn="l" indent="0" marL="0">
              <a:lnSpc>
                <a:spcPct val="112000"/>
              </a:lnSpc>
              <a:buNone/>
            </a:pPr>
            <a:r>
              <a:rPr lang="en-US" sz="1150" dirty="0">
                <a:solidFill>
                  <a:srgbClr val="555555"/>
                </a:solidFill>
                <a:latin typeface="Arial" pitchFamily="34" charset="0"/>
                <a:ea typeface="Arial" pitchFamily="34" charset="-122"/>
                <a:cs typeface="Arial" pitchFamily="34" charset="-120"/>
              </a:rPr>
              <a:t>Recall colSums(is.na(airquality)) showed Ozone = 37 and Solar.R = 7 missing. Suppose a colleague proposes simply dropping every row with any NA (na.omit), which would reduce the 153 rows to 111 complete cases, and assumes this is safe because the data are 'missing completely at random'.   </a:t>
            </a:r>
            <a:pPr algn="l" indent="0" marL="0">
              <a:lnSpc>
                <a:spcPct val="112000"/>
              </a:lnSpc>
              <a:buNone/>
            </a:pPr>
            <a:r>
              <a:rPr lang="en-US" sz="1150" i="1" dirty="0">
                <a:solidFill>
                  <a:srgbClr val="2D3436"/>
                </a:solidFill>
                <a:latin typeface="Arial" pitchFamily="34" charset="0"/>
                <a:ea typeface="Arial" pitchFamily="34" charset="-122"/>
                <a:cs typeface="Arial" pitchFamily="34" charset="-120"/>
              </a:rPr>
              <a:t>State the definitions of MCAR, MAR, and MNAR in one line each, then judge whether the colleague's MCAR assumption is safe here and what bias could arise if Ozone missingness is actually MAR or MNAR. Recommend what to report alongside any complete-case result.</a:t>
            </a:r>
            <a:endParaRPr lang="en-US" sz="1250"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name="Slide 1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308299" cy="310896"/>
          </a:xfrm>
          <a:prstGeom prst="roundRect">
            <a:avLst>
              <a:gd name="adj" fmla="val 17647"/>
            </a:avLst>
          </a:prstGeom>
          <a:solidFill>
            <a:srgbClr val="FDEAEF"/>
          </a:solidFill>
          <a:ln/>
        </p:spPr>
      </p:sp>
      <p:sp>
        <p:nvSpPr>
          <p:cNvPr id="4" name="Text 2"/>
          <p:cNvSpPr/>
          <p:nvPr/>
        </p:nvSpPr>
        <p:spPr>
          <a:xfrm>
            <a:off x="566928" y="384048"/>
            <a:ext cx="3308299"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CAPSTONE STUDIO  ·  48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Build this week's milestone</a:t>
            </a:r>
            <a:endParaRPr lang="en-US" sz="2400" dirty="0"/>
          </a:p>
        </p:txBody>
      </p:sp>
      <p:sp>
        <p:nvSpPr>
          <p:cNvPr id="7" name="Shape 4"/>
          <p:cNvSpPr/>
          <p:nvPr/>
        </p:nvSpPr>
        <p:spPr>
          <a:xfrm>
            <a:off x="566928" y="1316736"/>
            <a:ext cx="8138160" cy="676656"/>
          </a:xfrm>
          <a:prstGeom prst="roundRect">
            <a:avLst>
              <a:gd name="adj" fmla="val 8108"/>
            </a:avLst>
          </a:prstGeom>
          <a:solidFill>
            <a:srgbClr val="E6F3F0"/>
          </a:solidFill>
          <a:ln/>
        </p:spPr>
      </p:sp>
      <p:sp>
        <p:nvSpPr>
          <p:cNvPr id="8" name="Shape 5"/>
          <p:cNvSpPr/>
          <p:nvPr/>
        </p:nvSpPr>
        <p:spPr>
          <a:xfrm>
            <a:off x="566928" y="1316736"/>
            <a:ext cx="64008" cy="676656"/>
          </a:xfrm>
          <a:prstGeom prst="rect">
            <a:avLst/>
          </a:prstGeom>
          <a:solidFill>
            <a:srgbClr val="CC0033"/>
          </a:solidFill>
          <a:ln/>
        </p:spPr>
      </p:sp>
      <p:sp>
        <p:nvSpPr>
          <p:cNvPr id="9" name="Text 6"/>
          <p:cNvSpPr/>
          <p:nvPr/>
        </p:nvSpPr>
        <p:spPr>
          <a:xfrm>
            <a:off x="786384" y="1380744"/>
            <a:ext cx="7680960" cy="548640"/>
          </a:xfrm>
          <a:prstGeom prst="rect">
            <a:avLst/>
          </a:prstGeom>
          <a:noFill/>
          <a:ln/>
        </p:spPr>
        <p:txBody>
          <a:bodyPr wrap="square" rtlCol="0" anchor="t"/>
          <a:lstStyle/>
          <a:p>
            <a:pPr algn="l" indent="0" marL="0">
              <a:lnSpc>
                <a:spcPct val="114000"/>
              </a:lnSpc>
              <a:buNone/>
            </a:pPr>
            <a:r>
              <a:rPr lang="en-US" sz="1350" b="1" dirty="0">
                <a:solidFill>
                  <a:srgbClr val="065C50"/>
                </a:solidFill>
                <a:latin typeface="Arial" pitchFamily="34" charset="0"/>
                <a:ea typeface="Arial" pitchFamily="34" charset="-122"/>
                <a:cs typeface="Arial" pitchFamily="34" charset="-120"/>
              </a:rPr>
              <a:t>This week's milestone.  </a:t>
            </a:r>
            <a:pPr algn="l" indent="0" marL="0">
              <a:lnSpc>
                <a:spcPct val="114000"/>
              </a:lnSpc>
              <a:buNone/>
            </a:pPr>
            <a:r>
              <a:rPr lang="en-US" sz="1350" dirty="0">
                <a:solidFill>
                  <a:srgbClr val="2D3436"/>
                </a:solidFill>
                <a:latin typeface="Arial" pitchFamily="34" charset="0"/>
                <a:ea typeface="Arial" pitchFamily="34" charset="-122"/>
                <a:cs typeface="Arial" pitchFamily="34" charset="-120"/>
              </a:rPr>
              <a:t>Find the brief and rubric in the term-project document, Part 2, Week 2.</a:t>
            </a:r>
            <a:endParaRPr lang="en-US" sz="1350" dirty="0"/>
          </a:p>
        </p:txBody>
      </p:sp>
      <p:sp>
        <p:nvSpPr>
          <p:cNvPr id="10" name="Text 7"/>
          <p:cNvSpPr/>
          <p:nvPr/>
        </p:nvSpPr>
        <p:spPr>
          <a:xfrm>
            <a:off x="566928" y="2194560"/>
            <a:ext cx="8138160" cy="52882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Discuss: Which variables are skewed, and how will you summarise them honestly?</a:t>
            </a:r>
            <a:endParaRPr lang="en-US" sz="1500" dirty="0"/>
          </a:p>
        </p:txBody>
      </p:sp>
      <p:sp>
        <p:nvSpPr>
          <p:cNvPr id="11" name="Text 8"/>
          <p:cNvSpPr/>
          <p:nvPr/>
        </p:nvSpPr>
        <p:spPr>
          <a:xfrm>
            <a:off x="566928" y="280111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Work on your milestone</a:t>
            </a:r>
            <a:endParaRPr lang="en-US" sz="15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name="Slide 1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689811" cy="310896"/>
          </a:xfrm>
          <a:prstGeom prst="roundRect">
            <a:avLst>
              <a:gd name="adj" fmla="val 17647"/>
            </a:avLst>
          </a:prstGeom>
          <a:solidFill>
            <a:srgbClr val="FDEAEF"/>
          </a:solidFill>
          <a:ln/>
        </p:spPr>
      </p:sp>
      <p:sp>
        <p:nvSpPr>
          <p:cNvPr id="4" name="Text 2"/>
          <p:cNvSpPr/>
          <p:nvPr/>
        </p:nvSpPr>
        <p:spPr>
          <a:xfrm>
            <a:off x="566928" y="384048"/>
            <a:ext cx="1689811"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EXIT TICKET</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Before you go</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Name your dataset's biggest data-quality issue and your fix.</a:t>
            </a:r>
            <a:endParaRPr lang="en-US" sz="18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TODAY  ·  THREE HOURS</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Session at a glance</a:t>
            </a:r>
            <a:endParaRPr lang="en-US" sz="2400" dirty="0"/>
          </a:p>
        </p:txBody>
      </p:sp>
      <p:sp>
        <p:nvSpPr>
          <p:cNvPr id="7" name="Text 4"/>
          <p:cNvSpPr/>
          <p:nvPr/>
        </p:nvSpPr>
        <p:spPr>
          <a:xfrm>
            <a:off x="566928" y="131673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0:00–0:10    Arrival &amp; retrieval warm-up</a:t>
            </a:r>
            <a:endParaRPr lang="en-US" sz="1500" dirty="0"/>
          </a:p>
        </p:txBody>
      </p:sp>
      <p:sp>
        <p:nvSpPr>
          <p:cNvPr id="8" name="Text 5"/>
          <p:cNvSpPr/>
          <p:nvPr/>
        </p:nvSpPr>
        <p:spPr>
          <a:xfrm>
            <a:off x="566928" y="171145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0:10–0:42    Co-construction review</a:t>
            </a:r>
            <a:endParaRPr lang="en-US" sz="1500" dirty="0"/>
          </a:p>
        </p:txBody>
      </p:sp>
      <p:sp>
        <p:nvSpPr>
          <p:cNvPr id="9" name="Text 6"/>
          <p:cNvSpPr/>
          <p:nvPr/>
        </p:nvSpPr>
        <p:spPr>
          <a:xfrm>
            <a:off x="566928" y="2106168"/>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0:42–0:54    Question-and-answer clinic</a:t>
            </a:r>
            <a:endParaRPr lang="en-US" sz="1500" dirty="0"/>
          </a:p>
        </p:txBody>
      </p:sp>
      <p:sp>
        <p:nvSpPr>
          <p:cNvPr id="10" name="Text 7"/>
          <p:cNvSpPr/>
          <p:nvPr/>
        </p:nvSpPr>
        <p:spPr>
          <a:xfrm>
            <a:off x="566928" y="2500884"/>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0:54–1:04    Break</a:t>
            </a:r>
            <a:endParaRPr lang="en-US" sz="1500" dirty="0"/>
          </a:p>
        </p:txBody>
      </p:sp>
      <p:sp>
        <p:nvSpPr>
          <p:cNvPr id="11" name="Text 8"/>
          <p:cNvSpPr/>
          <p:nvPr/>
        </p:nvSpPr>
        <p:spPr>
          <a:xfrm>
            <a:off x="566928" y="2895600"/>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1:04–1:46    Applied exercise</a:t>
            </a:r>
            <a:endParaRPr lang="en-US" sz="1500" dirty="0"/>
          </a:p>
        </p:txBody>
      </p:sp>
      <p:sp>
        <p:nvSpPr>
          <p:cNvPr id="12" name="Text 9"/>
          <p:cNvSpPr/>
          <p:nvPr/>
        </p:nvSpPr>
        <p:spPr>
          <a:xfrm>
            <a:off x="566928" y="3290316"/>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1:46–2:34    Capstone studio</a:t>
            </a:r>
            <a:endParaRPr lang="en-US" sz="1500" dirty="0"/>
          </a:p>
        </p:txBody>
      </p:sp>
      <p:sp>
        <p:nvSpPr>
          <p:cNvPr id="13" name="Text 10"/>
          <p:cNvSpPr/>
          <p:nvPr/>
        </p:nvSpPr>
        <p:spPr>
          <a:xfrm>
            <a:off x="566928" y="3685032"/>
            <a:ext cx="8138160" cy="284988"/>
          </a:xfrm>
          <a:prstGeom prst="rect">
            <a:avLst/>
          </a:prstGeom>
          <a:noFill/>
          <a:ln/>
        </p:spPr>
        <p:txBody>
          <a:bodyPr wrap="square" rtlCol="0" anchor="t"/>
          <a:lstStyle/>
          <a:p>
            <a:pPr algn="l" marL="203200" indent="-203200">
              <a:lnSpc>
                <a:spcPct val="112000"/>
              </a:lnSpc>
              <a:buSzPct val="100000"/>
              <a:buChar char="•"/>
            </a:pPr>
            <a:r>
              <a:rPr lang="en-US" sz="1500" dirty="0">
                <a:solidFill>
                  <a:srgbClr val="555555"/>
                </a:solidFill>
                <a:latin typeface="Arial" pitchFamily="34" charset="0"/>
                <a:ea typeface="Arial" pitchFamily="34" charset="-122"/>
                <a:cs typeface="Arial" pitchFamily="34" charset="-120"/>
              </a:rPr>
              <a:t>2:34–2:39    Exit ticket &amp; preview</a:t>
            </a:r>
            <a:endParaRPr lang="en-US" sz="15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a:t>
            </a:r>
            <a:endParaRPr lang="en-US" sz="2400" dirty="0"/>
          </a:p>
        </p:txBody>
      </p:sp>
      <p:sp>
        <p:nvSpPr>
          <p:cNvPr id="7"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Identify common types of data errors and their sources in the data pipeline</a:t>
            </a:r>
            <a:endParaRPr lang="en-US" sz="1400" dirty="0"/>
          </a:p>
        </p:txBody>
      </p:sp>
      <p:sp>
        <p:nvSpPr>
          <p:cNvPr id="8" name="Text 5"/>
          <p:cNvSpPr/>
          <p:nvPr/>
        </p:nvSpPr>
        <p:spPr>
          <a:xfrm>
            <a:off x="566928" y="189077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Distinguish between missing data mechanisms (MCAR, MAR, MNAR) and their analytic implications</a:t>
            </a:r>
            <a:endParaRPr lang="en-US" sz="1400" dirty="0"/>
          </a:p>
        </p:txBody>
      </p:sp>
      <p:sp>
        <p:nvSpPr>
          <p:cNvPr id="9" name="Text 6"/>
          <p:cNvSpPr/>
          <p:nvPr/>
        </p:nvSpPr>
        <p:spPr>
          <a:xfrm>
            <a:off x="566928" y="246481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Apply systematic data cleaning strategies including range checks, outlier detection, and consistency verification</a:t>
            </a:r>
            <a:endParaRPr lang="en-US" sz="1400" dirty="0"/>
          </a:p>
        </p:txBody>
      </p:sp>
      <p:sp>
        <p:nvSpPr>
          <p:cNvPr id="10" name="Text 7"/>
          <p:cNvSpPr/>
          <p:nvPr/>
        </p:nvSpPr>
        <p:spPr>
          <a:xfrm>
            <a:off x="566928" y="3038856"/>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Select and implement appropriate methods for handling missing data</a:t>
            </a:r>
            <a:endParaRPr lang="en-US" sz="1400" dirty="0"/>
          </a:p>
        </p:txBody>
      </p:sp>
      <p:sp>
        <p:nvSpPr>
          <p:cNvPr id="11" name="Text 8"/>
          <p:cNvSpPr/>
          <p:nvPr/>
        </p:nvSpPr>
        <p:spPr>
          <a:xfrm>
            <a:off x="566928" y="3385312"/>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Calculate and interpret measures of central tendency, spread, and shape</a:t>
            </a:r>
            <a:endParaRPr lang="en-US" sz="1400" dirty="0"/>
          </a:p>
        </p:txBody>
      </p:sp>
      <p:sp>
        <p:nvSpPr>
          <p:cNvPr id="12" name="Text 9"/>
          <p:cNvSpPr/>
          <p:nvPr/>
        </p:nvSpPr>
        <p:spPr>
          <a:xfrm>
            <a:off x="566928" y="3959352"/>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Construct and interpret descriptive summaries appropriate for epidemiologic research</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1797710" cy="310896"/>
          </a:xfrm>
          <a:prstGeom prst="roundRect">
            <a:avLst>
              <a:gd name="adj" fmla="val 17647"/>
            </a:avLst>
          </a:prstGeom>
          <a:solidFill>
            <a:srgbClr val="FDEAEF"/>
          </a:solidFill>
          <a:ln/>
        </p:spPr>
      </p:sp>
      <p:sp>
        <p:nvSpPr>
          <p:cNvPr id="4" name="Text 2"/>
          <p:cNvSpPr/>
          <p:nvPr/>
        </p:nvSpPr>
        <p:spPr>
          <a:xfrm>
            <a:off x="566928" y="384048"/>
            <a:ext cx="1797710"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MODULE RECAP</a:t>
            </a:r>
            <a:endParaRPr lang="en-US" sz="1050" dirty="0"/>
          </a:p>
        </p:txBody>
      </p:sp>
      <p:sp>
        <p:nvSpPr>
          <p:cNvPr id="5" name="Text 3"/>
          <p:cNvSpPr/>
          <p:nvPr/>
        </p:nvSpPr>
        <p:spPr>
          <a:xfrm>
            <a:off x="566928" y="768096"/>
            <a:ext cx="8138160" cy="932688"/>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By the end of today you can…  (continued)</a:t>
            </a:r>
            <a:endParaRPr lang="en-US" sz="2400" dirty="0"/>
          </a:p>
        </p:txBody>
      </p:sp>
      <p:sp>
        <p:nvSpPr>
          <p:cNvPr id="6" name="Text 4"/>
          <p:cNvSpPr/>
          <p:nvPr/>
        </p:nvSpPr>
        <p:spPr>
          <a:xfrm>
            <a:off x="566928" y="1316736"/>
            <a:ext cx="8138160" cy="496316"/>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Assess distributional assumptions and select appropriate visualization techniques</a:t>
            </a:r>
            <a:endParaRPr lang="en-US"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445106" cy="310896"/>
          </a:xfrm>
          <a:prstGeom prst="roundRect">
            <a:avLst>
              <a:gd name="adj" fmla="val 17647"/>
            </a:avLst>
          </a:prstGeom>
          <a:solidFill>
            <a:srgbClr val="FDEAEF"/>
          </a:solidFill>
          <a:ln/>
        </p:spPr>
      </p:sp>
      <p:sp>
        <p:nvSpPr>
          <p:cNvPr id="4" name="Text 2"/>
          <p:cNvSpPr/>
          <p:nvPr/>
        </p:nvSpPr>
        <p:spPr>
          <a:xfrm>
            <a:off x="566928" y="384048"/>
            <a:ext cx="244510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WARM-UP  ·  10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MCAR, MAR, or MNAR?</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MCAR, MAR, or MNAR? Classify each missing-data story and say what each lets you do.</a:t>
            </a:r>
            <a:endParaRPr lang="en-US" sz="1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5034686" cy="310896"/>
          </a:xfrm>
          <a:prstGeom prst="roundRect">
            <a:avLst>
              <a:gd name="adj" fmla="val 17647"/>
            </a:avLst>
          </a:prstGeom>
          <a:solidFill>
            <a:srgbClr val="FDEAEF"/>
          </a:solidFill>
          <a:ln/>
        </p:spPr>
      </p:sp>
      <p:sp>
        <p:nvSpPr>
          <p:cNvPr id="4" name="Text 2"/>
          <p:cNvSpPr/>
          <p:nvPr/>
        </p:nvSpPr>
        <p:spPr>
          <a:xfrm>
            <a:off x="566928" y="384048"/>
            <a:ext cx="5034686"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1  ·  IN GROUPS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Map the error sources</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Mark where errors enter this pipeline and which check would catch each.</a:t>
            </a:r>
            <a:endParaRPr lang="en-US" sz="1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4926787" cy="310896"/>
          </a:xfrm>
          <a:prstGeom prst="roundRect">
            <a:avLst>
              <a:gd name="adj" fmla="val 17647"/>
            </a:avLst>
          </a:prstGeom>
          <a:solidFill>
            <a:srgbClr val="FDEAEF"/>
          </a:solidFill>
          <a:ln/>
        </p:spPr>
      </p:sp>
      <p:sp>
        <p:nvSpPr>
          <p:cNvPr id="4" name="Text 2"/>
          <p:cNvSpPr/>
          <p:nvPr/>
        </p:nvSpPr>
        <p:spPr>
          <a:xfrm>
            <a:off x="566928" y="384048"/>
            <a:ext cx="4926787"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CO-CONSTRUCTION 2  ·  IN PAIRS  ·  16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Pick the right summary</a:t>
            </a:r>
            <a:endParaRPr lang="en-US" sz="2400" dirty="0"/>
          </a:p>
        </p:txBody>
      </p:sp>
      <p:sp>
        <p:nvSpPr>
          <p:cNvPr id="7" name="Shape 4"/>
          <p:cNvSpPr/>
          <p:nvPr/>
        </p:nvSpPr>
        <p:spPr>
          <a:xfrm>
            <a:off x="566928" y="1316736"/>
            <a:ext cx="8138160" cy="950976"/>
          </a:xfrm>
          <a:prstGeom prst="roundRect">
            <a:avLst>
              <a:gd name="adj" fmla="val 6731"/>
            </a:avLst>
          </a:prstGeom>
          <a:solidFill>
            <a:srgbClr val="E6F3F0"/>
          </a:solidFill>
          <a:ln/>
        </p:spPr>
      </p:sp>
      <p:sp>
        <p:nvSpPr>
          <p:cNvPr id="8" name="Shape 5"/>
          <p:cNvSpPr/>
          <p:nvPr/>
        </p:nvSpPr>
        <p:spPr>
          <a:xfrm>
            <a:off x="566928" y="1316736"/>
            <a:ext cx="73152" cy="950976"/>
          </a:xfrm>
          <a:prstGeom prst="rect">
            <a:avLst/>
          </a:prstGeom>
          <a:solidFill>
            <a:srgbClr val="0B7B6B"/>
          </a:solidFill>
          <a:ln/>
        </p:spPr>
      </p:sp>
      <p:sp>
        <p:nvSpPr>
          <p:cNvPr id="9" name="Text 6"/>
          <p:cNvSpPr/>
          <p:nvPr/>
        </p:nvSpPr>
        <p:spPr>
          <a:xfrm>
            <a:off x="822960" y="1362456"/>
            <a:ext cx="7635240" cy="859536"/>
          </a:xfrm>
          <a:prstGeom prst="rect">
            <a:avLst/>
          </a:prstGeom>
          <a:noFill/>
          <a:ln/>
        </p:spPr>
        <p:txBody>
          <a:bodyPr wrap="square" rtlCol="0" anchor="ctr"/>
          <a:lstStyle/>
          <a:p>
            <a:pPr algn="l" indent="0" marL="0">
              <a:lnSpc>
                <a:spcPct val="116000"/>
              </a:lnSpc>
              <a:buNone/>
            </a:pPr>
            <a:r>
              <a:rPr lang="en-US" sz="1800" i="1" dirty="0">
                <a:solidFill>
                  <a:srgbClr val="2D3436"/>
                </a:solidFill>
                <a:latin typeface="Arial" pitchFamily="34" charset="0"/>
                <a:ea typeface="Arial" pitchFamily="34" charset="-122"/>
                <a:cs typeface="Arial" pitchFamily="34" charset="-120"/>
              </a:rPr>
              <a:t>Match each variable to the right summary and plot, and flag one misleading default.</a:t>
            </a:r>
            <a:endParaRPr lang="en-US" sz="1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2768803" cy="310896"/>
          </a:xfrm>
          <a:prstGeom prst="roundRect">
            <a:avLst>
              <a:gd name="adj" fmla="val 17647"/>
            </a:avLst>
          </a:prstGeom>
          <a:solidFill>
            <a:srgbClr val="FDEAEF"/>
          </a:solidFill>
          <a:ln/>
        </p:spPr>
      </p:sp>
      <p:sp>
        <p:nvSpPr>
          <p:cNvPr id="4" name="Text 2"/>
          <p:cNvSpPr/>
          <p:nvPr/>
        </p:nvSpPr>
        <p:spPr>
          <a:xfrm>
            <a:off x="566928" y="384048"/>
            <a:ext cx="2768803"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Q&amp;A CLINIC  ·  12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Your questions</a:t>
            </a:r>
            <a:endParaRPr lang="en-US" sz="2400" dirty="0"/>
          </a:p>
        </p:txBody>
      </p:sp>
      <p:sp>
        <p:nvSpPr>
          <p:cNvPr id="7" name="Text 4"/>
          <p:cNvSpPr/>
          <p:nvPr/>
        </p:nvSpPr>
        <p:spPr>
          <a:xfrm>
            <a:off x="566928" y="1316736"/>
            <a:ext cx="8138160" cy="28956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Bring the points you flagged while working through the module.</a:t>
            </a:r>
            <a:endParaRPr lang="en-US" sz="1500" dirty="0"/>
          </a:p>
        </p:txBody>
      </p:sp>
      <p:sp>
        <p:nvSpPr>
          <p:cNvPr id="8" name="Text 5"/>
          <p:cNvSpPr/>
          <p:nvPr/>
        </p:nvSpPr>
        <p:spPr>
          <a:xfrm>
            <a:off x="566928" y="175260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Complete-case analysis or imputation?</a:t>
            </a:r>
            <a:endParaRPr lang="en-US" sz="1400" dirty="0"/>
          </a:p>
        </p:txBody>
      </p:sp>
      <p:sp>
        <p:nvSpPr>
          <p:cNvPr id="9" name="Text 6"/>
          <p:cNvSpPr/>
          <p:nvPr/>
        </p:nvSpPr>
        <p:spPr>
          <a:xfrm>
            <a:off x="566928" y="213106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How do I decide if an outlier is an error or real?</a:t>
            </a:r>
            <a:endParaRPr lang="en-US" sz="1400" dirty="0"/>
          </a:p>
        </p:txBody>
      </p:sp>
      <p:sp>
        <p:nvSpPr>
          <p:cNvPr id="10" name="Text 7"/>
          <p:cNvSpPr/>
          <p:nvPr/>
        </p:nvSpPr>
        <p:spPr>
          <a:xfrm>
            <a:off x="566928" y="2509520"/>
            <a:ext cx="8138160" cy="268732"/>
          </a:xfrm>
          <a:prstGeom prst="rect">
            <a:avLst/>
          </a:prstGeom>
          <a:noFill/>
          <a:ln/>
        </p:spPr>
        <p:txBody>
          <a:bodyPr wrap="square" rtlCol="0" anchor="t"/>
          <a:lstStyle/>
          <a:p>
            <a:pPr algn="l" marL="203200" indent="-203200">
              <a:lnSpc>
                <a:spcPct val="112000"/>
              </a:lnSpc>
              <a:buSzPct val="100000"/>
              <a:buChar char="•"/>
            </a:pPr>
            <a:r>
              <a:rPr lang="en-US" sz="1400" dirty="0">
                <a:solidFill>
                  <a:srgbClr val="555555"/>
                </a:solidFill>
                <a:latin typeface="Arial" pitchFamily="34" charset="0"/>
                <a:ea typeface="Arial" pitchFamily="34" charset="-122"/>
                <a:cs typeface="Arial" pitchFamily="34" charset="-120"/>
              </a:rPr>
              <a:t>Why not just use the mean for everything?</a:t>
            </a:r>
            <a:endParaRPr lang="en-US"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FFFFF"/>
        </a:solidFill>
      </p:bgPr>
    </p:bg>
    <p:spTree>
      <p:nvGrpSpPr>
        <p:cNvPr id="1" name=""/>
        <p:cNvGrpSpPr/>
        <p:nvPr/>
      </p:nvGrpSpPr>
      <p:grpSpPr>
        <a:xfrm>
          <a:off x="0" y="0"/>
          <a:ext cx="0" cy="0"/>
          <a:chOff x="0" y="0"/>
          <a:chExt cx="0" cy="0"/>
        </a:xfrm>
      </p:grpSpPr>
      <p:sp>
        <p:nvSpPr>
          <p:cNvPr id="2" name="Shape 0"/>
          <p:cNvSpPr/>
          <p:nvPr/>
        </p:nvSpPr>
        <p:spPr>
          <a:xfrm>
            <a:off x="0" y="0"/>
            <a:ext cx="128016" cy="5143500"/>
          </a:xfrm>
          <a:prstGeom prst="rect">
            <a:avLst/>
          </a:prstGeom>
          <a:solidFill>
            <a:srgbClr val="0B7B6B"/>
          </a:solidFill>
          <a:ln/>
        </p:spPr>
      </p:sp>
      <p:sp>
        <p:nvSpPr>
          <p:cNvPr id="3" name="Shape 1"/>
          <p:cNvSpPr/>
          <p:nvPr/>
        </p:nvSpPr>
        <p:spPr>
          <a:xfrm>
            <a:off x="566928" y="384048"/>
            <a:ext cx="3416198" cy="310896"/>
          </a:xfrm>
          <a:prstGeom prst="roundRect">
            <a:avLst>
              <a:gd name="adj" fmla="val 17647"/>
            </a:avLst>
          </a:prstGeom>
          <a:solidFill>
            <a:srgbClr val="FDEAEF"/>
          </a:solidFill>
          <a:ln/>
        </p:spPr>
      </p:sp>
      <p:sp>
        <p:nvSpPr>
          <p:cNvPr id="4" name="Text 2"/>
          <p:cNvSpPr/>
          <p:nvPr/>
        </p:nvSpPr>
        <p:spPr>
          <a:xfrm>
            <a:off x="566928" y="384048"/>
            <a:ext cx="3416198" cy="310896"/>
          </a:xfrm>
          <a:prstGeom prst="rect">
            <a:avLst/>
          </a:prstGeom>
          <a:noFill/>
          <a:ln/>
        </p:spPr>
        <p:txBody>
          <a:bodyPr wrap="none" rtlCol="0" anchor="ctr"/>
          <a:lstStyle/>
          <a:p>
            <a:pPr algn="ctr" indent="0" marL="0">
              <a:buNone/>
            </a:pPr>
            <a:r>
              <a:rPr lang="en-US" sz="1050" b="1" spc="80" kern="0" dirty="0">
                <a:solidFill>
                  <a:srgbClr val="CC0033"/>
                </a:solidFill>
                <a:latin typeface="Arial" pitchFamily="34" charset="0"/>
                <a:ea typeface="Arial" pitchFamily="34" charset="-122"/>
                <a:cs typeface="Arial" pitchFamily="34" charset="-120"/>
              </a:rPr>
              <a:t>APPLIED EXERCISE  ·  42 MIN</a:t>
            </a:r>
            <a:endParaRPr lang="en-US" sz="1050" dirty="0"/>
          </a:p>
        </p:txBody>
      </p:sp>
      <p:sp>
        <p:nvSpPr>
          <p:cNvPr id="5" name="Text 3"/>
          <p:cNvSpPr/>
          <p:nvPr/>
        </p:nvSpPr>
        <p:spPr>
          <a:xfrm>
            <a:off x="566928" y="768096"/>
            <a:ext cx="8138160" cy="512064"/>
          </a:xfrm>
          <a:prstGeom prst="rect">
            <a:avLst/>
          </a:prstGeom>
          <a:noFill/>
          <a:ln/>
        </p:spPr>
        <p:txBody>
          <a:bodyPr wrap="square" rtlCol="0" anchor="t"/>
          <a:lstStyle/>
          <a:p>
            <a:pPr indent="0" marL="0">
              <a:lnSpc>
                <a:spcPct val="102000"/>
              </a:lnSpc>
              <a:buNone/>
            </a:pPr>
            <a:r>
              <a:rPr lang="en-US" sz="2400" b="1" dirty="0">
                <a:solidFill>
                  <a:srgbClr val="2D3436"/>
                </a:solidFill>
                <a:latin typeface="Arial" pitchFamily="34" charset="0"/>
                <a:ea typeface="Arial" pitchFamily="34" charset="-122"/>
                <a:cs typeface="Arial" pitchFamily="34" charset="-120"/>
              </a:rPr>
              <a:t>R lab: clean and describe airquality</a:t>
            </a:r>
            <a:endParaRPr lang="en-US" sz="2400" dirty="0"/>
          </a:p>
        </p:txBody>
      </p:sp>
      <p:sp>
        <p:nvSpPr>
          <p:cNvPr id="7" name="Text 4"/>
          <p:cNvSpPr/>
          <p:nvPr/>
        </p:nvSpPr>
        <p:spPr>
          <a:xfrm>
            <a:off x="566928" y="1316736"/>
            <a:ext cx="8138160" cy="1264920"/>
          </a:xfrm>
          <a:prstGeom prst="rect">
            <a:avLst/>
          </a:prstGeom>
          <a:noFill/>
          <a:ln/>
        </p:spPr>
        <p:txBody>
          <a:bodyPr wrap="square" rtlCol="0" anchor="t"/>
          <a:lstStyle/>
          <a:p>
            <a:pPr algn="l" indent="0" marL="0">
              <a:lnSpc>
                <a:spcPct val="118000"/>
              </a:lnSpc>
              <a:buNone/>
            </a:pPr>
            <a:r>
              <a:rPr lang="en-US" sz="1500" i="1" dirty="0">
                <a:solidFill>
                  <a:srgbClr val="2D3436"/>
                </a:solidFill>
                <a:latin typeface="Arial" pitchFamily="34" charset="0"/>
                <a:ea typeface="Arial" pitchFamily="34" charset="-122"/>
                <a:cs typeface="Arial" pitchFamily="34" charset="-120"/>
              </a:rPr>
              <a:t>Working only with R's built-in airquality dataset (New York air quality, May to September 1973), audit its data quality, decide and defend a missing-data approach, and produce a small, type-appropriate descriptive summary. Treat every cleaning decision as an analytic decision you must justify.</a:t>
            </a:r>
            <a:endParaRPr lang="en-US" sz="1500" dirty="0"/>
          </a:p>
        </p:txBody>
      </p:sp>
      <p:sp>
        <p:nvSpPr>
          <p:cNvPr id="8" name="Text 5"/>
          <p:cNvSpPr/>
          <p:nvPr/>
        </p:nvSpPr>
        <p:spPr>
          <a:xfrm>
            <a:off x="566928" y="2727960"/>
            <a:ext cx="8138160" cy="699516"/>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Load and inspect the data: run data(airquality); str(airquality); summary(airquality). Note that there are 153 rows and 6 columns (Ozone, Solar.R, Wind, Temp, Month, Day).</a:t>
            </a:r>
            <a:endParaRPr lang="en-US" sz="1350" dirty="0"/>
          </a:p>
        </p:txBody>
      </p:sp>
      <p:sp>
        <p:nvSpPr>
          <p:cNvPr id="9" name="Text 6"/>
          <p:cNvSpPr/>
          <p:nvPr/>
        </p:nvSpPr>
        <p:spPr>
          <a:xfrm>
            <a:off x="566928" y="3505200"/>
            <a:ext cx="8138160" cy="480060"/>
          </a:xfrm>
          <a:prstGeom prst="rect">
            <a:avLst/>
          </a:prstGeom>
          <a:noFill/>
          <a:ln/>
        </p:spPr>
        <p:txBody>
          <a:bodyPr wrap="square" rtlCol="0" anchor="t"/>
          <a:lstStyle/>
          <a:p>
            <a:pPr algn="l" marL="203200" indent="-203200">
              <a:lnSpc>
                <a:spcPct val="112000"/>
              </a:lnSpc>
              <a:buSzPct val="100000"/>
              <a:buChar char="•"/>
            </a:pPr>
            <a:r>
              <a:rPr lang="en-US" sz="1350" dirty="0">
                <a:solidFill>
                  <a:srgbClr val="555555"/>
                </a:solidFill>
                <a:latin typeface="Arial" pitchFamily="34" charset="0"/>
                <a:ea typeface="Arial" pitchFamily="34" charset="-122"/>
                <a:cs typeface="Arial" pitchFamily="34" charset="-120"/>
              </a:rPr>
              <a:t>Quantify missingness per column with colSums(is.na(airquality)). Record which variables have NAs and how many.</a:t>
            </a:r>
            <a:endParaRPr lang="en-US" sz="13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18</Slides>
  <Notes>18</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18</vt:i4>
      </vt:variant>
    </vt:vector>
  </HeadingPairs>
  <TitlesOfParts>
    <vt:vector size="21" baseType="lpstr">
      <vt:lpstr>Arial</vt:lpstr>
      <vt:lpstr>Calibri</vt:lpstr>
      <vt:lpstr>Office Theme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HSCI 410 Lesson 2 — Data Cleaning and Descriptive Analyses</dc:title>
  <dc:subject>PptxGenJS Presentation</dc:subject>
  <dc:creator>Dr. Kiffer G. Card</dc:creator>
  <cp:lastModifiedBy>Dr. Kiffer G. Card</cp:lastModifiedBy>
  <cp:revision>1</cp:revision>
  <dcterms:created xsi:type="dcterms:W3CDTF">2026-06-16T00:35:11Z</dcterms:created>
  <dcterms:modified xsi:type="dcterms:W3CDTF">2026-06-16T00:35:11Z</dcterms:modified>
</cp:coreProperties>
</file>