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12: Repeated Measures Data
Session focus: Handle repeated measures with correlation structures and generalised estimating equations, and assemble the final reproducible paper.
How to use this deck: each slide shows what students see on the board; these speaker notes hold the timings, facilitator talking points, model answers, and answer keys. Students completed the Lesson 12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chicks gain roughly 8.7 to 8.8 gm per day on average, but only the AR(1) model gives an honest standard error, because it accounts for the near-0.98 serial correlation between repeated weights on the same chick.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random slope for Time] Interpret the random-slope SD of about 4.4 for Time, and say what the large drop in AIC (about 5619 to 4830) tells you compared with the random-intercept model m1.
Solution: The random-slope SD of ~4.4 gm/day means individual chicks' growth rates spread widely around the average of ~8.7: a chick about one SD above grows near 8.7+4.4 ~ 13 gm/day, one below near 4.3 gm/day, so the diets and chicks differ in rate, not just in starting weight. The much lower AIC (4830 vs 5619) shows that allowing each chick its own slope fits the trajectories far better than a common slope with only a random intercept; the heterogeneity in growth rate is real and substantial. Accept answers that note the residual SD also shrinks (38.9 to ~14) because between-chick rate differences are now absorbed by the random slope rather than dumped into residual error.
[Practice 2: mixed model versus GEE] The GEE Time estimate (~8.7) and the mixed-model Time estimate (~8.7) are almost identical here. Explain why, and state how the interpretation of each coefficient differs (subject-specific versus population-averaged) and one situation where the two estimates would diverge.
Solution: For a linear (gaussian, identity-link) model the subject-specific and population-averaged slopes coincide, because the link is linear and averaging over the random effects does not bend the mean, so m2 and g1 both report ~8.7 with similar robust SEs. Interpretation still differs: the mixed-model slope is conditional, the expected daily gain for a given chick holding its random effect fixed; the GEE slope is marginal, the change in the population mean weight per day averaged across all chicks. They diverge under a nonlinear link, for example a logistic GLMM versus a logistic GEE, where the subject-specific log-odds is larger in magnitude than the attenuated population-averaged log-odds. Also accept noting that GEE with an independence or exchangeable working correlation stays consistent for the mean but is only fully efficient and valid under data missing completely at random, whereas a correctly specified likelihood-based mixed model is valid under the weaker missing-at-random assumption.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3 (the final reproducible paper and repository) and read the requirements and rubric aloud.
  2. Students finalise the paper, knit the RMarkdown end to end from raw data, and tidy the repository.
  3. Circulate and confirm each project knits cleanly and the repository is documented (a README, clear file structure).
  4. Remind students of the peer code review and the final deadline.
SOURCE: Use the term-project document (Part 3) for the final-deliverable template and rubric. The reproducible paper, repository, and peer code review are due as specified there.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repeated-measures correlation structure and whether you need subject-specific or marginal effects. Review Lessons 7 to 12 for the final examination.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propose what a random intercept misses about repeated measures (three minutes).
  2. Surface with the notes.
WHAT TO SURFACE (say this):
  - A random intercept assumes all within-person measurements are equally correlated (compound symmetry), regardless of how far apart in time.
  - Repeated measures usually show correlations that decay with time gap, which compound symmetry cannot capture.
  - So we model the correlation structure explicitly.
Set-up: Slide: 'For measurements repeated over time within a person, why is a plain random intercept often inadequate?'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 to pattern, groups   |   Materials: Descriptions of correlation patterns and structure options (compound symmetry, AR(1), Toeplitz, unstructured).
RUN IT:
  1. Groups match each pattern to a plausible data scenario (six minutes).
  2. Groups weigh the trade-off between flexibility and the number of parameters.
  3. Correct with the notes.
FACILITATOR TALKING POINTS:
  - Compound symmetry: equal correlation at all lags; simplest, often too rigid.
  - AR(1): correlation decays geometrically with time gap; natural for equally spaced repeated measures.
  - Unstructured: estimates every pairwise correlation; most flexible but parameter-hungry and needs more data.
Close: Students note a plausible structure for their repeated-measures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Specify, pairs   |   Materials: A scenario with an outcome changing over time within people.
RUN IT:
  1. Pairs specify a model with a random slope for time and interpret the trend (six minutes).
  2. Pairs state what the random slope variance means.
  3. Correct with the notes.
FACILITATOR TALKING POINTS:
  - The fixed slope for time is the average rate of change; the random slope variance is how much that rate differs across people.
  - A large random-slope variance means trajectories fan out over time.
  - This is the longitudinal-growth view of repeated measures.
Close: Students note whether individual trajectories likely differ in their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I choose a correlation structure?
A. Start from the data's time spacing and plausible mechanism (AR(1) for equally spaced measurements whose correlation decays), compare candidate structures with information criteria (AIC/BIC), and avoid over-parameterising with unstructured unless you have ample data. The structure should be defensible, not just best-fitting by a hair.
Q2. Mixed model or GEE for repeated measures?
A. A mixed model gives subject-specific interpretations and handles missing-at-random data well; GEE gives population-averaged (marginal) interpretations and is robust to mild misspecification of the correlation structure with enough clusters. Choose by whether you want subject-specific or marginal effects, and by your missing-data assumptions.
Q3. How does missing data behave in longitudinal models?
A. Mixed models are valid under missing-at-random using all available data (no need to drop incomplete cases). GEE in its basic form assumes missing-completely-at-random unless weighted. So with dropout related to observed history, mixed models are often the safer default.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RStudio with the built-in datasets package (no download needed) plus nlme and geepack. The dataset is datasets::ChickWeight, already loaded with base R: chick body weight (gm) measured repeatedly on days 0, 2, 4, ... 20, 21 within each of 50 chicks, grouped by Diet. Install once if needed with install.packages(c("nlme","geepack")).
WHAT GOOD WORK LOOKS LIKE:
Students should land three things. First, a random intercept is not enough for repeated measures over time: corAR1 estimates Phi ~ 0.98 here and roughly triples the Time SE while leaving the ~8.8 gm/day slope almost unchanged, so the correlation structure fixes inference, not the point estimate. Second, a random slope (SD ~ 4.4 gm/day, AIC ~ 4830 vs 5619) shows chicks differ in growth rate, not only starting weight. Third, mixed-model coefficients are subject-specific and GEE coefficients are population-averaged; they match for this linear model but separate under nonlinear links. Mark down work that reports m1's SE as if it were trustworthy, treats the mixed and GEE slopes as interchangeable for the wrong reason, or never states which estimator is valid under the data's missingness (GEE needs MCAR for a non-independence working correlation; the likelihood-based mixed model is valid under MAR). The numbers above are the standard ChickWeight results and reproduce closely on any machine.
Debrief: Drive home the rule: with repeated measures you must model the within-subject correlation explicitly, and you must say whether a coefficient is subject-specific (mixed model) or population-averaged (GEE). The ChickWeight Phi ~ 0.98 makes the cost of ignoring correlation visible in the standard error. For the capstone, tell students to justify their correlation structure with AIC, prefer the likelihood-based mixed model when follow-up is missing at random, and reserve GEE for when only the marginal mean matters and missingness is closer to completely at random.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12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Repeated Measures Data</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Handle repeated measures with correlation structures and generalised estimating equations, and assemble the final reproducible paper.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correlation structures, random slopes, and GEE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a random-intercept-only mixed model, m1 &lt;- lme(weight ~ Time, random = ~1|Chick, data=ChickWeight), and read off the Time slope and the residual standard deviation.</a:t>
            </a:r>
            <a:endParaRPr lang="en-US" sz="1350" dirty="0"/>
          </a:p>
        </p:txBody>
      </p:sp>
      <p:sp>
        <p:nvSpPr>
          <p:cNvPr id="7" name="Text 5"/>
          <p:cNvSpPr/>
          <p:nvPr/>
        </p:nvSpPr>
        <p:spPr>
          <a:xfrm>
            <a:off x="566928" y="2459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Add an AR(1) within-chick correlation, m2 &lt;- lme(weight ~ Time, random = ~1|Chick, correlation = corAR1(form = ~Time|Chick), data=ChickWeight), and inspect the estimated Phi plus the change in AIC versus m1 with AIC(m1, m2).</a:t>
            </a:r>
            <a:endParaRPr lang="en-US" sz="1350" dirty="0"/>
          </a:p>
        </p:txBody>
      </p:sp>
      <p:sp>
        <p:nvSpPr>
          <p:cNvPr id="8" name="Text 6"/>
          <p:cNvSpPr/>
          <p:nvPr/>
        </p:nvSpPr>
        <p:spPr>
          <a:xfrm>
            <a:off x="566928" y="345643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a random-slope model, m3 &lt;- lme(weight ~ Time, random = ~Time|Chick, data=ChickWeight), which lets each chick grow at its own rate, and compare AIC again.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correlation structures, random slopes, and GEE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a population-averaged GEE, g1 &lt;- geeglm(weight ~ Time, id=Chick, data=ChickWeight, family=gaussian, corstr="ar1"), then summary(g1) to read the robust standard error and the working correlation alpha.</a:t>
            </a:r>
            <a:endParaRPr lang="en-US" sz="1350" dirty="0"/>
          </a:p>
        </p:txBody>
      </p:sp>
      <p:sp>
        <p:nvSpPr>
          <p:cNvPr id="7" name="Text 5"/>
          <p:cNvSpPr/>
          <p:nvPr/>
        </p:nvSpPr>
        <p:spPr>
          <a:xfrm>
            <a:off x="566928" y="2459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two sentences contrasting the subject-specific Time slope from the mixed model with the population-averaged Time slope from the GEE, and state which approach you would justify for a capstone analysis with missing follow-ups.</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AR(1) mixed model on ChickWeight</a:t>
            </a:r>
            <a:endParaRPr lang="en-US" sz="2400" dirty="0"/>
          </a:p>
        </p:txBody>
      </p:sp>
      <p:sp>
        <p:nvSpPr>
          <p:cNvPr id="7" name="Shape 4"/>
          <p:cNvSpPr/>
          <p:nvPr/>
        </p:nvSpPr>
        <p:spPr>
          <a:xfrm>
            <a:off x="566928" y="1316736"/>
            <a:ext cx="8138160" cy="2269744"/>
          </a:xfrm>
          <a:prstGeom prst="roundRect">
            <a:avLst>
              <a:gd name="adj" fmla="val 2417"/>
            </a:avLst>
          </a:prstGeom>
          <a:solidFill>
            <a:srgbClr val="E6F3F0"/>
          </a:solidFill>
          <a:ln/>
        </p:spPr>
      </p:sp>
      <p:sp>
        <p:nvSpPr>
          <p:cNvPr id="8" name="Shape 5"/>
          <p:cNvSpPr/>
          <p:nvPr/>
        </p:nvSpPr>
        <p:spPr>
          <a:xfrm>
            <a:off x="566928" y="1316736"/>
            <a:ext cx="64008" cy="2269744"/>
          </a:xfrm>
          <a:prstGeom prst="rect">
            <a:avLst/>
          </a:prstGeom>
          <a:solidFill>
            <a:srgbClr val="0B7B6B"/>
          </a:solidFill>
          <a:ln/>
        </p:spPr>
      </p:sp>
      <p:sp>
        <p:nvSpPr>
          <p:cNvPr id="9" name="Text 6"/>
          <p:cNvSpPr/>
          <p:nvPr/>
        </p:nvSpPr>
        <p:spPr>
          <a:xfrm>
            <a:off x="786384" y="1380744"/>
            <a:ext cx="7680960" cy="2141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ChickWeight (base R): weight (gm) by Time (days) within Chick. Fitting</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m1 &lt;- lme(weight ~ Time, random=~1|Chick, data=ChickWeight)</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m2 &lt;- lme(weight ~ Time, random=~1|Chick,</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correlation=corAR1(form=~Time|Chick), data=ChickWeight)</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Abridged output:</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m1 Fixed: (Intercept) 27.5 (SE 3.4); Time 8.80 (SE 0.18). Residual SD ~ 38.9.</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m2 Fixed: Time ~ 8.7 (SE ~0.55). corAR1 Phi ~ 0.98.</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AIC(m1, m2):  m1 ~ 5619 ;  m2 ~ 5239.</a:t>
            </a:r>
            <a:endParaRPr lang="en-US" sz="1250" dirty="0"/>
          </a:p>
        </p:txBody>
      </p:sp>
      <p:sp>
        <p:nvSpPr>
          <p:cNvPr id="10" name="Text 7"/>
          <p:cNvSpPr/>
          <p:nvPr/>
        </p:nvSpPr>
        <p:spPr>
          <a:xfrm>
            <a:off x="566928" y="37327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fixed effect first: in m1 the average chick gains about 8.8 gm per day, with a tight nominal SE of 0.18.</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AR(1) mixed model on ChickWeight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That SE is too optimistic. The random intercept alone assumes the repeated measures on one chick are equally correlated, but adjacent days are far more alike than distant days, so m1 leaves a large residual SD near 38.9.</a:t>
            </a:r>
            <a:endParaRPr lang="en-US" sz="1250" dirty="0"/>
          </a:p>
        </p:txBody>
      </p:sp>
      <p:sp>
        <p:nvSpPr>
          <p:cNvPr id="7" name="Text 5"/>
          <p:cNvSpPr/>
          <p:nvPr/>
        </p:nvSpPr>
        <p:spPr>
          <a:xfrm>
            <a:off x="566928" y="20452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Adding corAR1 estimates Phi near 0.98, meaning successive measurements on the same chick are almost perfectly correlated and the correlation decays with the gap in days. This is the realistic structure for growth over time.</a:t>
            </a:r>
            <a:endParaRPr lang="en-US" sz="1250" dirty="0"/>
          </a:p>
        </p:txBody>
      </p:sp>
      <p:sp>
        <p:nvSpPr>
          <p:cNvPr id="8" name="Text 6"/>
          <p:cNvSpPr/>
          <p:nvPr/>
        </p:nvSpPr>
        <p:spPr>
          <a:xfrm>
            <a:off x="566928" y="29768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Modelling that structure changes the inference: the Time SE roughly triples (about 0.18 to 0.55) because the model no longer treats correlated points as independent information, and AIC falls sharply (about 5619 to 5239), so m2 fits far better.</a:t>
            </a:r>
            <a:endParaRPr lang="en-US" sz="1250" dirty="0"/>
          </a:p>
        </p:txBody>
      </p:sp>
      <p:sp>
        <p:nvSpPr>
          <p:cNvPr id="9" name="Text 7"/>
          <p:cNvSpPr/>
          <p:nvPr/>
        </p:nvSpPr>
        <p:spPr>
          <a:xfrm>
            <a:off x="566928" y="3908552"/>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point estimate of the slope barely moves (about 8.8 to 8.7); the correlation structure mainly corrects the standard error, not the average growth rate.</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AR(1) mixed model on ChickWeight  (continued)</a:t>
            </a:r>
            <a:endParaRPr lang="en-US" sz="2400" dirty="0"/>
          </a:p>
        </p:txBody>
      </p:sp>
      <p:sp>
        <p:nvSpPr>
          <p:cNvPr id="6" name="Text 4"/>
          <p:cNvSpPr/>
          <p:nvPr/>
        </p:nvSpPr>
        <p:spPr>
          <a:xfrm>
            <a:off x="566928" y="1316736"/>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chicks gain roughly 8.7 to 8.8 gm per day on average, but only the AR(1) model gives an honest standard error, because it accounts for the near-0.98 serial correlation between repeated weights on the same chick.</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8" name="Shape 5"/>
          <p:cNvSpPr/>
          <p:nvPr/>
        </p:nvSpPr>
        <p:spPr>
          <a:xfrm>
            <a:off x="566928" y="1316736"/>
            <a:ext cx="54864" cy="2160016"/>
          </a:xfrm>
          <a:prstGeom prst="rect">
            <a:avLst/>
          </a:prstGeom>
          <a:solidFill>
            <a:srgbClr val="0B7B6B"/>
          </a:solidFill>
          <a:ln/>
        </p:spPr>
      </p:sp>
      <p:sp>
        <p:nvSpPr>
          <p:cNvPr id="9"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random slope for Time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Still in ChickWeight, you fit a random-slope model that lets each chick have its own growth rate:</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m3 &lt;- lme(weight ~ Time, random = ~Time|Chick, data=ChickWeight)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Abridged output: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Fixed: (Intercept) ~ 27 ; Time ~ 8.7.</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Random effects SD: Intercept ~ 10 ; Time ~ 4.4 ; Residual ~ 14.</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AIC(m1, m3):  m1 ~ 5619 ;  m3 ~ 4830.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Interpret the random-slope SD of about 4.4 for Time, and say what the large drop in AIC (about 5619 to 4830) tells you compared with the random-intercept model m1.</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720848"/>
          </a:xfrm>
          <a:prstGeom prst="roundRect">
            <a:avLst>
              <a:gd name="adj" fmla="val 1680"/>
            </a:avLst>
          </a:prstGeom>
          <a:solidFill>
            <a:srgbClr val="F4F7F6"/>
          </a:solidFill>
          <a:ln w="12700">
            <a:solidFill>
              <a:srgbClr val="E8ECEE"/>
            </a:solidFill>
            <a:prstDash val="solid"/>
          </a:ln>
        </p:spPr>
      </p:sp>
      <p:sp>
        <p:nvSpPr>
          <p:cNvPr id="7" name="Shape 5"/>
          <p:cNvSpPr/>
          <p:nvPr/>
        </p:nvSpPr>
        <p:spPr>
          <a:xfrm>
            <a:off x="566928" y="1316736"/>
            <a:ext cx="54864" cy="2720848"/>
          </a:xfrm>
          <a:prstGeom prst="rect">
            <a:avLst/>
          </a:prstGeom>
          <a:solidFill>
            <a:srgbClr val="0B7B6B"/>
          </a:solidFill>
          <a:ln/>
        </p:spPr>
      </p:sp>
      <p:sp>
        <p:nvSpPr>
          <p:cNvPr id="8" name="Text 6"/>
          <p:cNvSpPr/>
          <p:nvPr/>
        </p:nvSpPr>
        <p:spPr>
          <a:xfrm>
            <a:off x="749808" y="1389888"/>
            <a:ext cx="7754112" cy="257454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mixed model versus GEE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You fit a population-averaged GEE on the same data:</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g1 &lt;- geeglm(weight ~ Time, id=Chick, data=ChickWeight,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family=gaussian, corstr="ar1")</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Abridged summary(g1):</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Coefficients: (Intercept) ~ 27 (robust SE ~ 3.5);</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Time ~ 8.7 (robust SE ~ 0.51), Wald p &lt; 2e-16.</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Estimated working correlation: alpha ~ 0.98.</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The AR(1) mixed model m2 gave Time ~ 8.7 (SE ~ 0.55).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The GEE Time estimate (~8.7) and the mixed-model Time estimate (~8.7) are almost identical here. Explain why, and state how the interpretation of each coefficient differs (subject-specific versus population-averaged) and one situation where the two estimates would diverge.</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12.</a:t>
            </a:r>
            <a:endParaRPr lang="en-US" sz="1350" dirty="0"/>
          </a:p>
        </p:txBody>
      </p:sp>
      <p:sp>
        <p:nvSpPr>
          <p:cNvPr id="10" name="Text 7"/>
          <p:cNvSpPr/>
          <p:nvPr/>
        </p:nvSpPr>
        <p:spPr>
          <a:xfrm>
            <a:off x="566928" y="219456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repeated-measures correlation structure and whether you need subject-specific or marginal effects.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1:44–2:30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2:30–2:35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and describe the unique characteristics of repeated measures data structures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descriptive and graphical tools to explore repeated measures datasets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simple univariate approaches (separate time point analyses, summary statistics) to analyze repeated measures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the limitations of random-intercept mixed models for repeated measures and why correlation structures matter</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Choose among correlation structures (compound symmetry, AR(1), ARMA(1,1), Toeplitz, unstructured) for repeated measures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linear mixed models with appropriate correlation structures to repeated measures data</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trend models with random slopes for time</a:t>
            </a:r>
            <a:endParaRPr lang="en-US" sz="1400" dirty="0"/>
          </a:p>
        </p:txBody>
      </p:sp>
      <p:sp>
        <p:nvSpPr>
          <p:cNvPr id="7" name="Text 5"/>
          <p:cNvSpPr/>
          <p:nvPr/>
        </p:nvSpPr>
        <p:spPr>
          <a:xfrm>
            <a:off x="566928" y="166319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challenges of extending GLMMs to discrete repeated measures data including transition models</a:t>
            </a:r>
            <a:endParaRPr lang="en-US" sz="1400" dirty="0"/>
          </a:p>
        </p:txBody>
      </p:sp>
      <p:sp>
        <p:nvSpPr>
          <p:cNvPr id="8" name="Text 6"/>
          <p:cNvSpPr/>
          <p:nvPr/>
        </p:nvSpPr>
        <p:spPr>
          <a:xfrm>
            <a:off x="566928" y="223723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GEE procedures to analyze clustered and repeated measures data</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Why a random intercept is not enough</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measurements repeated over time within a person, why is a plain random intercept often not enough?</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Choose a correlation structure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correlation structure to a data pattern, and weigh flexibility against parsimony.</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Trend model reasoning</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Specify a model with a random slope for time and interpret the average trend and its variation.</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choose a correlation structure?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Mixed model or GEE for repeated measures?</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does missing data behave in longitudinal models?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correlation structures, random slopes, and GEE</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Using the repeated weights of each chick over time in ChickWeight, fit a linear mixed model with an AR(1) correlation structure and then a population-averaged GEE, and explain why the two Time coefficients are interpreted differently. You will work in pairs and knit a short comparison.</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data and packages: data(ChickWeight); library(nlme); library(geepack). Confirm the structure with str(ChickWeight) and note that weight is measured at repeated Time points within each Chick.</a:t>
            </a:r>
            <a:endParaRPr lang="en-US" sz="1350" dirty="0"/>
          </a:p>
        </p:txBody>
      </p:sp>
      <p:sp>
        <p:nvSpPr>
          <p:cNvPr id="9" name="Text 6"/>
          <p:cNvSpPr/>
          <p:nvPr/>
        </p:nvSpPr>
        <p:spPr>
          <a:xfrm>
            <a:off x="566928" y="38709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Plot the raw trajectories so you can see the within-chick correlation: library(ggplot2); ggplot(ChickWeight, aes(Time, weight, group=Chick)) + geom_line(alpha=.4). Note that a chick heavy on day 8 stays heavy on day 10.</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12 — Repeated Measures Data</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