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11: Mixed Models for Discrete Data
Session focus: Extend mixed models to discrete outcomes and read subject-specific against population-averaged effects, in R.
How to use this deck: each slide shows what students see on the board; these speaker notes hold the timings, facilitator talking points, model answers, and answer keys. Students completed the Lesson 11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Within-herd (subject-specific) odds of infection fall across periods 2 to 4 relative to period 1, and unexplained between-herd heterogeneity is substantial: MOR = 1.85, latent ICC = 0.11.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MOR and ICC from a fitted model] Compute the median odds ratio and the latent-variable ICC from tau2 = 0.412, then state in one sentence whether the colleague's interpretation of the period2 odds ratio is correct, and if not, fix it.
Solution: MOR = exp(sqrt(2*0.412)*qnorm(0.75)) = exp(0.908*0.6745) = 1.85; latent ICC = 0.412/(0.412 + pi^2/3) = 0.412/3.702 = 0.11. The colleague is wrong: 0.37 is a SUBJECT-SPECIFIC odds ratio (the within-herd period-2 vs period-1 odds ratio, conditional on the herd random effect), not a population-averaged effect. A population-averaged statement would require marginalising over the herd random effect (for example via a GEE fit or by averaging predicted probabilities), and the marginal odds ratio would be attenuated toward 1 because the random-effect variance is non-zero.
[Practice 2: overdispersion via an observation-level random effect] Explain what the (1 | obs) term captures, what its non-trivial variance plus the lower AIC tell you about the original m1, and how the herd variance changing affects the median odds ratio you would report.
Solution: The (1 | obs) term is an observation-level random effect: one random intercept per row, which absorbs extra-binomial variation (overdispersion) not explained by herd or period. A non-trivial obs variance plus a lower AIC indicate that m1 was overdispersed, so its standard errors were too small and its herd variance was inflated by soaking up dispersion it could not model. Because the herd variance falls (about 0.412 down to roughly 0.18 once obs is included), the median odds ratio recomputed as exp(sqrt(2*0.18)*0.6745) = exp(0.6*0.6745) = about 1.50 is smaller: properly separating herd clustering from overdispersion attributes less between-herd heterogeneity, so the MOR shrinks. Report the MOR from the overdispersion-adjusted model and note the obs term.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11 and read the milestone aloud.
  2. Students apply a GLMM to their data if appropriate, or extend an earlier analysis.
  3. Circulate and ask each student whether they want a subject-specific or population-averaged answer.
  4. Mini-conference prompt: 'Does your question call for the effect within a cluster or across the population?'
SOURCE: Refer to the term-project document (Part 2, Week 11)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whether your question needs a subject-specific or population-averaged effect. Complete the Lesson 12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propose the distinction (two minutes).
  2. Surface with the notes.
WHAT TO SURFACE (say this):
  - A mixed (subject-specific) logistic coefficient is the effect for a given cluster, holding its random effect fixed.
  - A population-averaged (marginal, GEE) coefficient is the effect averaged over the population of clusters.
  - For nonlinear links like the logit, these two are not equal; subject-specific effects are usually larger in magnitude.
Set-up: Slide: 'Why does a logistic coefficient mean something different in a mixed model than in an ordinary logistic regression?'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Interpret both, pairs   |   Materials: A scenario asking for both interpretations of the same effect.
RUN IT:
  1. Pairs state the effect under each framing and when each is wanted (six minutes).
  2. Pairs decide which a clinician versus a policymaker would prefer.
  3. Correct with the notes.
FACILITATOR TALKING POINTS:
  - Subject-specific answers 'for a given cluster, what changes if the predictor changes'; useful for individual-level mechanism.
  - Population-averaged answers 'across the whole population, what is the average change'; useful for population policy.
  - They diverge under the logit link, so report which one you mean.
Close: Students note which interpretation their question needs.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Reasoning, groups   |   Materials: A binary clustered outcome scenario and a Poisson clustered scenario.
RUN IT:
  1. Groups specify a logistic GLMM and a Poisson GLMM and name the estimation challenge (six minutes).
  2. Groups state why GLMMs are harder to fit than linear mixed models.
  3. Correct with the notes.
FACILITATOR TALKING POINTS:
  - GLMMs require integrating over the random effects, which has no closed form, unlike linear mixed models.
  - Estimation uses approximations: Laplace approximation or adaptive Gauss-Hermite quadrature (more accurate, slower), or penalised quasi-likelihood (biased for binary data with small clusters).
  - Convergence problems are common; simpler random-effect structures help.
Close: Students note the estimation method they will use.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do subject-specific and population-averaged effects differ for logistic models?
A. Because the logit link is nonlinear, averaging effects over a distribution of random effects does not equal the effect at the average. Subject-specific (conditional) odds ratios are typically larger in magnitude than population-averaged (marginal) ones. For linear models they coincide, which is why the issue surprises people.
Q2. What is the median odds ratio?
A. It translates the between-cluster variance of a logistic GLMM into an odds-ratio scale: the median odds ratio is the typical increase in odds if you moved a person to a higher-risk cluster. It makes the random-intercept variance interpretable for binary outcomes.
Q3. Laplace, quadrature, or quasi-likelihood for estimation?
A. Adaptive Gauss-Hermite quadrature is most accurate but limited to simple random structures and slower; Laplace approximation (the lme4 default) is a good general choice; penalised quasi-likelihood is fast but biased for binary outcomes with small clusters. Prefer quadrature or Laplace for binary data.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R/RStudio with the lme4 package installed. The dataset lme4::cbpp is built into the package, so there is nothing to download. Run library(lme4); data(cbpp) and you are ready. A calculator or R console for the median odds ratio arithmetic.
WHAT GOOD WORK LOOKS LIKE:
Strong work labels exp(fixef) values as subject-specific (within-herd) odds ratios, reports tau2 = 0.412 and derives MOR = 1.85 and latent ICC = 0.11 with the correct formulas (MOR = exp(sqrt(2*tau2)*0.6745); ICC = tau2/(tau2 + pi^2/3)), and treats the MOR as a quantification of unexplained between-herd heterogeneity on the odds scale. Weak work reports a single set of odds ratios with no statement of whether they are subject-specific or population-averaged, or computes the MOR from the SD instead of the variance. The deliverable is a knitted GLMM section that names the interpretation explicitly. Watch for students who exponentiate the random-effect SD and call it a MOR, and for those who claim subject-specific and population-averaged odds ratios are interchangeable; they coincide only when tau2 = 0.
Debrief: Land the rule in one line: in a logistic GLMM the fixed-effect odds ratios are subject-specific (conditional on the random effect), and the median odds ratio puts the leftover between-cluster heterogeneity on the same odds scale so you can compare it against your covariate effects. Tie this back to the latent-ICC and the observation-level random-effect trick for overdispersion, both of which students will reuse in the GLMM capstone milestone.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11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Mixed Models for Discrete Data</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Extend mixed models to discrete outcomes and read subject-specific against population-averaged effects, in R.</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logistic GLMM on herd disease data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Run summary(m1). Find the herd variance under Random effects and the four fixed-effect coefficients (Intercept, period2, period3, period4) on the log-odds scale.</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Exponentiate the fixed effects with exp(fixef(m1)) to read them as subject-specific odds ratios: each is the odds ratio comparing time periods within the same herd, holding the herd random effect fixed.</a:t>
            </a:r>
            <a:endParaRPr lang="en-US" sz="1350" dirty="0"/>
          </a:p>
        </p:txBody>
      </p:sp>
      <p:sp>
        <p:nvSpPr>
          <p:cNvPr id="8" name="Text 6"/>
          <p:cNvSpPr/>
          <p:nvPr/>
        </p:nvSpPr>
        <p:spPr>
          <a:xfrm>
            <a:off x="566928" y="3236976"/>
            <a:ext cx="8138160" cy="1138428"/>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Extract the herd variance with VarCorr(m1) and compute the median odds ratio: MOR = exp(sqrt(2 * tau2) * qnorm(0.75)), where tau2 is the herd random-intercept variance. Interpret the MOR as the typical odds ratio you would see when moving a cow between two randomly chosen herds.</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logistic GLMM on herd disease data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Compute the latent-variable ICC: tau2 / (tau2 + pi^2/3). This is the share of total latent variation in infection risk that sits between herds rather than within.</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Record any convergence or singular-fit warning and state how you would respond (rescale a continuous predictor, simplify the random structure, or switch optimizer with glmerControl(optimizer = "bobyqa")).</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Herd random intercept and MOR</a:t>
            </a:r>
            <a:endParaRPr lang="en-US" sz="2400" dirty="0"/>
          </a:p>
        </p:txBody>
      </p:sp>
      <p:sp>
        <p:nvSpPr>
          <p:cNvPr id="7" name="Shape 4"/>
          <p:cNvSpPr/>
          <p:nvPr/>
        </p:nvSpPr>
        <p:spPr>
          <a:xfrm>
            <a:off x="566928" y="1316736"/>
            <a:ext cx="8138160" cy="3456432"/>
          </a:xfrm>
          <a:prstGeom prst="roundRect">
            <a:avLst>
              <a:gd name="adj" fmla="val 1587"/>
            </a:avLst>
          </a:prstGeom>
          <a:solidFill>
            <a:srgbClr val="E6F3F0"/>
          </a:solidFill>
          <a:ln/>
        </p:spPr>
      </p:sp>
      <p:sp>
        <p:nvSpPr>
          <p:cNvPr id="8" name="Shape 5"/>
          <p:cNvSpPr/>
          <p:nvPr/>
        </p:nvSpPr>
        <p:spPr>
          <a:xfrm>
            <a:off x="566928" y="1316736"/>
            <a:ext cx="64008" cy="3456432"/>
          </a:xfrm>
          <a:prstGeom prst="rect">
            <a:avLst/>
          </a:prstGeom>
          <a:solidFill>
            <a:srgbClr val="0B7B6B"/>
          </a:solidFill>
          <a:ln/>
        </p:spPr>
      </p:sp>
      <p:sp>
        <p:nvSpPr>
          <p:cNvPr id="9" name="Text 6"/>
          <p:cNvSpPr/>
          <p:nvPr/>
        </p:nvSpPr>
        <p:spPr>
          <a:xfrm>
            <a:off x="786384" y="1380744"/>
            <a:ext cx="7680960" cy="3328416"/>
          </a:xfrm>
          <a:prstGeom prst="rect">
            <a:avLst/>
          </a:prstGeom>
          <a:noFill/>
          <a:ln/>
        </p:spPr>
        <p:txBody>
          <a:bodyPr wrap="square" rtlCol="0" anchor="t"/>
          <a:lstStyle/>
          <a:p>
            <a:pPr algn="l" indent="0" marL="0">
              <a:lnSpc>
                <a:spcPct val="114000"/>
              </a:lnSpc>
              <a:buNone/>
            </a:pPr>
            <a:r>
              <a:rPr lang="en-US" sz="110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Run on lme4::cbpp (56 herd-period rows, 15 herds):</a:t>
            </a:r>
            <a:endParaRPr lang="en-US" sz="1100" dirty="0"/>
          </a:p>
          <a:p>
            <a:pPr algn="l" indent="0" marL="0">
              <a:lnSpc>
                <a:spcPct val="114000"/>
              </a:lnSpc>
              <a:buNone/>
            </a:pP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m1 &lt;- glmer(cbind(incidence, size - incidence) ~ period + (1 | herd),</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            family = binomial, data = cbpp)</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summary(m1)</a:t>
            </a:r>
            <a:endParaRPr lang="en-US" sz="1100" dirty="0"/>
          </a:p>
          <a:p>
            <a:pPr algn="l" indent="0" marL="0">
              <a:lnSpc>
                <a:spcPct val="114000"/>
              </a:lnSpc>
              <a:buNone/>
            </a:pP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Abbreviated output:</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Random effects:</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 Groups Name        Variance Std.Dev.</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 herd   (Intercept) 0.412    0.642</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Number of obs: 56, groups: herd, 15</a:t>
            </a:r>
            <a:endParaRPr lang="en-US" sz="1100" dirty="0"/>
          </a:p>
          <a:p>
            <a:pPr algn="l" indent="0" marL="0">
              <a:lnSpc>
                <a:spcPct val="114000"/>
              </a:lnSpc>
              <a:buNone/>
            </a:pP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Fixed effects:</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            Estimate Std.Error z value Pr(&gt;|z|)</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(Intercept)  -1.398    0.231   -6.05   &lt;2e-16</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period2      -0.992    0.303   -3.27   0.0011</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period3      -1.128    0.323   -3.49   0.0005</a:t>
            </a:r>
            <a:endParaRPr lang="en-US" sz="1100" dirty="0"/>
          </a:p>
          <a:p>
            <a:pPr algn="l" indent="0" marL="0">
              <a:lnSpc>
                <a:spcPct val="114000"/>
              </a:lnSpc>
              <a:buNone/>
            </a:pPr>
            <a:r>
              <a:rPr lang="en-US" sz="1100" dirty="0">
                <a:solidFill>
                  <a:srgbClr val="2D3436"/>
                </a:solidFill>
                <a:latin typeface="Arial" pitchFamily="34" charset="0"/>
                <a:ea typeface="Arial" pitchFamily="34" charset="-122"/>
                <a:cs typeface="Arial" pitchFamily="34" charset="-120"/>
              </a:rPr>
              <a:t>period4      -1.580    0.430   -3.67   0.0002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Herd random intercept and MOR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herd random-intercept variance is tau2 = 0.412 (SD 0.642 on the log-odds scale). Herds differ meaningfully in their baseline infection odds, which is why a plain glm would understate the clustering.</a:t>
            </a:r>
            <a:endParaRPr lang="en-US" sz="1250" dirty="0"/>
          </a:p>
        </p:txBody>
      </p:sp>
      <p:sp>
        <p:nvSpPr>
          <p:cNvPr id="7" name="Text 5"/>
          <p:cNvSpPr/>
          <p:nvPr/>
        </p:nvSpPr>
        <p:spPr>
          <a:xfrm>
            <a:off x="566928" y="2045208"/>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Exponentiate the fixed effects: exp(-0.992) = 0.37, exp(-1.128) = 0.32, exp(-1.580) = 0.21. Within a given herd, the odds of a new case in periods 2, 3 and 4 are roughly 37, 32 and 21 percent of the period-1 odds. These are subject-specific (within-herd) odds ratios because they condition on the herd random effect.</a:t>
            </a:r>
            <a:endParaRPr lang="en-US" sz="1250" dirty="0"/>
          </a:p>
        </p:txBody>
      </p:sp>
      <p:sp>
        <p:nvSpPr>
          <p:cNvPr id="8" name="Text 6"/>
          <p:cNvSpPr/>
          <p:nvPr/>
        </p:nvSpPr>
        <p:spPr>
          <a:xfrm>
            <a:off x="566928" y="3180080"/>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Median odds ratio: MOR = exp(sqrt(2 * 0.412) * 0.6745) = exp(0.908 * 0.6745) = exp(0.612) = 1.85. Take two herds at random and move a cow from the lower-risk to the higher-risk one; the odds of infection typically multiply by about 1.85.</a:t>
            </a:r>
            <a:endParaRPr lang="en-US" sz="1250" dirty="0"/>
          </a:p>
        </p:txBody>
      </p:sp>
      <p:sp>
        <p:nvSpPr>
          <p:cNvPr id="9" name="Text 7"/>
          <p:cNvSpPr/>
          <p:nvPr/>
        </p:nvSpPr>
        <p:spPr>
          <a:xfrm>
            <a:off x="566928" y="4111752"/>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Latent-variable ICC: 0.412 / (0.412 + pi^2/3) = 0.412 / 3.702 = 0.11. About 11 percent of the latent variation in infection risk lies between herds.</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Herd random intercept and MOR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MOR (1.85) is comparable in size to the period fixed-effect odds ratios, so between-herd heterogeneity is as consequential for an individual animal as the time-period effect. The model converged with no singular-fit warning, so no random-structure simplification was needed.</a:t>
            </a:r>
            <a:endParaRPr lang="en-US" sz="1250" dirty="0"/>
          </a:p>
        </p:txBody>
      </p:sp>
      <p:sp>
        <p:nvSpPr>
          <p:cNvPr id="7" name="Text 5"/>
          <p:cNvSpPr/>
          <p:nvPr/>
        </p:nvSpPr>
        <p:spPr>
          <a:xfrm>
            <a:off x="566928" y="2248408"/>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Within-herd (subject-specific) odds of infection fall across periods 2 to 4 relative to period 1, and unexplained between-herd heterogeneity is substantial: MOR = 1.85, latent ICC = 0.11.</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MOR and ICC from a fitted model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colleague fits glmer(cbind(incidence, size - incidence) ~ period + (1 | herd), family = binomial, data = cbpp) and reports only this random-effects line:</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Groups Name        Variance Std.Dev.</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herd   (Intercept) 0.412    0.642</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They claim the period2 odds ratio of 0.37 is 'the effect of period 2 on infection risk in the population'.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median odds ratio and the latent-variable ICC from tau2 = 0.412, then state in one sentence whether the colleague's interpretation of the period2 odds ratio is correct, and if not, fix it.</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3094736"/>
          </a:xfrm>
          <a:prstGeom prst="roundRect">
            <a:avLst>
              <a:gd name="adj" fmla="val 1477"/>
            </a:avLst>
          </a:prstGeom>
          <a:solidFill>
            <a:srgbClr val="F4F7F6"/>
          </a:solidFill>
          <a:ln w="12700">
            <a:solidFill>
              <a:srgbClr val="E8ECEE"/>
            </a:solidFill>
            <a:prstDash val="solid"/>
          </a:ln>
        </p:spPr>
      </p:sp>
      <p:sp>
        <p:nvSpPr>
          <p:cNvPr id="7" name="Shape 5"/>
          <p:cNvSpPr/>
          <p:nvPr/>
        </p:nvSpPr>
        <p:spPr>
          <a:xfrm>
            <a:off x="566928" y="1316736"/>
            <a:ext cx="54864" cy="3094736"/>
          </a:xfrm>
          <a:prstGeom prst="rect">
            <a:avLst/>
          </a:prstGeom>
          <a:solidFill>
            <a:srgbClr val="0B7B6B"/>
          </a:solidFill>
          <a:ln/>
        </p:spPr>
      </p:sp>
      <p:sp>
        <p:nvSpPr>
          <p:cNvPr id="8" name="Text 6"/>
          <p:cNvSpPr/>
          <p:nvPr/>
        </p:nvSpPr>
        <p:spPr>
          <a:xfrm>
            <a:off x="749808" y="1389888"/>
            <a:ext cx="7754112" cy="294843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overdispersion via an observation-level random effect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To check for overdispersion beyond the herd clustering, fit an observation-level random effect:</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cbpp$obs &lt;- 1:nrow(cbpp)</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m2 &lt;- glmer(cbind(incidence, size - incidence) ~ period + (1 | herd) + (1 | obs),</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family = binomial, data = cbpp)</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summary(m2)</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The new random-effects table shows a non-trivial obs variance alongside a herd variance near 0.18, and AIC drops by several points relative to m1.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Explain what the (1 | obs) term captures, what its non-trivial variance plus the lower AIC tell you about the original m1, and how the herd variance changing affects the median odds ratio you would report.</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Does your question call for the effect within a cluster or across the population?</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whether your question needs a subject-specific or population-averaged effect.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the generalised linear mixed model (GLMM) framework for discrete outcomes</a:t>
            </a:r>
            <a:endParaRPr lang="en-US" sz="1400" dirty="0"/>
          </a:p>
        </p:txBody>
      </p:sp>
      <p:sp>
        <p:nvSpPr>
          <p:cNvPr id="8"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Write and interpret logistic regression models with random effects</a:t>
            </a:r>
            <a:endParaRPr lang="en-US" sz="1400" dirty="0"/>
          </a:p>
        </p:txBody>
      </p:sp>
      <p:sp>
        <p:nvSpPr>
          <p:cNvPr id="9" name="Text 6"/>
          <p:cNvSpPr/>
          <p:nvPr/>
        </p:nvSpPr>
        <p:spPr>
          <a:xfrm>
            <a:off x="566928" y="223723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subject-specific (SS) and population-averaged (PA) interpretations</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Calculate the median odds ratio (MOR) and latent variable ICC for binary outcomes</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mixed models to count data using Poisson regression with random effects</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Understand estimation challenges in GLMMs including ML, quasi-likelihood, and Laplace approximation</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Extend mixed models to ordinal, multinomial, and other discrete outcome types</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when different estimation methods are appropriate and their trade-offs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Subject-specific or population-averaged?</a:t>
            </a:r>
            <a:endParaRPr lang="en-US" sz="2400" dirty="0"/>
          </a:p>
        </p:txBody>
      </p:sp>
      <p:sp>
        <p:nvSpPr>
          <p:cNvPr id="7" name="Shape 4"/>
          <p:cNvSpPr/>
          <p:nvPr/>
        </p:nvSpPr>
        <p:spPr>
          <a:xfrm>
            <a:off x="566928" y="1682496"/>
            <a:ext cx="8138160" cy="1243584"/>
          </a:xfrm>
          <a:prstGeom prst="roundRect">
            <a:avLst>
              <a:gd name="adj" fmla="val 5147"/>
            </a:avLst>
          </a:prstGeom>
          <a:solidFill>
            <a:srgbClr val="E6F3F0"/>
          </a:solidFill>
          <a:ln/>
        </p:spPr>
      </p:sp>
      <p:sp>
        <p:nvSpPr>
          <p:cNvPr id="8" name="Shape 5"/>
          <p:cNvSpPr/>
          <p:nvPr/>
        </p:nvSpPr>
        <p:spPr>
          <a:xfrm>
            <a:off x="566928" y="1682496"/>
            <a:ext cx="73152" cy="1243584"/>
          </a:xfrm>
          <a:prstGeom prst="rect">
            <a:avLst/>
          </a:prstGeom>
          <a:solidFill>
            <a:srgbClr val="0B7B6B"/>
          </a:solidFill>
          <a:ln/>
        </p:spPr>
      </p:sp>
      <p:sp>
        <p:nvSpPr>
          <p:cNvPr id="9" name="Text 6"/>
          <p:cNvSpPr/>
          <p:nvPr/>
        </p:nvSpPr>
        <p:spPr>
          <a:xfrm>
            <a:off x="822960" y="172821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Why does a logistic coefficient mean something different in a mixed model than in an ordinary logistic regression?</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PAIRS  ·  16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Subject-specific versus population-averaged clinic</a:t>
            </a:r>
            <a:endParaRPr lang="en-US" sz="2400" dirty="0"/>
          </a:p>
        </p:txBody>
      </p:sp>
      <p:sp>
        <p:nvSpPr>
          <p:cNvPr id="7" name="Shape 4"/>
          <p:cNvSpPr/>
          <p:nvPr/>
        </p:nvSpPr>
        <p:spPr>
          <a:xfrm>
            <a:off x="566928" y="1682496"/>
            <a:ext cx="8138160" cy="950976"/>
          </a:xfrm>
          <a:prstGeom prst="roundRect">
            <a:avLst>
              <a:gd name="adj" fmla="val 6731"/>
            </a:avLst>
          </a:prstGeom>
          <a:solidFill>
            <a:srgbClr val="E6F3F0"/>
          </a:solidFill>
          <a:ln/>
        </p:spPr>
      </p:sp>
      <p:sp>
        <p:nvSpPr>
          <p:cNvPr id="8" name="Shape 5"/>
          <p:cNvSpPr/>
          <p:nvPr/>
        </p:nvSpPr>
        <p:spPr>
          <a:xfrm>
            <a:off x="566928" y="1682496"/>
            <a:ext cx="73152" cy="950976"/>
          </a:xfrm>
          <a:prstGeom prst="rect">
            <a:avLst/>
          </a:prstGeom>
          <a:solidFill>
            <a:srgbClr val="0B7B6B"/>
          </a:solidFill>
          <a:ln/>
        </p:spPr>
      </p:sp>
      <p:sp>
        <p:nvSpPr>
          <p:cNvPr id="9" name="Text 6"/>
          <p:cNvSpPr/>
          <p:nvPr/>
        </p:nvSpPr>
        <p:spPr>
          <a:xfrm>
            <a:off x="822960" y="172821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this effect both subject-specifically and population-averaged, and say who wants which.</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GLMM build and its challenge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Specify a logistic and a Poisson mixed model, and name why these are harder to estimate than a linear mixed model.</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do subject-specific and population-averaged effects differ for logistic models?</a:t>
            </a:r>
            <a:endParaRPr lang="en-US" sz="1400" dirty="0"/>
          </a:p>
        </p:txBody>
      </p:sp>
      <p:sp>
        <p:nvSpPr>
          <p:cNvPr id="9" name="Text 6"/>
          <p:cNvSpPr/>
          <p:nvPr/>
        </p:nvSpPr>
        <p:spPr>
          <a:xfrm>
            <a:off x="566928" y="23586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the median odds ratio?</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Laplace, quadrature, or quasi-likelihood for estimation?</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logistic GLMM on herd disease data</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Fit a logistic generalised linear mixed model to clustered binary outcome data, read the random-intercept variance, and translate the herd-to-herd heterogeneity into a median odds ratio. State explicitly whether each effect you report is subject-specific or population-averaged.</a:t>
            </a:r>
            <a:endParaRPr lang="en-US" sz="1500" dirty="0"/>
          </a:p>
        </p:txBody>
      </p:sp>
      <p:sp>
        <p:nvSpPr>
          <p:cNvPr id="8" name="Text 5"/>
          <p:cNvSpPr/>
          <p:nvPr/>
        </p:nvSpPr>
        <p:spPr>
          <a:xfrm>
            <a:off x="566928" y="309372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the data with library(lme4); data(cbpp). Each row is one herd in one of four time periods, with incidence new disease cases out of size animals at risk. Inspect it with str(cbpp).</a:t>
            </a:r>
            <a:endParaRPr lang="en-US" sz="1350" dirty="0"/>
          </a:p>
        </p:txBody>
      </p:sp>
      <p:sp>
        <p:nvSpPr>
          <p:cNvPr id="9" name="Text 6"/>
          <p:cNvSpPr/>
          <p:nvPr/>
        </p:nvSpPr>
        <p:spPr>
          <a:xfrm>
            <a:off x="566928" y="387096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Fit the random-intercept model: m1 &lt;- glmer(cbind(incidence, size - incidence) ~ period + (1 | herd), family = binomial, data = cbpp). The (1 | herd) term lets each herd have its own baseline log-odds of infection.</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11 — Mixed Models for Discrete Data</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