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10: Mixed Models for Continuous Data
Session focus: Fit linear mixed models for clustered continuous data and interpret fixed and random effects, in R.
How to use this deck: each slide shows what students see on the board; these speaker notes hold the timings, facilitator talking points, model answers, and answer keys. Students completed the Lesson 10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Reaction time rises about 10.5 ms per day on average; with an ICC near 0.59, well over half the residual variation is between subjects, so a subject-level random effect is clearly warranted.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does the random slope earn its keep?] Does adding a random slope improve the model? Quote the test, say why anova() reports ML-based numbers here, and interpret the Days SD of 5.92 ms.
Solution: Yes. The likelihood-ratio test gives Chisq = 42.14 on 2 df, p about 7e-10, so m2 fits significantly better, and AIC drops from 1802 to 1764. anova() refits both models with maximum likelihood (ML) rather than REML because REML log-likelihoods are not comparable across models with different random-effects structures; only the ML likelihoods can be placed on a common footing for the test. The Days SD of 5.92 ms means subjects differ substantially in how fast they slow down: a subject one SD above average gains about 10.47 + 5.92 = 16.4 ms per day, while one SD below gains only about 4.5 ms per day. The near-zero intercept-slope correlation (0.07) says a subject's starting speed barely predicts how fast they will deteriorate.
[Practice 2: REML vs ML and reading a BLUP] Explain why the final variance components are reported from REML rather than ML, then interpret the BLUP rows for subjects 308 and 335 in plain terms.
Solution: REML gives less biased estimates of variance components than ML because it accounts for the degrees of freedom spent estimating the fixed effects, so once the model structure is chosen we report the REML estimates (the lmer default). ML is used only for the anova/likelihood-ratio comparison in Practice 1, since REML deviances cannot be compared across models with different random-effects structures. For the BLUPs: subject 308 has intercept deviation +2.26 (starts essentially at the average baseline) but slope deviation +9.20, so 308 degrades far faster than average, roughly 10.47 + 9.20 = 19.7 ms per day, the most sleep-sensitive subject shown. Subject 335 has slope deviation about -8.0, a nearly flat trajectory (about 10.47 - 8.0 = 2.5 ms per day), so unusually resistant to sleep restriction. BLUPs are shrunken toward zero, so these are partially pooled estimates, not raw per-subject OLS slopes.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10 and read the milestone aloud.
  2. Students fit a mixed model on their continuous clustered outcome where it fits.
  3. Circulate and ask each student what their random effects represent substantively.
  4. Mini-conference prompt: 'Do you need a random slope, or is a random intercept enough?'
SOURCE: Refer to the term-project document (Part 2, Week 10)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clustering unit and whether you need a random slope. Complete the Lesson 11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answer in plain terms (two minutes).
  2. Surface with the notes.
WHAT TO SURFACE (say this):
  - It represents how much clusters differ from one another in their baseline level of the outcome.
  - A large intercept variance means clusters start far apart; a small one means they are similar.
  - It is the between-cluster variance that the intraclass correlation summarises.
Set-up: Slide: 'In a random-intercept model, what does the variance of the random intercepts represent?'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Write the model, groups   |   Materials: A scenario with a continuous outcome clustered within units.
RUN IT:
  1. Groups write a random-intercept model and label each term (six minutes).
  2. Groups identify the fixed effects and the random effect.
  3. Correct with the notes.
FACILITATOR TALKING POINTS:
  - Fixed effects are the average relationships (the regression coefficients) that apply across all clusters.
  - The random intercept is a cluster-specific deviation from the average intercept, assumed normally distributed.
  - The residual is the within-cluster, observation-level error.
Close: Students draft the model structure for their own clustered outcome.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and reason, pairs   |   Materials: A fitted model's variance components on a slide.
RUN IT:
  1. Pairs split the variance into between- and within-cluster parts and compute the intraclass correlation (six minutes).
  2. Pairs interpret what a high versus low intraclass correlation implies.
  3. Correct with the notes.
FACILITATOR TALKING POINTS:
  - Intraclass correlation = between-cluster variance divided by total variance.
  - A high value means clusters differ a lot and clustering matters greatly; a low value means less so.
  - It connects directly to the design effect from last week.
Close: Students note the variance structure to expect in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ML or REML for fitting mixed models?
A. Use REML (the default in lmer) for unbiased variance-component estimates and final reporting. Use ML when comparing models with different fixed effects via likelihood-ratio tests, because REML likelihoods are not comparable across different fixed-effect structures. Refit the chosen model with REML for the final estimates.
Q2. What does a random slope add over a random intercept?
A. A random intercept lets clusters differ in baseline level; a random slope also lets the effect of a predictor differ across clusters. Add a random slope when you believe (and can estimate) that the relationship itself varies by cluster, not just the starting point.
Q3. What is a contextual effect?
A. It is when a cluster-level summary of a variable has an effect beyond the individual-level version (for example, a school's average socioeconomic status affecting a student over and above the student's own). Separating within-cluster from between-cluster effects reveals it; ignoring the distinction conflates two different things.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R/RStudio with the lme4 package installed (install.packages("lme4") once). The data are built in: lme4::sleepstudy, so there is nothing to download. sleepstudy holds 180 rows: average reaction time (Reaction, in milliseconds) for 18 subjects (Subject) measured once a day across a 10-day sleep-restriction study (Days = 0 to 9).
WHAT GOOD WORK LOOKS LIKE:
Strong work reads the fixed effect of Days as the average slope (about 10.5 ms/day), reports BOTH variance components, and computes the ICC correctly (about 0.59 for m1). For the model comparison it states the LRT result (Chisq 42.1, 2 df, p about 7e-10) and knows that anova() refits with ML because REML likelihoods cannot be compared across these structures. It reports FINAL variance components from REML once the structure is fixed. The single most common error to correct: comparing REML log-likelihoods or deviances across models (always use ML for the comparison, REML for the final estimates). Other errors: forgetting the residual variance when computing the ICC; calling Days a random effect when it is a fixed effect whose slope is merely allowed to vary; treating BLUPs as if they were unpooled OLS slopes. The deliverable is a knitted mixed-model section showing summary(m1), the hand-computed ICC, summary(m2), anova(m1, m2), and a one-line read of two contrasting BLUPs.
Debrief: Land the idea in one line: the fixed effects say what happens on average (about 10.5 ms slower per day), and the random effects say how much subjects depart from that average in both where they start and how fast they fall. Tie the ICC of 0.59 back to why we cannot treat the 180 rows as independent. Reinforce the REML-versus-ML rule, because it recurs in the capstone random-effects model: compare structures with ML, report final variance components with REML.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10</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Mixed Models for Continuous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Fit linear mixed models for clustered continuous data and interpret fixed and random effects,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mixed models with sleepstudy  (continued)</a:t>
            </a:r>
            <a:endParaRPr lang="en-US" sz="2400" dirty="0"/>
          </a:p>
        </p:txBody>
      </p:sp>
      <p:sp>
        <p:nvSpPr>
          <p:cNvPr id="6" name="Text 4"/>
          <p:cNvSpPr/>
          <p:nvPr/>
        </p:nvSpPr>
        <p:spPr>
          <a:xfrm>
            <a:off x="566928" y="1316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ICC by hand from the m1 variance components: ICC = Var(Intercept) / (Var(Intercept) + Var(Residual)). State in words what fraction of the leftover variation sits between subjects rather than within a subject over time.</a:t>
            </a:r>
            <a:endParaRPr lang="en-US" sz="1350" dirty="0"/>
          </a:p>
        </p:txBody>
      </p:sp>
      <p:sp>
        <p:nvSpPr>
          <p:cNvPr id="7" name="Text 5"/>
          <p:cNvSpPr/>
          <p:nvPr/>
        </p:nvSpPr>
        <p:spPr>
          <a:xfrm>
            <a:off x="566928" y="231343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random-slope model m2 &lt;- lmer(Reaction ~ Days + (Days | Subject), data = sleepstudy) and run summary(m2). This lets each subject have their own intercept and their own Days slope; report the slope SD and the intercept-slope correlation.</a:t>
            </a:r>
            <a:endParaRPr lang="en-US" sz="1350" dirty="0"/>
          </a:p>
        </p:txBody>
      </p:sp>
      <p:sp>
        <p:nvSpPr>
          <p:cNvPr id="8" name="Text 6"/>
          <p:cNvSpPr/>
          <p:nvPr/>
        </p:nvSpPr>
        <p:spPr>
          <a:xfrm>
            <a:off x="566928" y="3310128"/>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m1 and m2 with anova(m1, m2). Note that anova() automatically refits both models with ML rather than REML, because the comparison touches the random-effects structure; read the likelihood-ratio test and decide whether the random slope earns its keep.</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mixed models with sleepstudy  (continued)</a:t>
            </a:r>
            <a:endParaRPr lang="en-US" sz="2400" dirty="0"/>
          </a:p>
        </p:txBody>
      </p:sp>
      <p:sp>
        <p:nvSpPr>
          <p:cNvPr id="6" name="Text 4"/>
          <p:cNvSpPr/>
          <p:nvPr/>
        </p:nvSpPr>
        <p:spPr>
          <a:xfrm>
            <a:off x="566928" y="1316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Inspect the per-subject estimates with ranef(m2)$Subject (the BLUP deviations from the average intercept and slope) and identify one subject who degrades much faster than average and one who is unusually stable.</a:t>
            </a:r>
            <a:endParaRPr lang="en-US" sz="1350" dirty="0"/>
          </a:p>
        </p:txBody>
      </p:sp>
      <p:sp>
        <p:nvSpPr>
          <p:cNvPr id="7" name="Text 5"/>
          <p:cNvSpPr/>
          <p:nvPr/>
        </p:nvSpPr>
        <p:spPr>
          <a:xfrm>
            <a:off x="566928" y="2313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fit with plot(m2) (residuals vs fitted) and qqnorm(resid(m2)). Note whether the residuals look patternless and roughly normal.</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Random intercept on sleepstudy</a:t>
            </a:r>
            <a:endParaRPr lang="en-US" sz="2400" dirty="0"/>
          </a:p>
        </p:txBody>
      </p:sp>
      <p:sp>
        <p:nvSpPr>
          <p:cNvPr id="7" name="Shape 4"/>
          <p:cNvSpPr/>
          <p:nvPr/>
        </p:nvSpPr>
        <p:spPr>
          <a:xfrm>
            <a:off x="566928" y="1316736"/>
            <a:ext cx="8138160" cy="3488944"/>
          </a:xfrm>
          <a:prstGeom prst="roundRect">
            <a:avLst>
              <a:gd name="adj" fmla="val 1573"/>
            </a:avLst>
          </a:prstGeom>
          <a:solidFill>
            <a:srgbClr val="E6F3F0"/>
          </a:solidFill>
          <a:ln/>
        </p:spPr>
      </p:sp>
      <p:sp>
        <p:nvSpPr>
          <p:cNvPr id="8" name="Shape 5"/>
          <p:cNvSpPr/>
          <p:nvPr/>
        </p:nvSpPr>
        <p:spPr>
          <a:xfrm>
            <a:off x="566928" y="1316736"/>
            <a:ext cx="64008" cy="3488944"/>
          </a:xfrm>
          <a:prstGeom prst="rect">
            <a:avLst/>
          </a:prstGeom>
          <a:solidFill>
            <a:srgbClr val="0B7B6B"/>
          </a:solidFill>
          <a:ln/>
        </p:spPr>
      </p:sp>
      <p:sp>
        <p:nvSpPr>
          <p:cNvPr id="9" name="Text 6"/>
          <p:cNvSpPr/>
          <p:nvPr/>
        </p:nvSpPr>
        <p:spPr>
          <a:xfrm>
            <a:off x="786384" y="1380744"/>
            <a:ext cx="7680960" cy="3360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After library(lme4); data(sleepstudy), you fit:</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m1 &lt;- lmer(Reaction ~ Days + (1 | Subject), data = sleepstudy)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summary(m1)</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Abbreviated output: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Random effects: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Groups   Name        Variance Std.Dev.</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Subject  (Intercept) 1378.2   37.12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Residual              960.5    30.99</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Number of obs: 180, groups: Subject, 18</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Fixed effects: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Estimate Std. Error t value</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(Intercept)  251.405      9.747   25.79</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Days          10.467      0.804   13.02</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Random intercept on sleepstudy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fixed part first. The average reaction time on Day 0 is about 251 ms, and each extra day of sleep restriction adds about 10.5 ms on average (t = 13.0, clearly nonzero). This is the average trajectory across all subjects.</a:t>
            </a:r>
            <a:endParaRPr lang="en-US" sz="1250" dirty="0"/>
          </a:p>
        </p:txBody>
      </p:sp>
      <p:sp>
        <p:nvSpPr>
          <p:cNvPr id="7" name="Text 5"/>
          <p:cNvSpPr/>
          <p:nvPr/>
        </p:nvSpPr>
        <p:spPr>
          <a:xfrm>
            <a:off x="566928" y="22484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random part. The Subject intercept variance is 1378.2 (SD 37.1 ms): subjects begin the study at noticeably different baseline reaction times. The Residual variance is 960.5 (SD 31.0 ms): the scatter of each subject's daily measurements around their own line.</a:t>
            </a:r>
            <a:endParaRPr lang="en-US" sz="1250" dirty="0"/>
          </a:p>
        </p:txBody>
      </p:sp>
      <p:sp>
        <p:nvSpPr>
          <p:cNvPr id="8" name="Text 6"/>
          <p:cNvSpPr/>
          <p:nvPr/>
        </p:nvSpPr>
        <p:spPr>
          <a:xfrm>
            <a:off x="566928" y="31800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Compute the ICC: 1378.2 / (1378.2 + 960.5) = 1378.2 / 2338.7 = 0.589. So about 59 percent of the variation not explained by Days lies between subjects, and the rest is within-subject day-to-day noise.</a:t>
            </a:r>
            <a:endParaRPr lang="en-US" sz="1250" dirty="0"/>
          </a:p>
        </p:txBody>
      </p:sp>
      <p:sp>
        <p:nvSpPr>
          <p:cNvPr id="9" name="Text 7"/>
          <p:cNvSpPr/>
          <p:nvPr/>
        </p:nvSpPr>
        <p:spPr>
          <a:xfrm>
            <a:off x="566928" y="3908552"/>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Interpret the ICC for clustering. A value near 0.59 is high: two measurements from the same person are much more alike than measurements from different people, which is why ordinary regression (assuming independent rows) would understate the standard errors here.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Random intercept on sleepstudy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Sanity-check the structure. With 18 subjects times 10 days we expect 180 rows, and the output confirms 180 obs in 18 groups, so the grouping is being read correctly.</a:t>
            </a:r>
            <a:endParaRPr lang="en-US" sz="1250" dirty="0"/>
          </a:p>
        </p:txBody>
      </p:sp>
      <p:sp>
        <p:nvSpPr>
          <p:cNvPr id="7" name="Text 5"/>
          <p:cNvSpPr/>
          <p:nvPr/>
        </p:nvSpPr>
        <p:spPr>
          <a:xfrm>
            <a:off x="566928" y="2045208"/>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Reaction time rises about 10.5 ms per day on average; with an ICC near 0.59, well over half the residual variation is between subjects, so a subject-level random effect is clearly warranted.</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3094736"/>
          </a:xfrm>
          <a:prstGeom prst="roundRect">
            <a:avLst>
              <a:gd name="adj" fmla="val 1477"/>
            </a:avLst>
          </a:prstGeom>
          <a:solidFill>
            <a:srgbClr val="F4F7F6"/>
          </a:solidFill>
          <a:ln w="12700">
            <a:solidFill>
              <a:srgbClr val="E8ECEE"/>
            </a:solidFill>
            <a:prstDash val="solid"/>
          </a:ln>
        </p:spPr>
      </p:sp>
      <p:sp>
        <p:nvSpPr>
          <p:cNvPr id="8" name="Shape 5"/>
          <p:cNvSpPr/>
          <p:nvPr/>
        </p:nvSpPr>
        <p:spPr>
          <a:xfrm>
            <a:off x="566928" y="1316736"/>
            <a:ext cx="54864" cy="3094736"/>
          </a:xfrm>
          <a:prstGeom prst="rect">
            <a:avLst/>
          </a:prstGeom>
          <a:solidFill>
            <a:srgbClr val="0B7B6B"/>
          </a:solidFill>
          <a:ln/>
        </p:spPr>
      </p:sp>
      <p:sp>
        <p:nvSpPr>
          <p:cNvPr id="9" name="Text 6"/>
          <p:cNvSpPr/>
          <p:nvPr/>
        </p:nvSpPr>
        <p:spPr>
          <a:xfrm>
            <a:off x="749808" y="1389888"/>
            <a:ext cx="7754112" cy="294843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does the random slope earn its keep?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You fit the random-slope model and compare it to the random-intercept model:</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m2 &lt;- lmer(Reaction ~ Days + (Days | Subject), data = sleepstudy)</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anova(m1, m2)</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Abbreviated output: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npar    AIC    BIC  logLik deviance  Chisq Df Pr(&gt;Chisq)</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m1      4 1802.1 1814.8 -897.04   1794.1</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m2      6 1763.9 1783.1 -875.97   1751.9 42.14  2  7.1e-10</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From summary(m2): the Days random-effect Std.Dev. is about 5.92 ms and the intercept-slope correlation is about 0.07.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Does adding a random slope improve the model? Quote the test, say why anova() reports ML-based numbers here, and interpret the Days SD of 5.92 ms.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7" name="Shape 5"/>
          <p:cNvSpPr/>
          <p:nvPr/>
        </p:nvSpPr>
        <p:spPr>
          <a:xfrm>
            <a:off x="566928" y="1316736"/>
            <a:ext cx="54864" cy="2533904"/>
          </a:xfrm>
          <a:prstGeom prst="rect">
            <a:avLst/>
          </a:prstGeom>
          <a:solidFill>
            <a:srgbClr val="0B7B6B"/>
          </a:solidFill>
          <a:ln/>
        </p:spPr>
      </p:sp>
      <p:sp>
        <p:nvSpPr>
          <p:cNvPr id="8"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REML vs ML and reading a BLUP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Two facts to reason about. (1) After choosing m2, you refit it with REML (the lmer default) to report final variance components; the REML intercept SD is about 24.7 ms and the residual SD about 25.6 ms, both smaller than the m1 numbers because part of the variance has moved into the slope term. (2) ranef(m2)$Subject shows, for two subjects:</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(Intercept)   Days</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Subject 308     2.26       9.20</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Subject 335    -0.34      -8.0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Explain why the final variance components are reported from REML rather than ML, then interpret the BLUP rows for subjects 308 and 335 in plain terms.</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10.</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 you need a random slope, or is a random intercept enough?</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clustering unit and whether you need a random slope.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concepts of fixed and random effects in linear mixed models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Write and interpret the linear mixed model equation with random intercepts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Decompose variance into between-group and within-group components and calculate the ICC</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random slopes models and their interpretation as hierarchical models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contextual effects and how within-group and between-group regressions can differ</a:t>
            </a:r>
            <a:endParaRPr lang="en-US" sz="1400" dirty="0"/>
          </a:p>
        </p:txBody>
      </p:sp>
      <p:sp>
        <p:nvSpPr>
          <p:cNvPr id="12" name="Text 9"/>
          <p:cNvSpPr/>
          <p:nvPr/>
        </p:nvSpPr>
        <p:spPr>
          <a:xfrm>
            <a:off x="566928" y="41869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estimation methods (ML and REML) and their properties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Conduct inference for both fixed and random effects in mixed models</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role of BLUPs, shrinkage, residuals, and model diagnostics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is the intercept variance?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a random-intercept model, what does the variance of the random intercepts represent?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the equation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Write a random-intercept model for this scenario and label the fixed effects, the random intercept, and the residual.</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Decompose the variance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these variance components, compute the intraclass correlation and say what it implies.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ML or REML for fitting mixed models?</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a random slope add over a random intercept?</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a contextual effect?</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mixed models with sleepstudy</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Use the built-in lme4::sleepstudy data to fit and compare two linear mixed models for reaction time over days of sleep restriction. Read off the fixed effects, the variance components, and the ICC, then decide whether subjects need their own slopes as well as their own intercepts.</a:t>
            </a:r>
            <a:endParaRPr lang="en-US" sz="1500" dirty="0"/>
          </a:p>
        </p:txBody>
      </p:sp>
      <p:sp>
        <p:nvSpPr>
          <p:cNvPr id="8" name="Text 5"/>
          <p:cNvSpPr/>
          <p:nvPr/>
        </p:nvSpPr>
        <p:spPr>
          <a:xfrm>
            <a:off x="566928" y="2727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package and data: library(lme4); data(sleepstudy); str(sleepstudy). Confirm 18 subjects each measured on Days 0 to 9.</a:t>
            </a:r>
            <a:endParaRPr lang="en-US" sz="1350" dirty="0"/>
          </a:p>
        </p:txBody>
      </p:sp>
      <p:sp>
        <p:nvSpPr>
          <p:cNvPr id="9" name="Text 6"/>
          <p:cNvSpPr/>
          <p:nvPr/>
        </p:nvSpPr>
        <p:spPr>
          <a:xfrm>
            <a:off x="566928" y="328574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random-intercept model m1 &lt;- lmer(Reaction ~ Days + (1 | Subject), data = sleepstudy) and run summary(m1). Read the fixed effect of Days (average ms added per day) and the two variance components (Subject intercept variance and Residual variance).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10 — Mixed Models for Continuous Data</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