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410 Lesson 1: A Structured Approach to Data Analysis
Session focus: Set up a disciplined, reproducible analytic workflow before any modelling: question, plan, data, and record-keeping. The R lab is hands-on; a substitute comfortable with RStudio can run it from the cues.
How to use this deck: each slide shows what students see on the board; these speaker notes hold the timings, facilitator talking points, model answers, and answer keys. Students completed the Lesson 1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All 10 columns import as int with no missing values; five of them (low, race, smoke, ht, ui) are categorical codes that must be converted to factors, while age, lwt, ptl, ftv, and bwt stay numeric.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ftv is not really continuous] State whether reporting a mean of 0.79 visits is the right unconditional summary here, and give the one command you would run instead to describe ftv honestly.
Solution: A mean of 0.79 visits is close to meaningless for a small count that piles up at 0 and 1: nobody makes 0.79 visits, and the few values of 4 and 6 drag a mean around. The honest unconditional summary is the frequency distribution itself, table(birthwt$ftv) (optionally prop.table(table(birthwt$ftv)) for proportions). For analysis it is usually collapsed into a factor such as 0, 1, 2+ rather than treated as continuous. The deciding point: a sparse count variable is described by its distribution, not by a single mean.
[Practice 2: smoking and low birth weight] In one or two sentences, state the unconditional association between smoking and low birth weight that these row proportions show, and note one reason this is not yet evidence of a causal effect.
Solution: Unconditionally, low birth weight is more common among smokers (about 41 percent) than non-smokers (about 25 percent), so the two are positively associated in this sample. This is only an unconditional association: it ignores confounders such as race, maternal weight (lwt), or hypertension, any of which could differ between smokers and non-smokers, so the gap is not yet a causal effect. The whole point of the structured workflow is that this univariate check comes before, not instead of, adjusted analysis.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1 and read the milestone aloud.
  2. Students draft the data-source proposal and pre-registered plan, reusing today's DAG and project skeleton.
  3. Circulate and check that each planned analysis maps to a variable in the chosen dataset.
  4. Mini-conference prompt: 'What is your estimand, and which variables are confounders versus mediators?'
SOURCE: Use the term-project document (Part 2, Week 1) as the source of truth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your dataset and your primary outcome and exposure. Complete the Lesson 2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brainstorm everything that must be decided before fitting a single model (three minutes).
  2. Cluster the list into question, data, and analysis-plan decisions.
  3. Use the notes to fill gaps.
WHAT TO SURFACE (say this):
  - Before modelling: the causal question and estimand, the variables and their roles, the adjustment set, the handling of missing data, and the primary analysis.
  - Deciding these after seeing results invites data-dredging and false positives.
  - Reproducibility means a stranger could rerun your work and get your numbers.
Set-up: Board or shared doc. No data needed.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Group set-up   |   Materials: A projector showing RStudio; a sample messy folder of files.
RUN IT:
  1. Groups propose a project folder and file-naming scheme (raw data read-only, scripts, outputs, an RMarkdown report).
  2. Groups state one rule that makes the project reproducible by someone else.
  3. Demonstrate an RStudio Project and here::here() or relative paths.
FACILITATOR TALKING POINTS:
  - Keep raw data read-only and never edit it by hand; all changes happen in code.
  - Use relative paths and an RStudio Project so the code runs on another machine.
  - One script or RMarkdown that runs end to end beats a pile of ad hoc steps.
Close: Students set up the project they will use for the term capstone.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DAG to adjustment set, pairs   |   Materials: A worked DAG and a candidate question.
RUN IT:
  1. Pairs draw the DAG their analysis will serve and mark the minimal adjustment set (six minutes).
  2. Pairs state which variables they will not adjust for (mediators, colliders).
  3. Correct with the notes.
FACILITATOR TALKING POINTS:
  - The adjustment set follows from the DAG: adjust for confounders, not mediators or colliders.
  - Deciding the adjustment set before modelling prevents fishing for a 'nice' result.
  - This connects the analysis to a causal question rather than a blind regression.
Close: Students keep the DAG and adjustment set for their pre-registered plan.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Why write the plan before touching the data?
A. Because once you have seen the data, every modelling choice can be (unconsciously) steered toward a desired result. A pre-specified plan separates confirmatory from exploratory analysis and protects against false positives. Exploratory work is fine, but it must be labelled as such.
Q2. What makes an analysis reproducible in practice?
A. Code, not clicks; raw data left untouched; relative paths; a single document (RMarkdown) that runs from raw data to results; and recorded package versions. The test is whether a colleague can clone the folder and reproduce your numbers.
Q3. Isn't pre-registration overkill for a course project?
A. It is scaled here, but the habit matters: stating your question, outcome, and primary model in advance is what separates a credible analysis from a story fitted after the fact. It also makes your write-up far easier.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RStudio on each machine. No file to download or search for: the dataset MASS::birthwt ships with base R via the MASS package, which is already installed. Each pair needs one machine running and an open R script or RMarkdown file.
WHAT GOOD WORK LOOKS LIKE:
The lab succeeds when the inventory is generated by commands (sapply for class, colSums(is.na()) for missingness) rather than typed by hand, and when students correctly separate the five categorical codes (low, race, smoke, ht, ui) from the five genuine numerics (age, lwt, ptl, ftv, bwt). The signature insight is that R reading a column as int does not make it quantitative: race = 1/2/3 is a label, not a quantity, and treating it as numeric is a real analytic error. For the associations, accept any correct reading of the row proportions and the lwt means; reward students who note that table() and tapply() give unconditional associations only and that confounders are not yet controlled. Common errors to correct: typing the inventory by hand instead of computing it; reporting a mean for a 0/1 or sparse-count variable; calling the smoking-low association causal. There is no missing data in birthwt, so a student who reports missingness must report 0, which is itself a useful reproducibility check.
Debrief: Land the rule in one line: the data type R assigns is a starting guess, not the truth, so the first job in any analysis is a variable inventory that records read-in type, intended type, and missingness for every column. Everything students did here on birthwt is exactly the first commit they will make on their own capstone dataset, except that the capstone file will have missing values and messier codes to catch.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410  ·  LESSON 1</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A Structured Approach to Data Analysis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Set up a disciplined, reproducible analytic workflow before any modelling: question, plan, data, and record-keeping.</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build a reproducible variable inventory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one unconditional association for a numeric predictor: tapply(birthwt$lwt, birthwt$low, mean) to compare mean maternal weight between the low and not-low groups.</a:t>
            </a:r>
            <a:endParaRPr lang="en-US" sz="1350" dirty="0"/>
          </a:p>
        </p:txBody>
      </p:sp>
      <p:sp>
        <p:nvSpPr>
          <p:cNvPr id="7" name="Text 5"/>
          <p:cNvSpPr/>
          <p:nvPr/>
        </p:nvSpPr>
        <p:spPr>
          <a:xfrm>
            <a:off x="566928" y="2459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two or three sentences stating which variables need recoding and what the two associations suggest, so the inventory could hand off to someone else unchanged.</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Inventorying birthwt</a:t>
            </a:r>
            <a:endParaRPr lang="en-US" sz="2400" dirty="0"/>
          </a:p>
        </p:txBody>
      </p:sp>
      <p:sp>
        <p:nvSpPr>
          <p:cNvPr id="7" name="Shape 4"/>
          <p:cNvSpPr/>
          <p:nvPr/>
        </p:nvSpPr>
        <p:spPr>
          <a:xfrm>
            <a:off x="566928" y="1316736"/>
            <a:ext cx="8138160" cy="1253744"/>
          </a:xfrm>
          <a:prstGeom prst="roundRect">
            <a:avLst>
              <a:gd name="adj" fmla="val 4376"/>
            </a:avLst>
          </a:prstGeom>
          <a:solidFill>
            <a:srgbClr val="E6F3F0"/>
          </a:solidFill>
          <a:ln/>
        </p:spPr>
      </p:sp>
      <p:sp>
        <p:nvSpPr>
          <p:cNvPr id="8" name="Shape 5"/>
          <p:cNvSpPr/>
          <p:nvPr/>
        </p:nvSpPr>
        <p:spPr>
          <a:xfrm>
            <a:off x="566928" y="1316736"/>
            <a:ext cx="64008" cy="1253744"/>
          </a:xfrm>
          <a:prstGeom prst="rect">
            <a:avLst/>
          </a:prstGeom>
          <a:solidFill>
            <a:srgbClr val="0B7B6B"/>
          </a:solidFill>
          <a:ln/>
        </p:spPr>
      </p:sp>
      <p:sp>
        <p:nvSpPr>
          <p:cNvPr id="9" name="Text 6"/>
          <p:cNvSpPr/>
          <p:nvPr/>
        </p:nvSpPr>
        <p:spPr>
          <a:xfrm>
            <a:off x="786384" y="1380744"/>
            <a:ext cx="7680960" cy="11257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After library(MASS); data(birthwt), running str(birthwt) prints: 'data.frame': 189 obs. of 10 variables, and lists every column as int, including low, race, smoke, ht, and ui. Running colSums(is.na(birthwt)) returns 0 for all ten columns. The first row of race is 2 and of smoke is 0.</a:t>
            </a:r>
            <a:endParaRPr lang="en-US" sz="1250" dirty="0"/>
          </a:p>
        </p:txBody>
      </p:sp>
      <p:sp>
        <p:nvSpPr>
          <p:cNvPr id="10" name="Text 7"/>
          <p:cNvSpPr/>
          <p:nvPr/>
        </p:nvSpPr>
        <p:spPr>
          <a:xfrm>
            <a:off x="566928" y="27167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Read the structure: 189 observations, 10 variables, all typed int. R cannot know which integers are codes and which are real measurements, so it defaults everything to numeric.</a:t>
            </a:r>
            <a:endParaRPr lang="en-US" sz="1250" dirty="0"/>
          </a:p>
        </p:txBody>
      </p:sp>
      <p:sp>
        <p:nvSpPr>
          <p:cNvPr id="11" name="Text 8"/>
          <p:cNvSpPr/>
          <p:nvPr/>
        </p:nvSpPr>
        <p:spPr>
          <a:xfrm>
            <a:off x="566928" y="344525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Cross-check str() against ?birthwt. low, smoke, ht, ui are 0/1 indicators and race is a 1/2/3 code, so five columns are categorical variables wearing a numeric disguise; only age, lwt, ptl, ftv, bwt are genuinely quantitative.</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Inventorying birthwt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Read missingness from colSums(is.na(birthwt)): every column returns 0, so there are no missing values to handle here. In a real raw file this is exactly where you would catch blanks coded as 99 or -1.</a:t>
            </a:r>
            <a:endParaRPr lang="en-US" sz="1250" dirty="0"/>
          </a:p>
        </p:txBody>
      </p:sp>
      <p:sp>
        <p:nvSpPr>
          <p:cNvPr id="7" name="Text 5"/>
          <p:cNvSpPr/>
          <p:nvPr/>
        </p:nvSpPr>
        <p:spPr>
          <a:xfrm>
            <a:off x="566928" y="20452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Decide the fix: race should become factor(race, labels = c('white','black','other')) and the four 0/1 columns should become factors before any modelling, otherwise R will treat race = 2 as twice race = 1.</a:t>
            </a:r>
            <a:endParaRPr lang="en-US" sz="1250" dirty="0"/>
          </a:p>
        </p:txBody>
      </p:sp>
      <p:sp>
        <p:nvSpPr>
          <p:cNvPr id="8" name="Text 6"/>
          <p:cNvSpPr/>
          <p:nvPr/>
        </p:nvSpPr>
        <p:spPr>
          <a:xfrm>
            <a:off x="566928" y="2773680"/>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Record the inventory as one row per variable: name, read-in type (int), intended type (factor or numeric), missing count (0), and a sample value. This is the deliverable, and it is reproducible because every cell came from a command, not from eyeballing.</a:t>
            </a:r>
            <a:endParaRPr lang="en-US" sz="1250" dirty="0"/>
          </a:p>
        </p:txBody>
      </p:sp>
      <p:sp>
        <p:nvSpPr>
          <p:cNvPr id="9" name="Text 7"/>
          <p:cNvSpPr/>
          <p:nvPr/>
        </p:nvSpPr>
        <p:spPr>
          <a:xfrm>
            <a:off x="566928" y="3705352"/>
            <a:ext cx="8138160" cy="704088"/>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All 10 columns import as int with no missing values; five of them (low, race, smoke, ht, ui) are categorical codes that must be converted to factors, while age, lwt, ptl, ftv, and bwt stay numeric.</a:t>
            </a:r>
            <a:endParaRPr lang="en-US" sz="13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599184"/>
          </a:xfrm>
          <a:prstGeom prst="roundRect">
            <a:avLst>
              <a:gd name="adj" fmla="val 2859"/>
            </a:avLst>
          </a:prstGeom>
          <a:solidFill>
            <a:srgbClr val="F4F7F6"/>
          </a:solidFill>
          <a:ln w="12700">
            <a:solidFill>
              <a:srgbClr val="E8ECEE"/>
            </a:solidFill>
            <a:prstDash val="solid"/>
          </a:ln>
        </p:spPr>
      </p:sp>
      <p:sp>
        <p:nvSpPr>
          <p:cNvPr id="8" name="Shape 5"/>
          <p:cNvSpPr/>
          <p:nvPr/>
        </p:nvSpPr>
        <p:spPr>
          <a:xfrm>
            <a:off x="566928" y="1316736"/>
            <a:ext cx="54864" cy="1599184"/>
          </a:xfrm>
          <a:prstGeom prst="rect">
            <a:avLst/>
          </a:prstGeom>
          <a:solidFill>
            <a:srgbClr val="0B7B6B"/>
          </a:solidFill>
          <a:ln/>
        </p:spPr>
      </p:sp>
      <p:sp>
        <p:nvSpPr>
          <p:cNvPr id="9" name="Text 6"/>
          <p:cNvSpPr/>
          <p:nvPr/>
        </p:nvSpPr>
        <p:spPr>
          <a:xfrm>
            <a:off x="749808" y="1389888"/>
            <a:ext cx="7754112" cy="145288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ftv is not really continuous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classmate keeps ftv (number of first-trimester physician visits) as numeric and reports its mean as about 0.79. Running table(birthwt$ftv) shows the values are 0, 1, 2, 3, 4, and 6, with most mothers at 0 or 1 and only a handful above 2.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State whether reporting a mean of 0.79 visits is the right unconditional summary here, and give the one command you would run instead to describe ftv honestly.</a:t>
            </a:r>
            <a:endParaRPr lang="en-US" sz="1250" dirty="0"/>
          </a:p>
        </p:txBody>
      </p:sp>
      <p:sp>
        <p:nvSpPr>
          <p:cNvPr id="10" name="Shape 7"/>
          <p:cNvSpPr/>
          <p:nvPr/>
        </p:nvSpPr>
        <p:spPr>
          <a:xfrm>
            <a:off x="566928" y="3080512"/>
            <a:ext cx="8138160" cy="1599184"/>
          </a:xfrm>
          <a:prstGeom prst="roundRect">
            <a:avLst>
              <a:gd name="adj" fmla="val 2859"/>
            </a:avLst>
          </a:prstGeom>
          <a:solidFill>
            <a:srgbClr val="F4F7F6"/>
          </a:solidFill>
          <a:ln w="12700">
            <a:solidFill>
              <a:srgbClr val="E8ECEE"/>
            </a:solidFill>
            <a:prstDash val="solid"/>
          </a:ln>
        </p:spPr>
      </p:sp>
      <p:sp>
        <p:nvSpPr>
          <p:cNvPr id="11" name="Shape 8"/>
          <p:cNvSpPr/>
          <p:nvPr/>
        </p:nvSpPr>
        <p:spPr>
          <a:xfrm>
            <a:off x="566928" y="3080512"/>
            <a:ext cx="54864" cy="1599184"/>
          </a:xfrm>
          <a:prstGeom prst="rect">
            <a:avLst/>
          </a:prstGeom>
          <a:solidFill>
            <a:srgbClr val="0B7B6B"/>
          </a:solidFill>
          <a:ln/>
        </p:spPr>
      </p:sp>
      <p:sp>
        <p:nvSpPr>
          <p:cNvPr id="12" name="Text 9"/>
          <p:cNvSpPr/>
          <p:nvPr/>
        </p:nvSpPr>
        <p:spPr>
          <a:xfrm>
            <a:off x="749808" y="3153664"/>
            <a:ext cx="7754112" cy="145288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smoking and low birth weight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Running prop.table(table(birthwt$smoke, birthwt$low), margin = 1) returns approximately: among non-smokers (smoke = 0), 0.75 not-low and 0.25 low; among smokers (smoke = 1), 0.59 not-low and 0.41 low.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In one or two sentences, state the unconditional association between smoking and low birth weight that these row proportions show, and note one reason this is not yet evidence of a causal effect.</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50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1.</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What is your estimand, and which variables are confounders versus mediators?</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your dataset and your primary outcome and exposure.</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0:00–0:12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0:12–0:46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0:46–0:58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0:58–1:08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1:08–1:48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1:48–2:38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2:38–2:43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Construct a causal diagram before beginning data analysis</a:t>
            </a:r>
            <a:endParaRPr lang="en-US" sz="1400" dirty="0"/>
          </a:p>
        </p:txBody>
      </p:sp>
      <p:sp>
        <p:nvSpPr>
          <p:cNvPr id="8" name="Text 5"/>
          <p:cNvSpPr/>
          <p:nvPr/>
        </p:nvSpPr>
        <p:spPr>
          <a:xfrm>
            <a:off x="566928" y="166319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Establish a system for managing data-collection sheets, files, and variables</a:t>
            </a:r>
            <a:endParaRPr lang="en-US" sz="1400" dirty="0"/>
          </a:p>
        </p:txBody>
      </p:sp>
      <p:sp>
        <p:nvSpPr>
          <p:cNvPr id="9" name="Text 6"/>
          <p:cNvSpPr/>
          <p:nvPr/>
        </p:nvSpPr>
        <p:spPr>
          <a:xfrm>
            <a:off x="566928" y="2237232"/>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best practices for data coding, entry, and verification</a:t>
            </a:r>
            <a:endParaRPr lang="en-US" sz="1400" dirty="0"/>
          </a:p>
        </p:txBody>
      </p:sp>
      <p:sp>
        <p:nvSpPr>
          <p:cNvPr id="10" name="Text 7"/>
          <p:cNvSpPr/>
          <p:nvPr/>
        </p:nvSpPr>
        <p:spPr>
          <a:xfrm>
            <a:off x="566928" y="2583688"/>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Process outcome and predictor variables appropriately for analysis</a:t>
            </a:r>
            <a:endParaRPr lang="en-US" sz="1400" dirty="0"/>
          </a:p>
        </p:txBody>
      </p:sp>
      <p:sp>
        <p:nvSpPr>
          <p:cNvPr id="11" name="Text 8"/>
          <p:cNvSpPr/>
          <p:nvPr/>
        </p:nvSpPr>
        <p:spPr>
          <a:xfrm>
            <a:off x="566928" y="293014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Evaluate unconditional associations between variables</a:t>
            </a:r>
            <a:endParaRPr lang="en-US" sz="1400" dirty="0"/>
          </a:p>
        </p:txBody>
      </p:sp>
      <p:sp>
        <p:nvSpPr>
          <p:cNvPr id="12" name="Text 9"/>
          <p:cNvSpPr/>
          <p:nvPr/>
        </p:nvSpPr>
        <p:spPr>
          <a:xfrm>
            <a:off x="566928" y="3276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Set up a systematic approach for keeping track of analyses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12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What gets decided before the first model?</a:t>
            </a:r>
            <a:endParaRPr lang="en-US" sz="2400" dirty="0"/>
          </a:p>
        </p:txBody>
      </p:sp>
      <p:sp>
        <p:nvSpPr>
          <p:cNvPr id="7" name="Shape 4"/>
          <p:cNvSpPr/>
          <p:nvPr/>
        </p:nvSpPr>
        <p:spPr>
          <a:xfrm>
            <a:off x="566928" y="1682496"/>
            <a:ext cx="8138160" cy="950976"/>
          </a:xfrm>
          <a:prstGeom prst="roundRect">
            <a:avLst>
              <a:gd name="adj" fmla="val 6731"/>
            </a:avLst>
          </a:prstGeom>
          <a:solidFill>
            <a:srgbClr val="E6F3F0"/>
          </a:solidFill>
          <a:ln/>
        </p:spPr>
      </p:sp>
      <p:sp>
        <p:nvSpPr>
          <p:cNvPr id="8" name="Shape 5"/>
          <p:cNvSpPr/>
          <p:nvPr/>
        </p:nvSpPr>
        <p:spPr>
          <a:xfrm>
            <a:off x="566928" y="1682496"/>
            <a:ext cx="73152" cy="950976"/>
          </a:xfrm>
          <a:prstGeom prst="rect">
            <a:avLst/>
          </a:prstGeom>
          <a:solidFill>
            <a:srgbClr val="0B7B6B"/>
          </a:solidFill>
          <a:ln/>
        </p:spPr>
      </p:sp>
      <p:sp>
        <p:nvSpPr>
          <p:cNvPr id="9" name="Text 6"/>
          <p:cNvSpPr/>
          <p:nvPr/>
        </p:nvSpPr>
        <p:spPr>
          <a:xfrm>
            <a:off x="822960" y="172821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What has to be decided before you fit a single model?</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the project skeleton</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Lay out a project folder and naming scheme, then defend why a stranger could rerun it.</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Causal diagram first</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Draw the DAG your analysis serves and mark exactly which variables you will and will not adjust for.</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write the plan before touching the data?</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makes an analysis reproducible in practice?</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Isn't pre-registration overkill for a course project?</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build a reproducible variable inventory</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Treat birthwt as if it were your own raw capstone file. Load it, build a one-row-per-variable inventory (name, type, missingness, a sample value), and flag every categorical code that R has read as a number. Then check two unconditional associations against the outcome.</a:t>
            </a:r>
            <a:endParaRPr lang="en-US" sz="1500" dirty="0"/>
          </a:p>
        </p:txBody>
      </p:sp>
      <p:sp>
        <p:nvSpPr>
          <p:cNvPr id="8" name="Text 5"/>
          <p:cNvSpPr/>
          <p:nvPr/>
        </p:nvSpPr>
        <p:spPr>
          <a:xfrm>
            <a:off x="566928" y="309372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Run library(MASS); data(birthwt) and confirm the data with str(birthwt). Note that it has 189 rows and 10 columns and that EVERY column is stored as int.</a:t>
            </a:r>
            <a:endParaRPr lang="en-US" sz="1350" dirty="0"/>
          </a:p>
        </p:txBody>
      </p:sp>
      <p:sp>
        <p:nvSpPr>
          <p:cNvPr id="9" name="Text 6"/>
          <p:cNvSpPr/>
          <p:nvPr/>
        </p:nvSpPr>
        <p:spPr>
          <a:xfrm>
            <a:off x="566928" y="387096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coding from ?birthwt. Identify which columns are really categorical despite being numeric: low (0/1 birth weight &lt; 2.5 kg), race (1 white, 2 black, 3 other), smoke (0/1), ht (0/1), ui (0/1). The genuinely numeric ones are age, lwt, ptl, ftv, bwt.</a:t>
            </a:r>
            <a:endParaRPr lang="en-US" sz="13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build a reproducible variable inventory  (continued)</a:t>
            </a:r>
            <a:endParaRPr lang="en-US" sz="2400" dirty="0"/>
          </a:p>
        </p:txBody>
      </p:sp>
      <p:sp>
        <p:nvSpPr>
          <p:cNvPr id="6" name="Text 4"/>
          <p:cNvSpPr/>
          <p:nvPr/>
        </p:nvSpPr>
        <p:spPr>
          <a:xfrm>
            <a:off x="566928" y="168249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Build an inventory programmatically. Run sapply(birthwt, class) for the type of each variable and colSums(is.na(birthwt)) for missingness per variable, then sapply(birthwt, function(x) x[1]) for a sample value. Do not type the table by hand.</a:t>
            </a:r>
            <a:endParaRPr lang="en-US" sz="1350" dirty="0"/>
          </a:p>
        </p:txBody>
      </p:sp>
      <p:sp>
        <p:nvSpPr>
          <p:cNvPr id="7" name="Text 5"/>
          <p:cNvSpPr/>
          <p:nvPr/>
        </p:nvSpPr>
        <p:spPr>
          <a:xfrm>
            <a:off x="566928" y="2679192"/>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Decide the intended type for each variable and write it next to the read-in type. Where they differ (a 0/1 or 1/2/3 code read as int), that is a variable to recode later with factor().</a:t>
            </a:r>
            <a:endParaRPr lang="en-US" sz="1350" dirty="0"/>
          </a:p>
        </p:txBody>
      </p:sp>
      <p:sp>
        <p:nvSpPr>
          <p:cNvPr id="8" name="Text 6"/>
          <p:cNvSpPr/>
          <p:nvPr/>
        </p:nvSpPr>
        <p:spPr>
          <a:xfrm>
            <a:off x="566928" y="3456432"/>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one unconditional association for a categorical predictor: table(birthwt$smoke, birthwt$low) and then prop.table(table(birthwt$smoke, birthwt$low), margin = 1) to read the row proportions of low birth weight by smoking status.</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410 Lesson 1 — A Structured Approach to Data Analysis</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