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9: Hybrid Study Designs
Session focus: Add hybrid designs to the toolkit and recognise when a case-only or two-stage design earns its keep.
How to use this deck: each slide shows what students see on the board; these speaker notes hold the timings, facilitator talking points, model answers, and answer keys. Students completed the Lesson 9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Use a case-crossover design. The deciding feature is the time structure: a transient exposure plus an acute outcome lets each case act as their own control across hazard and referent windows. (This mirrors the real Mittleman onset-of-MI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rare cancer and a costly biomarker] Which hybrid design fits, and what is the deciding feature of the data? Sketch the sampling in one or two sentences.
Solution: Use a CASE-COHORT design. The deciding feature is a rare outcome combined with an expensive covariate that should not be assayed on everyone. Sampling: draw a random subcohort at baseline (for example about 1,000 people) and assay the biomarker only on that subcohort plus all ~200 pancreatic-cancer cases, roughly 1,200 assays instead of 40,000. The same subcohort can then serve the two other planned cancer outcomes, which a nested case-control (with controls matched to each case) cannot reuse as cleanly. Absolute-risk and rate estimates remain recoverable because the subcohort is a random sample of the full cohort at baseline.
[Practice 2: a chronic exposure and a common outcome] Does a hybrid design improve this study? Justify in one sentence naming the deciding feature, and name the design you would use instead if none helps.
Solution: NO hybrid design improves this study. The deciding feature is the time structure of the exposure: noise exposure is chronic and stable, so it does not vary within a person over time, and a case-crossover has no contrast between hazard and referent windows (every window has essentially the same exposure). Neither is there a rare outcome or an expensive covariate to motivate case-cohort or two-stage sampling. A standard cohort study (or a cross-sectional or ordinary case-control study) is the right choice, with conventional adjustment for confounders such as age, body-mass index, and shift work. Recognising that no hybrid design fits is the correct answer here, and a well-argued 'no' earns full credit.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9 and read the milestone aloud.
  2. Students refine their protocol's design and feasibility section, incorporating any hybrid option.
  3. Circulate and ask each student whether their exposure is transient or chronic.
  4. Mini-conference prompt: 'Could a more efficient design answer your question without losing temporality?'
SOURCE: Refer to the term-project document (Part 2, Week 9)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a hybrid design suits your protocol and why. Complete the Lesson 10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answer and say why that is powerful (two minutes).
  2. Surface with the notes.
WHAT TO SURFACE (say this):
  - In a case-crossover design, each case serves as its own control: their exposure just before the event is compared to their exposure at earlier control times.
  - Because the person is the same, fixed personal confounders (genes, chronic habits) are automatically controlled.
  - It suits transient exposures and acute outcomes (a triggering exposure before a heart attack).
Set-up: Slide: 'In a case-crossover study, what serves as the control for each case?'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groups   |   Materials: Cards for case-crossover, case-cohort, nested case-control, and two-stage designs, with problem scenarios.
RUN IT:
  1. Groups match each hybrid design to the problem it solves (eight minutes).
  2. Groups state the assumption each design needs.
  3. Correct with the notes.
FACILITATOR TALKING POINTS:
  - Case-crossover controls fixed confounders by design but assumes the exposure is transient and the underlying risk is stable.
  - Case-cohort and nested case-control draw efficient samples from within a cohort, preserving temporality at lower cost.
  - Two-stage designs collect cheap data on everyone and expensive data on a subsample to improve efficiency.
Close: Students note whether any hybrid design suits their protocol.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pairs   |   Materials: A scenario where a transient trigger precedes an acute event.
RUN IT:
  1. Pairs decide whether a case-crossover design controls confounding here and why (six minutes).
  2. Pairs name what could still bias it.
  3. Correct with the notes.
FACILITATOR TALKING POINTS:
  - It controls stable personal confounders by design, which is its strength.
  - It does not control time-varying confounders or trends that change the background risk between control and case periods.
  - Choosing the control window carefully is essential.
Close: Students note the time structure of their own exposure.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assumption does a case-crossover design require?
A. That the exposure is transient and the person's underlying risk is stable over the compared periods, so the only relevant difference is the exposure. If the background risk is trending or the exposure is chronic, the design fails.
Q2. Why use a case-cohort or nested case-control instead of the full cohort?
A. To save cost while keeping the cohort's temporality. You measure expensive exposures or biomarkers only in the cases and a sample of the cohort, getting nearly the same answer for a fraction of the lab work.
Q3. Is a nested case-control study just a case-control study?
A. It is a case-control study conducted inside a defined cohort, so exposure is measured before the outcome and selection bias is reduced. That makes it stronger than a standalone case-control on temporality and control selection.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a one-page decision guide to six hybrid designs plus four short research-scenario cards. The decision guide states, for each design, the data structure it requires:
- Case-crossover: a TRANSIENT (acute, short-lived) exposure and an ACUTE outcome; each case serves as their own control by comparing the exposure in a hazard window just before the event with the exposure in one or more earlier referent windows. Fails when the exposure is chronic or stable, because there is no within-person variation in exposure over time.
- Case-cohort: a rare outcome plus an EXPENSIVE covariate (for example a stored-blood biomarker) that you do not want to measure on everyone. A random subcohort is drawn at baseline and the covariate is measured only on the subcohort plus all cases. The same subcohort can serve several different outcomes.
- Two-stage case-control: stage 1 collects CHEAP variables (and disease status) on everyone; stage 2 measures an EXPENSIVE covariate only on a subsample, sampled within strata defined by the stage-1 variables and disease status, to gain efficiency.
- Case-case (case-only) for effect modification: estimates gene-environment (or gene-treatment) INTERACTION from cases alone, under the assumption that the genotype and the exposure are INDEPENDENT in the source population. No controls are needed, but the independence assumption must be defensible.
- Case-series / case-case comparison: contrasts two case groups (for example two outcome subtypes) on their exposures; useful for generating hypotheses about which exposures distinguish subtypes when a shared source population is hard to define.
- Case-cohort vs nested case-control: both sample from a cohort; case-cohort reuses one subcohort across outcomes, while a nested case-control matches controls to each case by risk-set sampling at the time of the event.
WHAT GOOD WORK LOOKS LIKE:
There is no single forced answer for every card, but the justification must name the one deciding feature of the data (exposure time structure, outcome rarity, or covariate cost). Strong work checks the transient-versus-chronic nature of the exposure before reaching for case-crossover, ties case-cohort and two-stage designs to a rare outcome plus an expensive covariate, and treats a defensible 'no hybrid design helps' as a full-credit answer rather than forcing a fit. For the case-only option, strong work flags the genotype-exposure independence assumption rather than asserting it. Common errors to correct: proposing case-crossover for a chronic or stable exposure (the fatal error, because there is no within-person variation); choosing a hybrid design because it 'controls for confounders automatically' without checking whether the data structure supports it; confusing case-cohort (one reusable subcohort) with nested case-control (controls matched per case); and ignoring covariate cost, which is the whole motivation for two-stage sampling. The worked MI example and Practice 1 are modelled on real designs (Mittleman case-crossover; standard case-cohort biomarker studies), so the verdicts can be checked against the published literature.
Debrief: Land the rule in one line: the data structure picks the design, not the other way around, and a transient exposure, a rare outcome with a costly covariate, and a stable exposure point to three different verdicts (case-crossover, case-cohort, and no hybrid design at 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9</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Hybrid Study Designs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Add hybrid designs to the toolkit and recognise when a case-only or two-stage design earns its keep.</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10</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Design-match clinic: fitting the hybrid design to the data structure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time structure first: a transient exposure with an acute outcome points toward case-crossover, because each person can act as their own control across windows.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rarity and cost next: a rare outcome with an expensive covariate points toward case-cohort or two-stage sampling, which measure the costly variable on only a fraction of the sample.</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If the question is about effect modification by a fixed trait (for example a gene) and that trait is plausibly independent of the exposure, consider a case-only design.</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Match the scenario to one design (or conclude no hybrid design helps), and write one sentence of justification that names the single deciding feature of the data.</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Design-match clinic: fitting the hybrid design to the data structure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your verdict with a neighbour and reconcile any disagreement by pointing to the specific data feature, not to the design's popularity.</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Triphasic triggers and a sudden event</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Researchers want to know whether strenuous physical exertion (sex, sport, shovelling snow) triggers acute myocardial infarction (MI) in the hour after the activity. Exertion is a short-lived, transient exposure; MI is a sudden, acute outcome with a sharply defined onset time. Each enrolled MI patient can report their exertion in the hour before symptoms began (the hazard window) and during the same one-hour clock window on several prior control days (referent windows).</a:t>
            </a:r>
            <a:endParaRPr lang="en-US" sz="1250" dirty="0"/>
          </a:p>
        </p:txBody>
      </p:sp>
      <p:sp>
        <p:nvSpPr>
          <p:cNvPr id="10" name="Text 7"/>
          <p:cNvSpPr/>
          <p:nvPr/>
        </p:nvSpPr>
        <p:spPr>
          <a:xfrm>
            <a:off x="566928" y="31231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Time structure of the exposure: exertion is transient, not chronic, so a person's exposure status varies from hour to hour. That variation is exactly what a within-person design needs.</a:t>
            </a:r>
            <a:endParaRPr lang="en-US" sz="1250" dirty="0"/>
          </a:p>
        </p:txBody>
      </p:sp>
      <p:sp>
        <p:nvSpPr>
          <p:cNvPr id="11" name="Text 8"/>
          <p:cNvSpPr/>
          <p:nvPr/>
        </p:nvSpPr>
        <p:spPr>
          <a:xfrm>
            <a:off x="566928" y="38516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Time structure of the outcome: MI has a sharp onset, so a short hazard window (the hour before symptoms) is meaningful.</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Triphasic triggers and a sudden event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Because each patient supplies both a hazard window and earlier referent windows, the patient serves as their own control, which cancels out all fixed personal traits (age, sex, baseline coronary disease, personality).</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Referent direction: prior days only would be unidirectional; sampling control windows from both before and after the event would be bidirectional and guards against a time trend in exertion, though it requires that the person survives and that exertion has no lasting trend.</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 standard cohort or case-control study here would have to measure and adjust for many stable confounders; the case-crossover removes them by design because they do not change between windows.</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Use a case-crossover design. The deciding feature is the time structure: a transient exposure plus an acute outcome lets each case act as their own control across hazard and referent windows. (This mirrors the real Mittleman onset-of-MI studies.)</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rare cancer and a costly biomarker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of 40,000 adults gave blood at baseline and is followed for 12 years. Investigators want to know whether a baseline plasma biomarker predicts pancreatic cancer, a rare outcome (about 200 cases expected over follow-up). The biomarker assay is expensive (roughly 80 dollars per sample), so measuring all 40,000 stored samples is not feasible, and the team also expects to study two other rare cancers from the same cohort later.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Which hybrid design fits, and what is the deciding feature of the data? Sketch the sampling in one or two sentences.</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chronic exposure and a common outcome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team wants to estimate whether long-term, stable occupational noise exposure (essentially unchanging across a worker's 20-year career) is associated with chronic hypertension, a common condition. A neighbour proposes a case-crossover analysis because it 'controls for confounders automatically.' No expensive lab covariate is involved; standard questionnaire and blood-pressure data are available on the whole workforce.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Does a hybrid design improve this study? Justify in one sentence naming the deciding feature, and name the design you would use instead if none helps.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9.</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Could a more efficient design answer your question without losing temporality?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a hybrid design suits your protocol and why.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key features of six hybrid study designs (case-crossover, case-series, case-case, case-only, case-cohort, and case-case-control)</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source population characteristics, exposures, and outcomes for which each hybrid design is appropriate</a:t>
            </a:r>
            <a:endParaRPr lang="en-US" sz="1400" dirty="0"/>
          </a:p>
        </p:txBody>
      </p:sp>
      <p:sp>
        <p:nvSpPr>
          <p:cNvPr id="9" name="Text 6"/>
          <p:cNvSpPr/>
          <p:nvPr/>
        </p:nvSpPr>
        <p:spPr>
          <a:xfrm>
            <a:off x="566928" y="26924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logic of using cases as their own controls across time</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unidirectional and bidirectional referent selection in case-crossover studies</a:t>
            </a:r>
            <a:endParaRPr lang="en-US" sz="1400" dirty="0"/>
          </a:p>
        </p:txBody>
      </p:sp>
      <p:sp>
        <p:nvSpPr>
          <p:cNvPr id="11" name="Text 8"/>
          <p:cNvSpPr/>
          <p:nvPr/>
        </p:nvSpPr>
        <p:spPr>
          <a:xfrm>
            <a:off x="566928" y="361289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two-stage sampling designs and explain when they enhance the efficiency of cross-sectional, cohort, and case-control studies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the basic sampling strategy for a specific two-stage case-control study</a:t>
            </a:r>
            <a:endParaRPr lang="en-US" sz="1400" dirty="0"/>
          </a:p>
        </p:txBody>
      </p:sp>
      <p:sp>
        <p:nvSpPr>
          <p:cNvPr id="7" name="Text 5"/>
          <p:cNvSpPr/>
          <p:nvPr/>
        </p:nvSpPr>
        <p:spPr>
          <a:xfrm>
            <a:off x="566928" y="189077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hybrid design concepts to select appropriate designs for research questions involving rare exposures, transient triggers, or expensive covariates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 your own control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a case-crossover study, what serves as the control for each case — and why is that powerful?</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Match the hybrid design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hybrid design to the problem it solves, and name the assumption it relies 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Time-based design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Would a case-crossover design control confounding in this scenario, and what could still bias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assumption does a case-crossover design require?</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use a case-cohort or nested case-control instead of the full cohort?</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a nested case-control study just a case-control study?</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Design-match clinic: fitting the hybrid design to the data structure</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research scenario, decide which single hybrid design (if any) fits the data structure, and justify the choice in one sentence that names the deciding feature of the data (the time structure of the exposure, the rarity of the outcome, or the cost of the covariate). If no hybrid design improves on a standard cohort or case-control study, say so and explain why.</a:t>
            </a:r>
            <a:endParaRPr lang="en-US" sz="1500" dirty="0"/>
          </a:p>
        </p:txBody>
      </p:sp>
      <p:sp>
        <p:nvSpPr>
          <p:cNvPr id="8" name="Text 5"/>
          <p:cNvSpPr/>
          <p:nvPr/>
        </p:nvSpPr>
        <p:spPr>
          <a:xfrm>
            <a:off x="566928" y="33375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scenario card and identify three features: is the exposure transient or chronic, is the outcome acute or slow, and is the outcome rare or common.</a:t>
            </a:r>
            <a:endParaRPr lang="en-US" sz="1350" dirty="0"/>
          </a:p>
        </p:txBody>
      </p:sp>
      <p:sp>
        <p:nvSpPr>
          <p:cNvPr id="9" name="Text 6"/>
          <p:cNvSpPr/>
          <p:nvPr/>
        </p:nvSpPr>
        <p:spPr>
          <a:xfrm>
            <a:off x="566928" y="41148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whether a key covariate is expensive to measure (for example a lab assay on stored samples), because cost is what motivates case-cohort and two-stage sampling.</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9 — Hybrid Study Designs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