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8: Review of Study Design Concepts
Session focus: Consolidate the observational designs and choose well among cohort, case-control, and ecological options for a given question.
How to use this deck: each slide shows what students see on the board; these speaker notes hold the timings, facilitator talking points, model answers, and answer keys. Students completed the Lesson 8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Choose a case-control study; it is the efficient design for a rare outcome and yields an odds ratio that approximates the rate ratio. A cohort sacrifices feasibility and cross-sectional sacrifices temporality.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common outcome and a rare exposure] Choose the single most appropriate design, name the measure of association, and in your memo state what two rival designs would sacrifice for this question.
Solution: Choose a prospective cohort study, following the roughly 400 exposed individuals and a comparable unexposed group forward for ten years. The exposure is rare and already defined as a fixed group, so starting from the exposure (cohort) is natural; the outcome is common, so cases will accumulate readily, and a forward design establishes that exposure preceded disease. Measure: incidence allows a risk ratio or rate ratio. Rival 1, case-control: would sacrifice the ability to study this rare, already-bounded exposure efficiently, because sampling on the common outcome would capture very few of the 400 exposed people and waste the natural exposed cohort; it also gives only an odds ratio. Rival 2, cross-sectional: would sacrifice temporality and incidence, since a single snapshot measures prevalence and cannot show that the accident preceded the respiratory disease. A strong answer ties the cohort choice specifically to the rare, fixed exposure plus the common outcome plus the available follow-up time.
[Practice 2: a quick prevalence estimate versus group-level data] Choose the single most appropriate design, name the measure of association, and in your memo state what two rival designs would sacrifice for this question.
Solution: Choose a cross-sectional study: a one-time survey plus blood-pressure measurement of a sample of adults, measuring hypertension and job strain at the same moment. The question asks only for current prevalence and an association, not temporality, and the three-month low-budget constraint rules out follow-up; both variables are common, so a snapshot will capture plenty of each. Measure: prevalence and a prevalence ratio. Rival 1, prospective cohort: would sacrifice feasibility, because following people forward cannot deliver a current prevalence figure within three months and exceeds the budget. Rival 2, ecological study using the district-aggregated dataset: would sacrifice individual-level inference and risk the ecologic fallacy, because a correlation between district average blood pressure and district average job strain does not show that the high-strain individuals are the hypertensive ones. A strong answer names the prevalence aim and the time/budget limit as the reasons for cross-sectional, and flags the ecologic fallacy as the specific cost of the aggregated-data rival.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8 and read the milestone aloud.
  2. Students lock their protocol's design and write the justification.
  3. Circulate and ask each student which rival design they rejected and why.
  4. Mini-conference prompt: 'Given your outcome's rarity, is your design the efficient choice?'
SOURCE: Refer to the term-project document (Part 2, Week 8)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locked design and the rival you rejected. Complete the Lesson 9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the strongest feasible design and its main threat (two minutes).
  2. Surface the reasoning with the notes.
WHAT TO SURFACE (say this):
  - For a rare outcome, a case-control design is usually most efficient; for a rare exposure, a cohort.
  - Each design has a signature threat: case-control with recall and selection, cohort with loss to follow-up and cost.
  - Design choice is a negotiation between the question, the frequency of exposure and outcome, and feasibility.
Set-up: Slide with one research question (for example, a rare cancer and a workplace exposure).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 and defend, groups   |   Materials: Three research questions with differing exposure and outcome frequencies.
RUN IT:
  1. Groups match each question to the strongest feasible design and defend it against a cheaper alternative (eight minutes).
  2. Groups name the signature threat of their chosen design.
  3. Correct with the notes.
FACILITATOR TALKING POINTS:
  - Rare outcome favours case-control; rare exposure favours cohort; a quick prevalence estimate favours cross-sectional.
  - Defending a design means naming what the rival would sacrifice (temporality, efficiency, generalisability).
  - There is rarely one right answer; the defence is what is graded.
Close: Students note the design their own protocol question favours.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Structured debate, pairs   |   Materials: One specific rare-outcome question.
RUN IT:
  1. One pair argues cohort, the other case-control, for the same question (six minutes).
  2. Each side names the other's biggest weakness.
  3. Resolve with the notes.
FACILITATOR TALKING POINTS:
  - Cohort establishes temporality and can study multiple outcomes but is slow, costly, and inefficient for rare outcomes.
  - Case-control is efficient for rare outcomes and faster but is prone to recall and selection bias and gives an odds ratio.
  - For a rare outcome, case-control usually wins on feasibility unless temporality is paramount.
Close: Students note the trade-off that most affects their protocol.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choose a design under real-world constraints?
A. Start from the question and the frequencies: how rare is the outcome, how rare is the exposure, do you need temporality, and what time and money do you have. The 'best' design on paper is useless if you cannot run it; defend the strongest feasible one.
Q2. How does the design constrain the measure I can report?
A. A cohort lets you compute risks or rates and their ratios; a case-control gives an odds ratio; a cross-sectional gives prevalence and prevalence ratios. Pick the design knowing which effect measure your question needs.
Q3. When is an ecological design actually the right choice?
A. When the exposure is genuinely group-level (a policy, air quality) or only group data exist, and you keep the inference at the group level. It is efficient for hypothesis generation but cannot support individual-level causal claims on its 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containing a glossary card of five observational designs with their direction of inquiry and best-use case (cross-sectional, prospective cohort, retrospective cohort, case-control, ecological), plus a four-line decision rule. Nothing to look up; every scenario gives the outcome frequency, exposure frequency, and timeline you need.
WHAT GOOD WORK LOOKS LIKE:
There is no single correct design for every question, but the memo must justify the choice with the question's own constraints, not a label. Strong work underlines the outcome frequency, exposure frequency, and timeline, then maps them to a direction of inquiry: rare outcome to case-control (odds ratio), rare or fixed exposure plus need for incidence and temporality to cohort (risk or rate ratio), fast prevalence snapshot with no timing claim to cross-sectional (prevalence ratio). It then concedes what each rival sacrifices for this specific question (efficiency, temporality, rare-outcome capture, generalisability, or freedom from the ecologic fallacy). Common errors to correct: asserting a design with no comparison; proposing a prospective cohort for a rare outcome (infeasible case accumulation); claiming temporality or incidence from a cross-sectional snapshot; quoting a risk ratio from a case-control study; and treating an ecological correlation as evidence about individuals (the ecologic fallacy). The three scenarios are built so the constraints, not preference, select the design.
Debrief: Land the rule in one line: the design is dictated by the outcome frequency, exposure frequency, and timeline, and a good design section defends the choice by naming what each rival would have cost.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8</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Review of Study Design Concepts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Consolidate the observational designs and choose well among cohort, case-control, and ecological options for a given question.</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9</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Design-justification memo: matching the question to the design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Apply the decision rule from the handout: a rare outcome points to case-control; a rare exposure or a need for incidence and temporality points to cohort; a fast prevalence snapshot with no timing claim points to cross-sectional; only group-level data points to ecological.</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your chosen design and the measure of association it yields (cohort gives risk or rate ratios; case-control gives an odds ratio; cross-sectional gives a prevalence ratio).</a:t>
            </a:r>
            <a:endParaRPr lang="en-US" sz="1350" dirty="0"/>
          </a:p>
        </p:txBody>
      </p:sp>
      <p:sp>
        <p:nvSpPr>
          <p:cNvPr id="8" name="Text 6"/>
          <p:cNvSpPr/>
          <p:nvPr/>
        </p:nvSpPr>
        <p:spPr>
          <a:xfrm>
            <a:off x="566928" y="345643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Pick the two strongest rival designs and, for each, state in one sentence what it would sacrifice for this specific question (efficiency, temporality, the ability to study a rare outcome, generalisability, or freedom from the ecologic fallacy).</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Design-justification memo: matching the question to the design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the memo in four to six sentences: the design, why its direction and feasibility fit the three underlined facts, and the concession to each rival.</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Trade memos with a neighbour and check one thing: did they justify the choice with the question's constraints, or merely assert a design label?</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Rare cancer and a chemical exposure</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Question: does occupational exposure to a solvent raise the risk of angiosarcoma of the liver, a cancer that occurs in roughly 1 in 1,000,000 people per year? The exposure is reasonably common in one industry. A team has two years and a modest budget. They cannot follow a general-population cohort long enough to accumulate cases of such a rare outcome.</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Underline the three facts: outcome is extremely rare (about 1 per million per year), exposure is fairly common in the industry, and the timeline is short (two years, modest budget).</a:t>
            </a:r>
            <a:endParaRPr lang="en-US" sz="1250" dirty="0"/>
          </a:p>
        </p:txBody>
      </p:sp>
      <p:sp>
        <p:nvSpPr>
          <p:cNvPr id="11" name="Text 8"/>
          <p:cNvSpPr/>
          <p:nvPr/>
        </p:nvSpPr>
        <p:spPr>
          <a:xfrm>
            <a:off x="566928" y="36484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of inquiry: a rare outcome makes a forward cohort wasteful because you would need to follow millions of people for years to see a handful of cases. Starting from people who already have the cancer is far more efficient.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Rare cancer and a chemical exposure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Apply the rule: rare outcome points to case-control. Recruit angiosarcoma cases plus matched controls without the cancer, then look back at their solvent exposure.</a:t>
            </a:r>
            <a:endParaRPr lang="en-US" sz="1250" dirty="0"/>
          </a:p>
        </p:txBody>
      </p:sp>
      <p:sp>
        <p:nvSpPr>
          <p:cNvPr id="7" name="Text 5"/>
          <p:cNvSpPr/>
          <p:nvPr/>
        </p:nvSpPr>
        <p:spPr>
          <a:xfrm>
            <a:off x="566928" y="20452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Measure of association: case-control yields an odds ratio, which approximates the rate ratio because the outcome is rare (the rare-disease assumption holds strongly here).</a:t>
            </a:r>
            <a:endParaRPr lang="en-US" sz="1250" dirty="0"/>
          </a:p>
        </p:txBody>
      </p:sp>
      <p:sp>
        <p:nvSpPr>
          <p:cNvPr id="8" name="Text 6"/>
          <p:cNvSpPr/>
          <p:nvPr/>
        </p:nvSpPr>
        <p:spPr>
          <a:xfrm>
            <a:off x="566928" y="2773680"/>
            <a:ext cx="8138160" cy="1260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Rival 1, prospective cohort: would sacrifice efficiency catastrophically because the outcome is too rare to accumulate cases in two years on any feasible budget. Rival 2, cross-sectional: would sacrifice temporality and case capture because a one-moment snapshot cannot establish that exposure preceded the cancer and would catch almost no prevalent cases of a rapidly fatal rare disease.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Rare cancer and a chemical exposure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Choose a case-control study; it is the efficient design for a rare outcome and yields an odds ratio that approximates the rate ratio. A cohort sacrifices feasibility and cross-sectional sacrifices temporality.</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8" name="Shape 5"/>
          <p:cNvSpPr/>
          <p:nvPr/>
        </p:nvSpPr>
        <p:spPr>
          <a:xfrm>
            <a:off x="566928" y="1316736"/>
            <a:ext cx="54864" cy="1786128"/>
          </a:xfrm>
          <a:prstGeom prst="rect">
            <a:avLst/>
          </a:prstGeom>
          <a:solidFill>
            <a:srgbClr val="0B7B6B"/>
          </a:solidFill>
          <a:ln/>
        </p:spPr>
      </p:sp>
      <p:sp>
        <p:nvSpPr>
          <p:cNvPr id="9"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common outcome and a rare exposure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Question: among people who survived a rare industrial accident involving a one-time chemical release (only about 400 exposed individuals exist), what is the incidence of respiratory disease over the next ten years compared with unexposed neighbours? Respiratory disease is common. Funding and follow-up time are available.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Choose the single most appropriate design, name the measure of association, and in your memo state what two rival designs would sacrifice for this question.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quick prevalence estimate versus group-level data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Question: a regional health authority needs, within three months and on a small budget, an estimate of how many adults currently have undiagnosed hypertension and whether prevalence is higher among those reporting high job strain. Both hypertension and job strain are common. No claim about which came first is required. The only readily available alternative is a dataset of average blood pressure and average job-strain scores aggregated by district, with no individual linkage.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Choose the single most appropriate design, name the measure of association, and in your memo state what two rival designs would sacrifice for this question.</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8.</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Given your outcome's rarity, is your design the efficient choice?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locked design and the rival you rejected.</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observational and experimental study designs</a:t>
            </a:r>
            <a:endParaRPr lang="en-US" sz="1400" dirty="0"/>
          </a:p>
        </p:txBody>
      </p:sp>
      <p:sp>
        <p:nvSpPr>
          <p:cNvPr id="8"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and contrast descriptive, analytic, and cross-sectional studies</a:t>
            </a:r>
            <a:endParaRPr lang="en-US" sz="1400" dirty="0"/>
          </a:p>
        </p:txBody>
      </p:sp>
      <p:sp>
        <p:nvSpPr>
          <p:cNvPr id="9"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key features, strengths, and limitations of cohort and case-control studies</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direction of inquiry and appropriate measures of association for each design</a:t>
            </a:r>
            <a:endParaRPr lang="en-US" sz="1400" dirty="0"/>
          </a:p>
        </p:txBody>
      </p:sp>
      <p:sp>
        <p:nvSpPr>
          <p:cNvPr id="11" name="Text 8"/>
          <p:cNvSpPr/>
          <p:nvPr/>
        </p:nvSpPr>
        <p:spPr>
          <a:xfrm>
            <a:off x="566928" y="338531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logic and limitations of ecological studies</a:t>
            </a:r>
            <a:endParaRPr lang="en-US" sz="1400" dirty="0"/>
          </a:p>
        </p:txBody>
      </p:sp>
      <p:sp>
        <p:nvSpPr>
          <p:cNvPr id="12" name="Text 9"/>
          <p:cNvSpPr/>
          <p:nvPr/>
        </p:nvSpPr>
        <p:spPr>
          <a:xfrm>
            <a:off x="566928" y="373176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the ecologic fallacy and recognize when it may occur</a:t>
            </a:r>
            <a:endParaRPr lang="en-US" sz="1400" dirty="0"/>
          </a:p>
        </p:txBody>
      </p:sp>
      <p:sp>
        <p:nvSpPr>
          <p:cNvPr id="13" name="Text 10"/>
          <p:cNvSpPr/>
          <p:nvPr/>
        </p:nvSpPr>
        <p:spPr>
          <a:xfrm>
            <a:off x="566928" y="40782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how systematic reviews synthesize evidence across study types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study design concepts to select appropriate designs for research questions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Best feasible design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this question — a rare cancer and a workplace exposure — what is the strongest feasible design, and its main threat?</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Design-selection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question, choose the strongest feasible design and defend it against a cheaper rival.</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Cohort versus case-control debate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Argue your assigned design for this rare-outcome question, then name the rival's biggest weakness.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choose a design under real-world constraints?</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does the design constrain the measure I can report?</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is an ecological design actually the right choice?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Design-justification memo: matching the question to the design</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You are handed a research question with its real-world constraints (how common the outcome is, how common the exposure is, the time and budget available). Choose the single most appropriate observational design and write a short memo defending it, naming what each of two rival designs would sacrifice.</a:t>
            </a:r>
            <a:endParaRPr lang="en-US" sz="1500" dirty="0"/>
          </a:p>
        </p:txBody>
      </p:sp>
      <p:sp>
        <p:nvSpPr>
          <p:cNvPr id="8" name="Text 5"/>
          <p:cNvSpPr/>
          <p:nvPr/>
        </p:nvSpPr>
        <p:spPr>
          <a:xfrm>
            <a:off x="566928" y="309372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question and underline three facts: the outcome frequency, the exposure frequency, and the available time/budget.</a:t>
            </a:r>
            <a:endParaRPr lang="en-US" sz="1350" dirty="0"/>
          </a:p>
        </p:txBody>
      </p:sp>
      <p:sp>
        <p:nvSpPr>
          <p:cNvPr id="9" name="Text 6"/>
          <p:cNvSpPr/>
          <p:nvPr/>
        </p:nvSpPr>
        <p:spPr>
          <a:xfrm>
            <a:off x="566928" y="365150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Decide the direction of inquiry the question demands: does it need to follow exposed people forward to a future outcome (cohort), start from people who already have the outcome and look back (case-control), or just measure both at one moment (cross-sectional)?</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8 — Review of Study Design Concepts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