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slideMasters/slideMaster12.xml" ContentType="application/vnd.openxmlformats-officedocument.presentationml.slideMaster+xml"/>
  <Override PartName="/ppt/slides/slide12.xml" ContentType="application/vnd.openxmlformats-officedocument.presentationml.slide+xml"/>
  <Override PartName="/ppt/slideMasters/slideMaster13.xml" ContentType="application/vnd.openxmlformats-officedocument.presentationml.slideMaster+xml"/>
  <Override PartName="/ppt/slides/slide13.xml" ContentType="application/vnd.openxmlformats-officedocument.presentationml.slide+xml"/>
  <Override PartName="/ppt/slideMasters/slideMaster14.xml" ContentType="application/vnd.openxmlformats-officedocument.presentationml.slideMaster+xml"/>
  <Override PartName="/ppt/slides/slide14.xml" ContentType="application/vnd.openxmlformats-officedocument.presentationml.slide+xml"/>
  <Override PartName="/ppt/slideMasters/slideMaster15.xml" ContentType="application/vnd.openxmlformats-officedocument.presentationml.slideMaster+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Lst>
  <p:notesMasterIdLst>
    <p:notesMasterId r:id="rId17"/>
  </p:notesMasterIdLst>
  <p:sldSz cx="9144000" cy="5143500"/>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notesMaster" Target="notesMasters/notesMaster1.xml"/><Relationship Id="rId18" Type="http://schemas.openxmlformats.org/officeDocument/2006/relationships/presProps" Target="presProps.xml"/><Relationship Id="rId19" Type="http://schemas.openxmlformats.org/officeDocument/2006/relationships/viewProps" Target="viewProps.xml"/><Relationship Id="rId20" Type="http://schemas.openxmlformats.org/officeDocument/2006/relationships/theme" Target="theme/theme1.xml"/><Relationship Id="rId21"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1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3.xml"/>
		</Relationships>
</file>

<file path=ppt/notesSlides/_rels/notesSlide1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4.xml"/>
		</Relationships>
</file>

<file path=ppt/notesSlides/_rels/notesSlide1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5.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INSTRUCTOR WALKTHROUGH — HSCI 341 Lesson 7: Measures of Association
Session focus: Compute and interpret measures of association and effect, including population-level measures. This is a calculation session; clean worked numbers are in the answer key.
How to use this deck: each slide shows what students see on the board; these speaker notes hold the timings, facilitator talking points, model answers, and answer keys. Students completed the Lesson 7 module before class. The capstone studio slide points to the term-project document rather than reproducing it.</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Walk through this with the class on the board. Answer: Eating the potato salad tripled the risk of gastroenteritis (RR 3.0, 95% CI 1.89 to 4.76); the CI excludes 1, so the association is statistically significant. About 67% of illness in eaters and 44% of all illness in the group is attributable to the salad.</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Hand these out or assign them. Worked solutions (answer key):
[Practice 1: person-time cohort (occupational dust)] Compute the incidence rate in each group (per 1000 person-years), the incidence rate ratio with a 95% CI, and the rate difference. Write one interpretation sentence for the rate ratio, and state in one line why a risk ratio is not the right measure for this table.
Solution: Rates: exposed = 40/200 = 0.200 per person-year = 200 per 1000 person-years; unexposed = 24/300 = 0.080 per person-year = 80 per 1000 person-years. IRR = 0.200/0.080 = 2.50. Log-scale SE = sqrt(1/40 + 1/24) = sqrt(0.06667) = 0.2582; 95% CI = exp(ln 2.50 +/- 1.96*0.2582) = 1.51 to 4.15. Rate difference = 200 - 80 = 120 extra cases per 1000 person-years. Interpretation: the rate of chronic bronchitis is 2.5 times higher in the high-dust area (IRR 2.5, 95% CI 1.51 to 4.15); the CI excludes 1, so the association is significant. A risk ratio is not appropriate because the denominators are person-time, not a fixed closed population followed for the same period, so we estimate a rate ratio rather than a risk ratio. Attributable fraction in the exposed = (2.5-1)/2.5 = 0.60 is an acceptable extra credit point.
[Practice 2: case-control study (rare cancer)] Compute the odds ratio with a 95% CI and interpret it in one sentence. Then state in one line why you should not report a risk ratio, risk difference, or PAF from this 2x2 table.
Solution: Odds ratio = (60*70)/(40*30) = 4200/1200 = 3.50. Log-scale SE = sqrt(1/60 + 1/40 + 1/30 + 1/70) = sqrt(0.08929) = 0.2988; 95% CI = exp(ln 3.50 +/- 1.96*0.2988) = 1.95 to 6.29. Interpretation: the odds of prior exposure are 3.5 times higher in cancer cases than controls (OR 3.5, 95% CI 1.95 to 6.29); the CI excludes 1, so the association is significant, and because the cancer is rare the OR approximates the risk ratio. You must not report a risk ratio, risk difference, or PAF from these counts because the investigator fixed the number of cases and controls by sampling, so the row totals do not reflect the true frequency of disease in the source population and any risk computed from them (for example 60/90) is an artifact of the sampling ratio, not a real risk.</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FACILITATE:
  1. Open the term-project document to Part 2, Week 7 and read the milestone aloud.
  2. Students specify which association measures their protocol will report and why.
  3. Circulate and ask each student whether their design supports a risk ratio or only an odds ratio.
  4. Mini-conference prompt: 'Does your question call for an individual-risk measure or a population-impact measure?'
SOURCE: Refer to the term-project document (Part 2, Week 7) for the brief and rubric.</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Collect the exit responses (a quick gauge of understanding), then preview next week's module.
Name the main association measure your study will report and why your design supports it. Complete the Lesson 8 module before next class.</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Pacing guide. Times are approximate; protect the applied exercise and the capstone studio. Open the term-project document to this week's milestone before the studio block. This session consolidates and applies the pre-class module; it is not a re-lecture.</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These objectives were in the pre-class module. Use this slide as a 60-second orientation, not a lecture. Ask which objective students feel least sure about and weight the session accordingly.</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RUN IT:
  1. Students match each measure to the design that yields it directly (two minutes).
  2. Surface with the notes.
WHAT TO SURFACE (say this):
  - Cohort with risk gives a risk ratio; cohort with person-time gives a rate ratio.
  - Case-control gives an odds ratio, because risk cannot be computed when cases and controls are sampled separately.
  - The design constrains which measure you can legitimately report.
Set-up: Slide listing risk ratio, odds ratio, rate ratio.</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Format: Compute together, groups   |   Materials: A 2x2 on a slide: exposed 100 with 30 cases; unexposed 100 with 10 cases.
RUN IT:
  1. Groups compute the risk ratio, odds ratio, and risk difference (eight minutes).
  2. Groups reconcile why the odds ratio exceeds the risk ratio here.
  3. Confirm with the answer key.
FACILITATOR TALKING POINTS:
  - Risk ratio = (30/100)/(10/100) = 3.0.
  - Odds ratio = (30 x 90)/(10 x 70) = 2700/700 = 3.86.
  - Risk difference = 0.30 - 0.10 = 0.20 (20 extra cases per 100 exposed).
  - The odds ratio overstates the risk ratio when the outcome is common (here 10-30%); they converge only when the outcome is rare.
Close: Students keep the three formulas with this worked example.</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Format: Compute and interpret, pairs   |   Materials: The same 2x2 plus an exposure prevalence (say 40% of the population exposed).
RUN IT:
  1. Pairs compute the attributable risk in the exposed and the population attributable fraction (eight minutes).
  2. Pairs put each measure into a policy sentence.
  3. Confirm with the notes.
FACILITATOR TALKING POINTS:
  - Attributable fraction in the exposed = (RR - 1)/RR = 2/3 = 67%: among exposed cases, two-thirds are attributable to the exposure.
  - Population attributable fraction depends on exposure prevalence; with 40% exposed it is roughly Pe(RR-1)/[1+Pe(RR-1)] = 0.8/1.8 = 44%.
  - Ratio measures speak to individual risk; attributable measures speak to population impact and prevention potential.
Close: Students note which measure best answers their protocol's question.</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Invite the points students flagged. Likely questions and model answers (field these cold):
Q1. When does the odds ratio approximate the risk ratio?
A. When the outcome is rare (roughly under 10%). Then the odds and the risk are close, so their ratios are close. When the outcome is common, the odds ratio is further from 1 than the risk ratio and should not be read as a risk ratio.
Q2. What does a population attributable fraction tell me that a risk ratio does not?
A. It tells you how much of the disease in the whole population could be prevented by removing the exposure, combining the strength of the association with how common the exposure is. A strong risk factor that is rare may have a small population impact, and vice versa.
Q3. P-value or confidence interval: which should I report?
A. Prefer the confidence interval; it shows the estimate and its precision, and contains the p-value's information (whether the null value is inside). A p-value alone hides the effect size and precision. Never read statistical significance as practical importance.</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Materials: A printed handout with three completed 2x2 tables (provided below; nothing to look up). Each table reports an exposure, an outcome, and the cell counts. A one-page formula card is included on the handout: risk = a/(a+b); RR = risk_exposed / risk_unexposed; OR = ad/bc; rate = cases/person-time; IRR = rate_exposed / rate_unexposed; RD = risk_exposed - risk_unexposed; AF in exposed = (RR-1)/RR; PAF = Pc*(RR-1)/RR where Pc is the proportion of cases who were exposed. The 95% CI uses ln(measure) +/- 1.96*SE: for RR, SE = sqrt(1/a - 1/(a+b) + 1/c - 1/(c+d)); for OR, SE = sqrt(1/a + 1/b + 1/c + 1/d); for IRR, SE = sqrt(1/cases_exp + 1/cases_unexp), then exponentiate the limits.
WHAT GOOD WORK LOOKS LIKE:
Strong work matches the measure to the design before calculating: risk-based measures only for the closed cohort, rate ratio and rate difference for the person-time cohort, and the odds ratio only for the case-control study. Point estimates: worked example RR 3.0 (CI 1.89-4.76), OR 6.0, RD 0.40, AF-exposed 0.667, PAF 0.444; Practice 1 IRR 2.5 (CI 1.51-4.15), rate difference 120 per 1000 person-years; Practice 2 OR 3.5 (CI 1.95-6.29). Interpretations must name direction, size, and whether the CI excludes the null. Common errors to correct: calling the odds ratio a risk ratio in the worked cohort even though the outcome is common and the two diverge (6.0 versus 3.0); computing a risk or risk ratio from the case-control table; confusing the attributable fraction in the exposed (two-thirds) with the population attributable fraction (about 44%); and treating a CI that excludes the null as proof of a large effect rather than of statistical significance.
Debrief: The design and the outcome frequency decide which measure is honest; arithmetic is the easy part, and a confidence interval reports precision and significance, not the size of the effect.</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0B7B6B"/>
        </a:solidFill>
      </p:bgPr>
    </p:bg>
    <p:spTree>
      <p:nvGrpSpPr>
        <p:cNvPr id="1" name=""/>
        <p:cNvGrpSpPr/>
        <p:nvPr/>
      </p:nvGrpSpPr>
      <p:grpSpPr>
        <a:xfrm>
          <a:off x="0" y="0"/>
          <a:ext cx="0" cy="0"/>
          <a:chOff x="0" y="0"/>
          <a:chExt cx="0" cy="0"/>
        </a:xfrm>
      </p:grpSpPr>
      <p:sp>
        <p:nvSpPr>
          <p:cNvPr id="2" name="Shape 0"/>
          <p:cNvSpPr/>
          <p:nvPr/>
        </p:nvSpPr>
        <p:spPr>
          <a:xfrm>
            <a:off x="0" y="3771900"/>
            <a:ext cx="9144000" cy="1371600"/>
          </a:xfrm>
          <a:prstGeom prst="rect">
            <a:avLst/>
          </a:prstGeom>
          <a:solidFill>
            <a:srgbClr val="065C50"/>
          </a:solidFill>
          <a:ln/>
        </p:spPr>
      </p:sp>
      <p:sp>
        <p:nvSpPr>
          <p:cNvPr id="3" name="Text 1"/>
          <p:cNvSpPr/>
          <p:nvPr/>
        </p:nvSpPr>
        <p:spPr>
          <a:xfrm>
            <a:off x="566928" y="1024128"/>
            <a:ext cx="8138160" cy="365760"/>
          </a:xfrm>
          <a:prstGeom prst="rect">
            <a:avLst/>
          </a:prstGeom>
          <a:noFill/>
          <a:ln/>
        </p:spPr>
        <p:txBody>
          <a:bodyPr wrap="square" rtlCol="0" anchor="ctr"/>
          <a:lstStyle/>
          <a:p>
            <a:pPr indent="0" marL="0">
              <a:buNone/>
            </a:pPr>
            <a:r>
              <a:rPr lang="en-US" sz="1300" b="1" spc="200" kern="0" dirty="0">
                <a:solidFill>
                  <a:srgbClr val="BFE3DC"/>
                </a:solidFill>
                <a:latin typeface="Arial" pitchFamily="34" charset="0"/>
                <a:ea typeface="Arial" pitchFamily="34" charset="-122"/>
                <a:cs typeface="Arial" pitchFamily="34" charset="-120"/>
              </a:rPr>
              <a:t>HSCI 341  ·  LESSON 7</a:t>
            </a:r>
            <a:endParaRPr lang="en-US" sz="1300" dirty="0"/>
          </a:p>
        </p:txBody>
      </p:sp>
      <p:sp>
        <p:nvSpPr>
          <p:cNvPr id="4" name="Text 2"/>
          <p:cNvSpPr/>
          <p:nvPr/>
        </p:nvSpPr>
        <p:spPr>
          <a:xfrm>
            <a:off x="566928" y="1371600"/>
            <a:ext cx="8138160" cy="1417320"/>
          </a:xfrm>
          <a:prstGeom prst="rect">
            <a:avLst/>
          </a:prstGeom>
          <a:noFill/>
          <a:ln/>
        </p:spPr>
        <p:txBody>
          <a:bodyPr wrap="square" rtlCol="0" anchor="t"/>
          <a:lstStyle/>
          <a:p>
            <a:pPr indent="0" marL="0">
              <a:lnSpc>
                <a:spcPct val="102000"/>
              </a:lnSpc>
              <a:buNone/>
            </a:pPr>
            <a:r>
              <a:rPr lang="en-US" sz="3600" b="1" dirty="0">
                <a:solidFill>
                  <a:srgbClr val="FFFFFF"/>
                </a:solidFill>
                <a:latin typeface="Arial" pitchFamily="34" charset="0"/>
                <a:ea typeface="Arial" pitchFamily="34" charset="-122"/>
                <a:cs typeface="Arial" pitchFamily="34" charset="-120"/>
              </a:rPr>
              <a:t>Measures of Association</a:t>
            </a:r>
            <a:endParaRPr lang="en-US" sz="3600" dirty="0"/>
          </a:p>
        </p:txBody>
      </p:sp>
      <p:sp>
        <p:nvSpPr>
          <p:cNvPr id="5" name="Text 3"/>
          <p:cNvSpPr/>
          <p:nvPr/>
        </p:nvSpPr>
        <p:spPr>
          <a:xfrm>
            <a:off x="566928" y="2971800"/>
            <a:ext cx="8138160" cy="731520"/>
          </a:xfrm>
          <a:prstGeom prst="rect">
            <a:avLst/>
          </a:prstGeom>
          <a:noFill/>
          <a:ln/>
        </p:spPr>
        <p:txBody>
          <a:bodyPr wrap="square" rtlCol="0" anchor="t"/>
          <a:lstStyle/>
          <a:p>
            <a:pPr indent="0" marL="0">
              <a:lnSpc>
                <a:spcPct val="115000"/>
              </a:lnSpc>
              <a:buNone/>
            </a:pPr>
            <a:r>
              <a:rPr lang="en-US" sz="1500" dirty="0">
                <a:solidFill>
                  <a:srgbClr val="E6F3F0"/>
                </a:solidFill>
                <a:latin typeface="Arial" pitchFamily="34" charset="0"/>
                <a:ea typeface="Arial" pitchFamily="34" charset="-122"/>
                <a:cs typeface="Arial" pitchFamily="34" charset="-120"/>
              </a:rPr>
              <a:t>Compute and interpret measures of association and effect, including population-level measures.</a:t>
            </a:r>
            <a:endParaRPr lang="en-US" sz="1500" dirty="0"/>
          </a:p>
        </p:txBody>
      </p:sp>
      <p:sp>
        <p:nvSpPr>
          <p:cNvPr id="6" name="Shape 4"/>
          <p:cNvSpPr/>
          <p:nvPr/>
        </p:nvSpPr>
        <p:spPr>
          <a:xfrm>
            <a:off x="566928" y="4206240"/>
            <a:ext cx="2926080" cy="384048"/>
          </a:xfrm>
          <a:prstGeom prst="roundRect">
            <a:avLst>
              <a:gd name="adj" fmla="val 19048"/>
            </a:avLst>
          </a:prstGeom>
          <a:solidFill>
            <a:srgbClr val="FFFFFF">
              <a:alpha val="20000"/>
            </a:srgbClr>
          </a:solidFill>
          <a:ln/>
        </p:spPr>
      </p:sp>
      <p:sp>
        <p:nvSpPr>
          <p:cNvPr id="7" name="Text 5"/>
          <p:cNvSpPr/>
          <p:nvPr/>
        </p:nvSpPr>
        <p:spPr>
          <a:xfrm>
            <a:off x="566928" y="4206240"/>
            <a:ext cx="2926080" cy="384048"/>
          </a:xfrm>
          <a:prstGeom prst="rect">
            <a:avLst/>
          </a:prstGeom>
          <a:noFill/>
          <a:ln/>
        </p:spPr>
        <p:txBody>
          <a:bodyPr wrap="square" rtlCol="0" anchor="ctr"/>
          <a:lstStyle/>
          <a:p>
            <a:pPr algn="ctr" indent="0" marL="0">
              <a:buNone/>
            </a:pPr>
            <a:r>
              <a:rPr lang="en-US" sz="1150" b="1" dirty="0">
                <a:solidFill>
                  <a:srgbClr val="FFFFFF"/>
                </a:solidFill>
                <a:latin typeface="Arial" pitchFamily="34" charset="0"/>
                <a:ea typeface="Arial" pitchFamily="34" charset="-122"/>
                <a:cs typeface="Arial" pitchFamily="34" charset="-120"/>
              </a:rPr>
              <a:t>Three-hour session  ·  Term week 8</a:t>
            </a:r>
            <a:endParaRPr lang="en-US" sz="115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3416198" cy="310896"/>
          </a:xfrm>
          <a:prstGeom prst="roundRect">
            <a:avLst>
              <a:gd name="adj" fmla="val 17647"/>
            </a:avLst>
          </a:prstGeom>
          <a:solidFill>
            <a:srgbClr val="FDEAEF"/>
          </a:solidFill>
          <a:ln/>
        </p:spPr>
      </p:sp>
      <p:sp>
        <p:nvSpPr>
          <p:cNvPr id="4" name="Text 2"/>
          <p:cNvSpPr/>
          <p:nvPr/>
        </p:nvSpPr>
        <p:spPr>
          <a:xfrm>
            <a:off x="566928" y="384048"/>
            <a:ext cx="3416198"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APPLIED EXERCISE  ·  40 MIN</a:t>
            </a:r>
            <a:endParaRPr lang="en-US" sz="1050" dirty="0"/>
          </a:p>
        </p:txBody>
      </p:sp>
      <p:sp>
        <p:nvSpPr>
          <p:cNvPr id="5" name="Text 3"/>
          <p:cNvSpPr/>
          <p:nvPr/>
        </p:nvSpPr>
        <p:spPr>
          <a:xfrm>
            <a:off x="566928" y="768096"/>
            <a:ext cx="8138160" cy="932688"/>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Measures-of-association workshop: outbreaks and exposures  (continued)</a:t>
            </a:r>
            <a:endParaRPr lang="en-US" sz="2400" dirty="0"/>
          </a:p>
        </p:txBody>
      </p:sp>
      <p:sp>
        <p:nvSpPr>
          <p:cNvPr id="6" name="Text 4"/>
          <p:cNvSpPr/>
          <p:nvPr/>
        </p:nvSpPr>
        <p:spPr>
          <a:xfrm>
            <a:off x="566928" y="1682496"/>
            <a:ext cx="8138160" cy="480060"/>
          </a:xfrm>
          <a:prstGeom prst="rect">
            <a:avLst/>
          </a:prstGeom>
          <a:noFill/>
          <a:ln/>
        </p:spPr>
        <p:txBody>
          <a:bodyPr wrap="square" rtlCol="0" anchor="t"/>
          <a:lstStyle/>
          <a:p>
            <a:pPr algn="l" marL="203200" indent="-203200">
              <a:lnSpc>
                <a:spcPct val="112000"/>
              </a:lnSpc>
              <a:buSzPct val="100000"/>
              <a:buChar char="•"/>
            </a:pPr>
            <a:r>
              <a:rPr lang="en-US" sz="1350" dirty="0">
                <a:solidFill>
                  <a:srgbClr val="555555"/>
                </a:solidFill>
                <a:latin typeface="Arial" pitchFamily="34" charset="0"/>
                <a:ea typeface="Arial" pitchFamily="34" charset="-122"/>
                <a:cs typeface="Arial" pitchFamily="34" charset="-120"/>
              </a:rPr>
              <a:t>Flag any measure you chose not to compute and state in one line why the design does not support it.</a:t>
            </a:r>
            <a:endParaRPr lang="en-US" sz="135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5034686" cy="310896"/>
          </a:xfrm>
          <a:prstGeom prst="roundRect">
            <a:avLst>
              <a:gd name="adj" fmla="val 17647"/>
            </a:avLst>
          </a:prstGeom>
          <a:solidFill>
            <a:srgbClr val="FDEAEF"/>
          </a:solidFill>
          <a:ln/>
        </p:spPr>
      </p:sp>
      <p:sp>
        <p:nvSpPr>
          <p:cNvPr id="4" name="Text 2"/>
          <p:cNvSpPr/>
          <p:nvPr/>
        </p:nvSpPr>
        <p:spPr>
          <a:xfrm>
            <a:off x="566928" y="384048"/>
            <a:ext cx="5034686"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WORKED EXAMPLE  ·  WE DO THIS ONE TOGETHER</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Potato salad outbreak (closed cohort)</a:t>
            </a:r>
            <a:endParaRPr lang="en-US" sz="2400" dirty="0"/>
          </a:p>
        </p:txBody>
      </p:sp>
      <p:sp>
        <p:nvSpPr>
          <p:cNvPr id="7" name="Shape 4"/>
          <p:cNvSpPr/>
          <p:nvPr/>
        </p:nvSpPr>
        <p:spPr>
          <a:xfrm>
            <a:off x="566928" y="1316736"/>
            <a:ext cx="8138160" cy="1253744"/>
          </a:xfrm>
          <a:prstGeom prst="roundRect">
            <a:avLst>
              <a:gd name="adj" fmla="val 4376"/>
            </a:avLst>
          </a:prstGeom>
          <a:solidFill>
            <a:srgbClr val="E6F3F0"/>
          </a:solidFill>
          <a:ln/>
        </p:spPr>
      </p:sp>
      <p:sp>
        <p:nvSpPr>
          <p:cNvPr id="8" name="Shape 5"/>
          <p:cNvSpPr/>
          <p:nvPr/>
        </p:nvSpPr>
        <p:spPr>
          <a:xfrm>
            <a:off x="566928" y="1316736"/>
            <a:ext cx="64008" cy="1253744"/>
          </a:xfrm>
          <a:prstGeom prst="rect">
            <a:avLst/>
          </a:prstGeom>
          <a:solidFill>
            <a:srgbClr val="0B7B6B"/>
          </a:solidFill>
          <a:ln/>
        </p:spPr>
      </p:sp>
      <p:sp>
        <p:nvSpPr>
          <p:cNvPr id="9" name="Text 6"/>
          <p:cNvSpPr/>
          <p:nvPr/>
        </p:nvSpPr>
        <p:spPr>
          <a:xfrm>
            <a:off x="786384" y="1380744"/>
            <a:ext cx="7680960" cy="1125728"/>
          </a:xfrm>
          <a:prstGeom prst="rect">
            <a:avLst/>
          </a:prstGeom>
          <a:noFill/>
          <a:ln/>
        </p:spPr>
        <p:txBody>
          <a:bodyPr wrap="square" rtlCol="0" anchor="t"/>
          <a:lstStyle/>
          <a:p>
            <a:pPr algn="l" indent="0" marL="0">
              <a:lnSpc>
                <a:spcPct val="114000"/>
              </a:lnSpc>
              <a:buNone/>
            </a:pPr>
            <a:r>
              <a:rPr lang="en-US" sz="1250" b="1" dirty="0">
                <a:solidFill>
                  <a:srgbClr val="2D3436"/>
                </a:solidFill>
                <a:latin typeface="Arial" pitchFamily="34" charset="0"/>
                <a:ea typeface="Arial" pitchFamily="34" charset="-122"/>
                <a:cs typeface="Arial" pitchFamily="34" charset="-120"/>
              </a:rPr>
              <a:t>Given.  </a:t>
            </a:r>
            <a:pPr algn="l" indent="0" marL="0">
              <a:lnSpc>
                <a:spcPct val="114000"/>
              </a:lnSpc>
              <a:buNone/>
            </a:pPr>
            <a:r>
              <a:rPr lang="en-US" sz="1250" dirty="0">
                <a:solidFill>
                  <a:srgbClr val="2D3436"/>
                </a:solidFill>
                <a:latin typeface="Arial" pitchFamily="34" charset="0"/>
                <a:ea typeface="Arial" pitchFamily="34" charset="-122"/>
                <a:cs typeface="Arial" pitchFamily="34" charset="-120"/>
              </a:rPr>
              <a:t>After a catered lunch, 150 guests are followed for one week. Of 60 who ate the potato salad, 36 developed gastroenteritis and 24 did not. Of 90 who did not eat it, 18 developed gastroenteritis and 72 did not. So a=36, b=24, c=18, d=72; exposed total 60, unexposed total 90, total cases 54.</a:t>
            </a:r>
            <a:endParaRPr lang="en-US" sz="1250" dirty="0"/>
          </a:p>
        </p:txBody>
      </p:sp>
      <p:sp>
        <p:nvSpPr>
          <p:cNvPr id="10" name="Text 7"/>
          <p:cNvSpPr/>
          <p:nvPr/>
        </p:nvSpPr>
        <p:spPr>
          <a:xfrm>
            <a:off x="566928" y="2716784"/>
            <a:ext cx="8138160" cy="244348"/>
          </a:xfrm>
          <a:prstGeom prst="rect">
            <a:avLst/>
          </a:prstGeom>
          <a:noFill/>
          <a:ln/>
        </p:spPr>
        <p:txBody>
          <a:bodyPr wrap="square" rtlCol="0" anchor="t"/>
          <a:lstStyle/>
          <a:p>
            <a:pPr algn="l" marL="203200" indent="-203200">
              <a:lnSpc>
                <a:spcPct val="112000"/>
              </a:lnSpc>
              <a:buSzPct val="100000"/>
              <a:buChar char="•"/>
            </a:pPr>
            <a:r>
              <a:rPr lang="en-US" sz="1250" dirty="0">
                <a:solidFill>
                  <a:srgbClr val="555555"/>
                </a:solidFill>
                <a:latin typeface="Arial" pitchFamily="34" charset="0"/>
                <a:ea typeface="Arial" pitchFamily="34" charset="-122"/>
                <a:cs typeface="Arial" pitchFamily="34" charset="-120"/>
              </a:rPr>
              <a:t>Risks: risk in exposed = 36/60 = 0.600; risk in unexposed = 18/90 = 0.200.</a:t>
            </a:r>
            <a:endParaRPr lang="en-US" sz="1250" dirty="0"/>
          </a:p>
        </p:txBody>
      </p:sp>
      <p:sp>
        <p:nvSpPr>
          <p:cNvPr id="11" name="Text 8"/>
          <p:cNvSpPr/>
          <p:nvPr/>
        </p:nvSpPr>
        <p:spPr>
          <a:xfrm>
            <a:off x="566928" y="3038856"/>
            <a:ext cx="8138160" cy="650748"/>
          </a:xfrm>
          <a:prstGeom prst="rect">
            <a:avLst/>
          </a:prstGeom>
          <a:noFill/>
          <a:ln/>
        </p:spPr>
        <p:txBody>
          <a:bodyPr wrap="square" rtlCol="0" anchor="t"/>
          <a:lstStyle/>
          <a:p>
            <a:pPr algn="l" marL="203200" indent="-203200">
              <a:lnSpc>
                <a:spcPct val="112000"/>
              </a:lnSpc>
              <a:buSzPct val="100000"/>
              <a:buChar char="•"/>
            </a:pPr>
            <a:r>
              <a:rPr lang="en-US" sz="1250" dirty="0">
                <a:solidFill>
                  <a:srgbClr val="555555"/>
                </a:solidFill>
                <a:latin typeface="Arial" pitchFamily="34" charset="0"/>
                <a:ea typeface="Arial" pitchFamily="34" charset="-122"/>
                <a:cs typeface="Arial" pitchFamily="34" charset="-120"/>
              </a:rPr>
              <a:t>Risk ratio = 0.600/0.200 = 3.00. Log-scale SE = sqrt(1/36 - 1/60 + 1/18 - 1/90) = sqrt(0.05556) = 0.2357; 95% CI = exp(ln 3.00 +/- 1.96*0.2357) = 1.89 to 4.76.</a:t>
            </a:r>
            <a:endParaRPr lang="en-US" sz="1250" dirty="0"/>
          </a:p>
        </p:txBody>
      </p:sp>
      <p:sp>
        <p:nvSpPr>
          <p:cNvPr id="12" name="Text 9"/>
          <p:cNvSpPr/>
          <p:nvPr/>
        </p:nvSpPr>
        <p:spPr>
          <a:xfrm>
            <a:off x="566928" y="3767328"/>
            <a:ext cx="8138160" cy="650748"/>
          </a:xfrm>
          <a:prstGeom prst="rect">
            <a:avLst/>
          </a:prstGeom>
          <a:noFill/>
          <a:ln/>
        </p:spPr>
        <p:txBody>
          <a:bodyPr wrap="square" rtlCol="0" anchor="t"/>
          <a:lstStyle/>
          <a:p>
            <a:pPr algn="l" marL="203200" indent="-203200">
              <a:lnSpc>
                <a:spcPct val="112000"/>
              </a:lnSpc>
              <a:buSzPct val="100000"/>
              <a:buChar char="•"/>
            </a:pPr>
            <a:r>
              <a:rPr lang="en-US" sz="1250" dirty="0">
                <a:solidFill>
                  <a:srgbClr val="555555"/>
                </a:solidFill>
                <a:latin typeface="Arial" pitchFamily="34" charset="0"/>
                <a:ea typeface="Arial" pitchFamily="34" charset="-122"/>
                <a:cs typeface="Arial" pitchFamily="34" charset="-120"/>
              </a:rPr>
              <a:t>Odds ratio = (36*72)/(24*18) = 2592/432 = 6.00, with 95% CI 2.89 to 12.46. The OR (6.00) is much larger than the RR (3.00) because the outcome is common, so the OR overstates the risk ratio here.</a:t>
            </a:r>
            <a:endParaRPr lang="en-US" sz="125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5034686" cy="310896"/>
          </a:xfrm>
          <a:prstGeom prst="roundRect">
            <a:avLst>
              <a:gd name="adj" fmla="val 17647"/>
            </a:avLst>
          </a:prstGeom>
          <a:solidFill>
            <a:srgbClr val="FDEAEF"/>
          </a:solidFill>
          <a:ln/>
        </p:spPr>
      </p:sp>
      <p:sp>
        <p:nvSpPr>
          <p:cNvPr id="4" name="Text 2"/>
          <p:cNvSpPr/>
          <p:nvPr/>
        </p:nvSpPr>
        <p:spPr>
          <a:xfrm>
            <a:off x="566928" y="384048"/>
            <a:ext cx="5034686"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WORKED EXAMPLE  ·  WE DO THIS ONE TOGETHER</a:t>
            </a:r>
            <a:endParaRPr lang="en-US" sz="1050" dirty="0"/>
          </a:p>
        </p:txBody>
      </p:sp>
      <p:sp>
        <p:nvSpPr>
          <p:cNvPr id="5" name="Text 3"/>
          <p:cNvSpPr/>
          <p:nvPr/>
        </p:nvSpPr>
        <p:spPr>
          <a:xfrm>
            <a:off x="566928" y="768096"/>
            <a:ext cx="8138160" cy="932688"/>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Potato salad outbreak (closed cohort)  (continued)</a:t>
            </a:r>
            <a:endParaRPr lang="en-US" sz="2400" dirty="0"/>
          </a:p>
        </p:txBody>
      </p:sp>
      <p:sp>
        <p:nvSpPr>
          <p:cNvPr id="6" name="Text 4"/>
          <p:cNvSpPr/>
          <p:nvPr/>
        </p:nvSpPr>
        <p:spPr>
          <a:xfrm>
            <a:off x="566928" y="1316736"/>
            <a:ext cx="8138160" cy="447548"/>
          </a:xfrm>
          <a:prstGeom prst="rect">
            <a:avLst/>
          </a:prstGeom>
          <a:noFill/>
          <a:ln/>
        </p:spPr>
        <p:txBody>
          <a:bodyPr wrap="square" rtlCol="0" anchor="t"/>
          <a:lstStyle/>
          <a:p>
            <a:pPr algn="l" marL="203200" indent="-203200">
              <a:lnSpc>
                <a:spcPct val="112000"/>
              </a:lnSpc>
              <a:buSzPct val="100000"/>
              <a:buChar char="•"/>
            </a:pPr>
            <a:r>
              <a:rPr lang="en-US" sz="1250" dirty="0">
                <a:solidFill>
                  <a:srgbClr val="555555"/>
                </a:solidFill>
                <a:latin typeface="Arial" pitchFamily="34" charset="0"/>
                <a:ea typeface="Arial" pitchFamily="34" charset="-122"/>
                <a:cs typeface="Arial" pitchFamily="34" charset="-120"/>
              </a:rPr>
              <a:t>Risk difference = 0.600 - 0.200 = 0.400, 95% CI 0.251 to 0.549, meaning 40 extra cases per 100 exposed guests.</a:t>
            </a:r>
            <a:endParaRPr lang="en-US" sz="1250" dirty="0"/>
          </a:p>
        </p:txBody>
      </p:sp>
      <p:sp>
        <p:nvSpPr>
          <p:cNvPr id="7" name="Text 5"/>
          <p:cNvSpPr/>
          <p:nvPr/>
        </p:nvSpPr>
        <p:spPr>
          <a:xfrm>
            <a:off x="566928" y="1842008"/>
            <a:ext cx="8138160" cy="447548"/>
          </a:xfrm>
          <a:prstGeom prst="rect">
            <a:avLst/>
          </a:prstGeom>
          <a:noFill/>
          <a:ln/>
        </p:spPr>
        <p:txBody>
          <a:bodyPr wrap="square" rtlCol="0" anchor="t"/>
          <a:lstStyle/>
          <a:p>
            <a:pPr algn="l" marL="203200" indent="-203200">
              <a:lnSpc>
                <a:spcPct val="112000"/>
              </a:lnSpc>
              <a:buSzPct val="100000"/>
              <a:buChar char="•"/>
            </a:pPr>
            <a:r>
              <a:rPr lang="en-US" sz="1250" dirty="0">
                <a:solidFill>
                  <a:srgbClr val="555555"/>
                </a:solidFill>
                <a:latin typeface="Arial" pitchFamily="34" charset="0"/>
                <a:ea typeface="Arial" pitchFamily="34" charset="-122"/>
                <a:cs typeface="Arial" pitchFamily="34" charset="-120"/>
              </a:rPr>
              <a:t>Attributable fraction in the exposed = (3.00-1)/3.00 = 0.667: about two-thirds of illness among salad eaters is attributable to the salad.</a:t>
            </a:r>
            <a:endParaRPr lang="en-US" sz="1250" dirty="0"/>
          </a:p>
        </p:txBody>
      </p:sp>
      <p:sp>
        <p:nvSpPr>
          <p:cNvPr id="8" name="Text 6"/>
          <p:cNvSpPr/>
          <p:nvPr/>
        </p:nvSpPr>
        <p:spPr>
          <a:xfrm>
            <a:off x="566928" y="2367280"/>
            <a:ext cx="8138160" cy="650748"/>
          </a:xfrm>
          <a:prstGeom prst="rect">
            <a:avLst/>
          </a:prstGeom>
          <a:noFill/>
          <a:ln/>
        </p:spPr>
        <p:txBody>
          <a:bodyPr wrap="square" rtlCol="0" anchor="t"/>
          <a:lstStyle/>
          <a:p>
            <a:pPr algn="l" marL="203200" indent="-203200">
              <a:lnSpc>
                <a:spcPct val="112000"/>
              </a:lnSpc>
              <a:buSzPct val="100000"/>
              <a:buChar char="•"/>
            </a:pPr>
            <a:r>
              <a:rPr lang="en-US" sz="1250" dirty="0">
                <a:solidFill>
                  <a:srgbClr val="555555"/>
                </a:solidFill>
                <a:latin typeface="Arial" pitchFamily="34" charset="0"/>
                <a:ea typeface="Arial" pitchFamily="34" charset="-122"/>
                <a:cs typeface="Arial" pitchFamily="34" charset="-120"/>
              </a:rPr>
              <a:t>PAF: proportion of cases exposed Pc = 36/54 = 0.667, so PAF = 0.667*(3.00-1)/3.00 = 0.444. Cross-check: overall cases 54; expected if everyone had the unexposed risk = 150*0.200 = 30; (54-30)/54 = 0.444, which matches.</a:t>
            </a:r>
            <a:endParaRPr lang="en-US" sz="1250" dirty="0"/>
          </a:p>
        </p:txBody>
      </p:sp>
      <p:sp>
        <p:nvSpPr>
          <p:cNvPr id="9" name="Text 7"/>
          <p:cNvSpPr/>
          <p:nvPr/>
        </p:nvSpPr>
        <p:spPr>
          <a:xfrm>
            <a:off x="566928" y="3095752"/>
            <a:ext cx="8138160" cy="923544"/>
          </a:xfrm>
          <a:prstGeom prst="rect">
            <a:avLst/>
          </a:prstGeom>
          <a:noFill/>
          <a:ln/>
        </p:spPr>
        <p:txBody>
          <a:bodyPr wrap="square" rtlCol="0" anchor="t"/>
          <a:lstStyle/>
          <a:p>
            <a:pPr algn="l" indent="0" marL="0">
              <a:lnSpc>
                <a:spcPct val="118000"/>
              </a:lnSpc>
              <a:buNone/>
            </a:pPr>
            <a:r>
              <a:rPr lang="en-US" sz="1350" b="1" dirty="0">
                <a:solidFill>
                  <a:srgbClr val="CC0033"/>
                </a:solidFill>
                <a:latin typeface="Arial" pitchFamily="34" charset="0"/>
                <a:ea typeface="Arial" pitchFamily="34" charset="-122"/>
                <a:cs typeface="Arial" pitchFamily="34" charset="-120"/>
              </a:rPr>
              <a:t>Answer.  </a:t>
            </a:r>
            <a:pPr algn="l" indent="0" marL="0">
              <a:lnSpc>
                <a:spcPct val="118000"/>
              </a:lnSpc>
              <a:buNone/>
            </a:pPr>
            <a:r>
              <a:rPr lang="en-US" sz="1350" dirty="0">
                <a:solidFill>
                  <a:srgbClr val="2D3436"/>
                </a:solidFill>
                <a:latin typeface="Arial" pitchFamily="34" charset="0"/>
                <a:ea typeface="Arial" pitchFamily="34" charset="-122"/>
                <a:cs typeface="Arial" pitchFamily="34" charset="-120"/>
              </a:rPr>
              <a:t>Eating the potato salad tripled the risk of gastroenteritis (RR 3.0, 95% CI 1.89 to 4.76); the CI excludes 1, so the association is statistically significant. About 67% of illness in eaters and 44% of all illness in the group is attributable to the salad.</a:t>
            </a:r>
            <a:endParaRPr lang="en-US" sz="135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3955694" cy="310896"/>
          </a:xfrm>
          <a:prstGeom prst="roundRect">
            <a:avLst>
              <a:gd name="adj" fmla="val 17647"/>
            </a:avLst>
          </a:prstGeom>
          <a:solidFill>
            <a:srgbClr val="FDEAEF"/>
          </a:solidFill>
          <a:ln/>
        </p:spPr>
      </p:sp>
      <p:sp>
        <p:nvSpPr>
          <p:cNvPr id="4" name="Text 2"/>
          <p:cNvSpPr/>
          <p:nvPr/>
        </p:nvSpPr>
        <p:spPr>
          <a:xfrm>
            <a:off x="566928" y="384048"/>
            <a:ext cx="3955694"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YOUR TURN  ·  TAKE-HOME PRACTICE</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Practice problems</a:t>
            </a:r>
            <a:endParaRPr lang="en-US" sz="2400" dirty="0"/>
          </a:p>
        </p:txBody>
      </p:sp>
      <p:sp>
        <p:nvSpPr>
          <p:cNvPr id="7" name="Shape 4"/>
          <p:cNvSpPr/>
          <p:nvPr/>
        </p:nvSpPr>
        <p:spPr>
          <a:xfrm>
            <a:off x="566928" y="1316736"/>
            <a:ext cx="8138160" cy="1786128"/>
          </a:xfrm>
          <a:prstGeom prst="roundRect">
            <a:avLst>
              <a:gd name="adj" fmla="val 2560"/>
            </a:avLst>
          </a:prstGeom>
          <a:solidFill>
            <a:srgbClr val="F4F7F6"/>
          </a:solidFill>
          <a:ln w="12700">
            <a:solidFill>
              <a:srgbClr val="E8ECEE"/>
            </a:solidFill>
            <a:prstDash val="solid"/>
          </a:ln>
        </p:spPr>
      </p:sp>
      <p:sp>
        <p:nvSpPr>
          <p:cNvPr id="8" name="Shape 5"/>
          <p:cNvSpPr/>
          <p:nvPr/>
        </p:nvSpPr>
        <p:spPr>
          <a:xfrm>
            <a:off x="566928" y="1316736"/>
            <a:ext cx="54864" cy="1786128"/>
          </a:xfrm>
          <a:prstGeom prst="rect">
            <a:avLst/>
          </a:prstGeom>
          <a:solidFill>
            <a:srgbClr val="0B7B6B"/>
          </a:solidFill>
          <a:ln/>
        </p:spPr>
      </p:sp>
      <p:sp>
        <p:nvSpPr>
          <p:cNvPr id="9" name="Text 6"/>
          <p:cNvSpPr/>
          <p:nvPr/>
        </p:nvSpPr>
        <p:spPr>
          <a:xfrm>
            <a:off x="749808" y="1389888"/>
            <a:ext cx="7754112" cy="1639824"/>
          </a:xfrm>
          <a:prstGeom prst="rect">
            <a:avLst/>
          </a:prstGeom>
          <a:noFill/>
          <a:ln/>
        </p:spPr>
        <p:txBody>
          <a:bodyPr wrap="square" rtlCol="0" anchor="t"/>
          <a:lstStyle/>
          <a:p>
            <a:pPr algn="l" indent="0" marL="0">
              <a:lnSpc>
                <a:spcPct val="112000"/>
              </a:lnSpc>
              <a:buNone/>
            </a:pPr>
            <a:r>
              <a:rPr lang="en-US" sz="1250" b="1" dirty="0">
                <a:solidFill>
                  <a:srgbClr val="065C50"/>
                </a:solidFill>
                <a:latin typeface="Arial" pitchFamily="34" charset="0"/>
                <a:ea typeface="Arial" pitchFamily="34" charset="-122"/>
                <a:cs typeface="Arial" pitchFamily="34" charset="-120"/>
              </a:rPr>
              <a:t>Practice 1: person-time cohort (occupational dust)
</a:t>
            </a:r>
            <a:endParaRPr lang="en-US" sz="1250" dirty="0"/>
          </a:p>
          <a:p>
            <a:pPr algn="l" indent="0" marL="0">
              <a:lnSpc>
                <a:spcPct val="112000"/>
              </a:lnSpc>
              <a:buNone/>
            </a:pPr>
            <a:r>
              <a:rPr lang="en-US" sz="1150" dirty="0">
                <a:solidFill>
                  <a:srgbClr val="555555"/>
                </a:solidFill>
                <a:latin typeface="Arial" pitchFamily="34" charset="0"/>
                <a:ea typeface="Arial" pitchFamily="34" charset="-122"/>
                <a:cs typeface="Arial" pitchFamily="34" charset="-120"/>
              </a:rPr>
              <a:t>A factory cohort is followed for chronic bronchitis. Workers in a high-dust area contribute 200 person-years and develop 40 new cases. Workers in a low-dust area contribute 300 person-years and develop 24 new cases.   </a:t>
            </a:r>
            <a:pPr algn="l" indent="0" marL="0">
              <a:lnSpc>
                <a:spcPct val="112000"/>
              </a:lnSpc>
              <a:buNone/>
            </a:pPr>
            <a:r>
              <a:rPr lang="en-US" sz="1150" i="1" dirty="0">
                <a:solidFill>
                  <a:srgbClr val="2D3436"/>
                </a:solidFill>
                <a:latin typeface="Arial" pitchFamily="34" charset="0"/>
                <a:ea typeface="Arial" pitchFamily="34" charset="-122"/>
                <a:cs typeface="Arial" pitchFamily="34" charset="-120"/>
              </a:rPr>
              <a:t>Compute the incidence rate in each group (per 1000 person-years), the incidence rate ratio with a 95% CI, and the rate difference. Write one interpretation sentence for the rate ratio, and state in one line why a risk ratio is not the right measure for this table.</a:t>
            </a:r>
            <a:endParaRPr lang="en-US" sz="1250" dirty="0"/>
          </a:p>
        </p:txBody>
      </p:sp>
      <p:sp>
        <p:nvSpPr>
          <p:cNvPr id="10" name="Shape 7"/>
          <p:cNvSpPr/>
          <p:nvPr/>
        </p:nvSpPr>
        <p:spPr>
          <a:xfrm>
            <a:off x="566928" y="3267456"/>
            <a:ext cx="8138160" cy="1599184"/>
          </a:xfrm>
          <a:prstGeom prst="roundRect">
            <a:avLst>
              <a:gd name="adj" fmla="val 2859"/>
            </a:avLst>
          </a:prstGeom>
          <a:solidFill>
            <a:srgbClr val="F4F7F6"/>
          </a:solidFill>
          <a:ln w="12700">
            <a:solidFill>
              <a:srgbClr val="E8ECEE"/>
            </a:solidFill>
            <a:prstDash val="solid"/>
          </a:ln>
        </p:spPr>
      </p:sp>
      <p:sp>
        <p:nvSpPr>
          <p:cNvPr id="11" name="Shape 8"/>
          <p:cNvSpPr/>
          <p:nvPr/>
        </p:nvSpPr>
        <p:spPr>
          <a:xfrm>
            <a:off x="566928" y="3267456"/>
            <a:ext cx="54864" cy="1599184"/>
          </a:xfrm>
          <a:prstGeom prst="rect">
            <a:avLst/>
          </a:prstGeom>
          <a:solidFill>
            <a:srgbClr val="0B7B6B"/>
          </a:solidFill>
          <a:ln/>
        </p:spPr>
      </p:sp>
      <p:sp>
        <p:nvSpPr>
          <p:cNvPr id="12" name="Text 9"/>
          <p:cNvSpPr/>
          <p:nvPr/>
        </p:nvSpPr>
        <p:spPr>
          <a:xfrm>
            <a:off x="749808" y="3340608"/>
            <a:ext cx="7754112" cy="1452880"/>
          </a:xfrm>
          <a:prstGeom prst="rect">
            <a:avLst/>
          </a:prstGeom>
          <a:noFill/>
          <a:ln/>
        </p:spPr>
        <p:txBody>
          <a:bodyPr wrap="square" rtlCol="0" anchor="t"/>
          <a:lstStyle/>
          <a:p>
            <a:pPr algn="l" indent="0" marL="0">
              <a:lnSpc>
                <a:spcPct val="112000"/>
              </a:lnSpc>
              <a:buNone/>
            </a:pPr>
            <a:r>
              <a:rPr lang="en-US" sz="1250" b="1" dirty="0">
                <a:solidFill>
                  <a:srgbClr val="065C50"/>
                </a:solidFill>
                <a:latin typeface="Arial" pitchFamily="34" charset="0"/>
                <a:ea typeface="Arial" pitchFamily="34" charset="-122"/>
                <a:cs typeface="Arial" pitchFamily="34" charset="-120"/>
              </a:rPr>
              <a:t>Practice 2: case-control study (rare cancer)
</a:t>
            </a:r>
            <a:endParaRPr lang="en-US" sz="1250" dirty="0"/>
          </a:p>
          <a:p>
            <a:pPr algn="l" indent="0" marL="0">
              <a:lnSpc>
                <a:spcPct val="112000"/>
              </a:lnSpc>
              <a:buNone/>
            </a:pPr>
            <a:r>
              <a:rPr lang="en-US" sz="1150" dirty="0">
                <a:solidFill>
                  <a:srgbClr val="555555"/>
                </a:solidFill>
                <a:latin typeface="Arial" pitchFamily="34" charset="0"/>
                <a:ea typeface="Arial" pitchFamily="34" charset="-122"/>
                <a:cs typeface="Arial" pitchFamily="34" charset="-120"/>
              </a:rPr>
              <a:t>A case-control study enrolls 100 people with a rare cancer and 100 cancer-free controls, then asks about a prior chemical exposure. Among cases, 60 were exposed and 40 were not. Among controls, 30 were exposed and 70 were not. So a=60, b=40, c=30, d=70.   </a:t>
            </a:r>
            <a:pPr algn="l" indent="0" marL="0">
              <a:lnSpc>
                <a:spcPct val="112000"/>
              </a:lnSpc>
              <a:buNone/>
            </a:pPr>
            <a:r>
              <a:rPr lang="en-US" sz="1150" i="1" dirty="0">
                <a:solidFill>
                  <a:srgbClr val="2D3436"/>
                </a:solidFill>
                <a:latin typeface="Arial" pitchFamily="34" charset="0"/>
                <a:ea typeface="Arial" pitchFamily="34" charset="-122"/>
                <a:cs typeface="Arial" pitchFamily="34" charset="-120"/>
              </a:rPr>
              <a:t>Compute the odds ratio with a 95% CI and interpret it in one sentence. Then state in one line why you should not report a risk ratio, risk difference, or PAF from this 2x2 table.</a:t>
            </a:r>
            <a:endParaRPr lang="en-US" sz="125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3308299" cy="310896"/>
          </a:xfrm>
          <a:prstGeom prst="roundRect">
            <a:avLst>
              <a:gd name="adj" fmla="val 17647"/>
            </a:avLst>
          </a:prstGeom>
          <a:solidFill>
            <a:srgbClr val="FDEAEF"/>
          </a:solidFill>
          <a:ln/>
        </p:spPr>
      </p:sp>
      <p:sp>
        <p:nvSpPr>
          <p:cNvPr id="4" name="Text 2"/>
          <p:cNvSpPr/>
          <p:nvPr/>
        </p:nvSpPr>
        <p:spPr>
          <a:xfrm>
            <a:off x="566928" y="384048"/>
            <a:ext cx="3308299"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CAPSTONE STUDIO  ·  48 MIN</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Build this week's milestone</a:t>
            </a:r>
            <a:endParaRPr lang="en-US" sz="2400" dirty="0"/>
          </a:p>
        </p:txBody>
      </p:sp>
      <p:sp>
        <p:nvSpPr>
          <p:cNvPr id="7" name="Shape 4"/>
          <p:cNvSpPr/>
          <p:nvPr/>
        </p:nvSpPr>
        <p:spPr>
          <a:xfrm>
            <a:off x="566928" y="1316736"/>
            <a:ext cx="8138160" cy="676656"/>
          </a:xfrm>
          <a:prstGeom prst="roundRect">
            <a:avLst>
              <a:gd name="adj" fmla="val 8108"/>
            </a:avLst>
          </a:prstGeom>
          <a:solidFill>
            <a:srgbClr val="E6F3F0"/>
          </a:solidFill>
          <a:ln/>
        </p:spPr>
      </p:sp>
      <p:sp>
        <p:nvSpPr>
          <p:cNvPr id="8" name="Shape 5"/>
          <p:cNvSpPr/>
          <p:nvPr/>
        </p:nvSpPr>
        <p:spPr>
          <a:xfrm>
            <a:off x="566928" y="1316736"/>
            <a:ext cx="64008" cy="676656"/>
          </a:xfrm>
          <a:prstGeom prst="rect">
            <a:avLst/>
          </a:prstGeom>
          <a:solidFill>
            <a:srgbClr val="CC0033"/>
          </a:solidFill>
          <a:ln/>
        </p:spPr>
      </p:sp>
      <p:sp>
        <p:nvSpPr>
          <p:cNvPr id="9" name="Text 6"/>
          <p:cNvSpPr/>
          <p:nvPr/>
        </p:nvSpPr>
        <p:spPr>
          <a:xfrm>
            <a:off x="786384" y="1380744"/>
            <a:ext cx="7680960" cy="548640"/>
          </a:xfrm>
          <a:prstGeom prst="rect">
            <a:avLst/>
          </a:prstGeom>
          <a:noFill/>
          <a:ln/>
        </p:spPr>
        <p:txBody>
          <a:bodyPr wrap="square" rtlCol="0" anchor="t"/>
          <a:lstStyle/>
          <a:p>
            <a:pPr algn="l" indent="0" marL="0">
              <a:lnSpc>
                <a:spcPct val="114000"/>
              </a:lnSpc>
              <a:buNone/>
            </a:pPr>
            <a:r>
              <a:rPr lang="en-US" sz="1350" b="1" dirty="0">
                <a:solidFill>
                  <a:srgbClr val="065C50"/>
                </a:solidFill>
                <a:latin typeface="Arial" pitchFamily="34" charset="0"/>
                <a:ea typeface="Arial" pitchFamily="34" charset="-122"/>
                <a:cs typeface="Arial" pitchFamily="34" charset="-120"/>
              </a:rPr>
              <a:t>This week's milestone.  </a:t>
            </a:r>
            <a:pPr algn="l" indent="0" marL="0">
              <a:lnSpc>
                <a:spcPct val="114000"/>
              </a:lnSpc>
              <a:buNone/>
            </a:pPr>
            <a:r>
              <a:rPr lang="en-US" sz="1350" dirty="0">
                <a:solidFill>
                  <a:srgbClr val="2D3436"/>
                </a:solidFill>
                <a:latin typeface="Arial" pitchFamily="34" charset="0"/>
                <a:ea typeface="Arial" pitchFamily="34" charset="-122"/>
                <a:cs typeface="Arial" pitchFamily="34" charset="-120"/>
              </a:rPr>
              <a:t>Find the brief and rubric in the term-project document, Part 2, Week 7.</a:t>
            </a:r>
            <a:endParaRPr lang="en-US" sz="1350" dirty="0"/>
          </a:p>
        </p:txBody>
      </p:sp>
      <p:sp>
        <p:nvSpPr>
          <p:cNvPr id="10" name="Text 7"/>
          <p:cNvSpPr/>
          <p:nvPr/>
        </p:nvSpPr>
        <p:spPr>
          <a:xfrm>
            <a:off x="566928" y="2194560"/>
            <a:ext cx="8138160" cy="52882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Discuss: Does your question call for an individual-risk measure or a population-impact measure?</a:t>
            </a:r>
            <a:endParaRPr lang="en-US" sz="1500" dirty="0"/>
          </a:p>
        </p:txBody>
      </p:sp>
      <p:sp>
        <p:nvSpPr>
          <p:cNvPr id="11" name="Text 8"/>
          <p:cNvSpPr/>
          <p:nvPr/>
        </p:nvSpPr>
        <p:spPr>
          <a:xfrm>
            <a:off x="566928" y="2801112"/>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Work on your milestone</a:t>
            </a:r>
            <a:endParaRPr lang="en-US" sz="15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1689811" cy="310896"/>
          </a:xfrm>
          <a:prstGeom prst="roundRect">
            <a:avLst>
              <a:gd name="adj" fmla="val 17647"/>
            </a:avLst>
          </a:prstGeom>
          <a:solidFill>
            <a:srgbClr val="FDEAEF"/>
          </a:solidFill>
          <a:ln/>
        </p:spPr>
      </p:sp>
      <p:sp>
        <p:nvSpPr>
          <p:cNvPr id="4" name="Text 2"/>
          <p:cNvSpPr/>
          <p:nvPr/>
        </p:nvSpPr>
        <p:spPr>
          <a:xfrm>
            <a:off x="566928" y="384048"/>
            <a:ext cx="1689811"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EXIT TICKET</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Before you go</a:t>
            </a:r>
            <a:endParaRPr lang="en-US" sz="2400" dirty="0"/>
          </a:p>
        </p:txBody>
      </p:sp>
      <p:sp>
        <p:nvSpPr>
          <p:cNvPr id="7" name="Shape 4"/>
          <p:cNvSpPr/>
          <p:nvPr/>
        </p:nvSpPr>
        <p:spPr>
          <a:xfrm>
            <a:off x="566928" y="1316736"/>
            <a:ext cx="8138160" cy="950976"/>
          </a:xfrm>
          <a:prstGeom prst="roundRect">
            <a:avLst>
              <a:gd name="adj" fmla="val 6731"/>
            </a:avLst>
          </a:prstGeom>
          <a:solidFill>
            <a:srgbClr val="E6F3F0"/>
          </a:solidFill>
          <a:ln/>
        </p:spPr>
      </p:sp>
      <p:sp>
        <p:nvSpPr>
          <p:cNvPr id="8" name="Shape 5"/>
          <p:cNvSpPr/>
          <p:nvPr/>
        </p:nvSpPr>
        <p:spPr>
          <a:xfrm>
            <a:off x="566928" y="1316736"/>
            <a:ext cx="73152" cy="950976"/>
          </a:xfrm>
          <a:prstGeom prst="rect">
            <a:avLst/>
          </a:prstGeom>
          <a:solidFill>
            <a:srgbClr val="0B7B6B"/>
          </a:solidFill>
          <a:ln/>
        </p:spPr>
      </p:sp>
      <p:sp>
        <p:nvSpPr>
          <p:cNvPr id="9" name="Text 6"/>
          <p:cNvSpPr/>
          <p:nvPr/>
        </p:nvSpPr>
        <p:spPr>
          <a:xfrm>
            <a:off x="822960" y="1362456"/>
            <a:ext cx="7635240" cy="859536"/>
          </a:xfrm>
          <a:prstGeom prst="rect">
            <a:avLst/>
          </a:prstGeom>
          <a:noFill/>
          <a:ln/>
        </p:spPr>
        <p:txBody>
          <a:bodyPr wrap="square" rtlCol="0" anchor="ctr"/>
          <a:lstStyle/>
          <a:p>
            <a:pPr algn="l" indent="0" marL="0">
              <a:lnSpc>
                <a:spcPct val="116000"/>
              </a:lnSpc>
              <a:buNone/>
            </a:pPr>
            <a:r>
              <a:rPr lang="en-US" sz="1800" i="1" dirty="0">
                <a:solidFill>
                  <a:srgbClr val="2D3436"/>
                </a:solidFill>
                <a:latin typeface="Arial" pitchFamily="34" charset="0"/>
                <a:ea typeface="Arial" pitchFamily="34" charset="-122"/>
                <a:cs typeface="Arial" pitchFamily="34" charset="-120"/>
              </a:rPr>
              <a:t>Name the main association measure your study will report and why your design supports it.</a:t>
            </a:r>
            <a:endParaRPr lang="en-US" sz="18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2768803" cy="310896"/>
          </a:xfrm>
          <a:prstGeom prst="roundRect">
            <a:avLst>
              <a:gd name="adj" fmla="val 17647"/>
            </a:avLst>
          </a:prstGeom>
          <a:solidFill>
            <a:srgbClr val="FDEAEF"/>
          </a:solidFill>
          <a:ln/>
        </p:spPr>
      </p:sp>
      <p:sp>
        <p:nvSpPr>
          <p:cNvPr id="4" name="Text 2"/>
          <p:cNvSpPr/>
          <p:nvPr/>
        </p:nvSpPr>
        <p:spPr>
          <a:xfrm>
            <a:off x="566928" y="384048"/>
            <a:ext cx="2768803"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TODAY  ·  THREE HOURS</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Session at a glance</a:t>
            </a:r>
            <a:endParaRPr lang="en-US" sz="2400" dirty="0"/>
          </a:p>
        </p:txBody>
      </p:sp>
      <p:sp>
        <p:nvSpPr>
          <p:cNvPr id="7" name="Text 4"/>
          <p:cNvSpPr/>
          <p:nvPr/>
        </p:nvSpPr>
        <p:spPr>
          <a:xfrm>
            <a:off x="566928" y="1316736"/>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0:00–0:10    Arrival &amp; retrieval warm-up</a:t>
            </a:r>
            <a:endParaRPr lang="en-US" sz="1500" dirty="0"/>
          </a:p>
        </p:txBody>
      </p:sp>
      <p:sp>
        <p:nvSpPr>
          <p:cNvPr id="8" name="Text 5"/>
          <p:cNvSpPr/>
          <p:nvPr/>
        </p:nvSpPr>
        <p:spPr>
          <a:xfrm>
            <a:off x="566928" y="1711452"/>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0:10–0:44    Co-construction review</a:t>
            </a:r>
            <a:endParaRPr lang="en-US" sz="1500" dirty="0"/>
          </a:p>
        </p:txBody>
      </p:sp>
      <p:sp>
        <p:nvSpPr>
          <p:cNvPr id="9" name="Text 6"/>
          <p:cNvSpPr/>
          <p:nvPr/>
        </p:nvSpPr>
        <p:spPr>
          <a:xfrm>
            <a:off x="566928" y="2106168"/>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0:44–0:56    Question-and-answer clinic</a:t>
            </a:r>
            <a:endParaRPr lang="en-US" sz="1500" dirty="0"/>
          </a:p>
        </p:txBody>
      </p:sp>
      <p:sp>
        <p:nvSpPr>
          <p:cNvPr id="10" name="Text 7"/>
          <p:cNvSpPr/>
          <p:nvPr/>
        </p:nvSpPr>
        <p:spPr>
          <a:xfrm>
            <a:off x="566928" y="2500884"/>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0:56–1:06    Break</a:t>
            </a:r>
            <a:endParaRPr lang="en-US" sz="1500" dirty="0"/>
          </a:p>
        </p:txBody>
      </p:sp>
      <p:sp>
        <p:nvSpPr>
          <p:cNvPr id="11" name="Text 8"/>
          <p:cNvSpPr/>
          <p:nvPr/>
        </p:nvSpPr>
        <p:spPr>
          <a:xfrm>
            <a:off x="566928" y="2895600"/>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1:06–1:46    Applied exercise</a:t>
            </a:r>
            <a:endParaRPr lang="en-US" sz="1500" dirty="0"/>
          </a:p>
        </p:txBody>
      </p:sp>
      <p:sp>
        <p:nvSpPr>
          <p:cNvPr id="12" name="Text 9"/>
          <p:cNvSpPr/>
          <p:nvPr/>
        </p:nvSpPr>
        <p:spPr>
          <a:xfrm>
            <a:off x="566928" y="3290316"/>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1:46–2:34    Capstone studio</a:t>
            </a:r>
            <a:endParaRPr lang="en-US" sz="1500" dirty="0"/>
          </a:p>
        </p:txBody>
      </p:sp>
      <p:sp>
        <p:nvSpPr>
          <p:cNvPr id="13" name="Text 10"/>
          <p:cNvSpPr/>
          <p:nvPr/>
        </p:nvSpPr>
        <p:spPr>
          <a:xfrm>
            <a:off x="566928" y="3685032"/>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2:34–2:39    Exit ticket &amp; preview</a:t>
            </a:r>
            <a:endParaRPr lang="en-US" sz="15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1797710" cy="310896"/>
          </a:xfrm>
          <a:prstGeom prst="roundRect">
            <a:avLst>
              <a:gd name="adj" fmla="val 17647"/>
            </a:avLst>
          </a:prstGeom>
          <a:solidFill>
            <a:srgbClr val="FDEAEF"/>
          </a:solidFill>
          <a:ln/>
        </p:spPr>
      </p:sp>
      <p:sp>
        <p:nvSpPr>
          <p:cNvPr id="4" name="Text 2"/>
          <p:cNvSpPr/>
          <p:nvPr/>
        </p:nvSpPr>
        <p:spPr>
          <a:xfrm>
            <a:off x="566928" y="384048"/>
            <a:ext cx="1797710"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MODULE RECAP</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By the end of today you can…</a:t>
            </a:r>
            <a:endParaRPr lang="en-US" sz="2400" dirty="0"/>
          </a:p>
        </p:txBody>
      </p:sp>
      <p:sp>
        <p:nvSpPr>
          <p:cNvPr id="7" name="Text 4"/>
          <p:cNvSpPr/>
          <p:nvPr/>
        </p:nvSpPr>
        <p:spPr>
          <a:xfrm>
            <a:off x="566928" y="1316736"/>
            <a:ext cx="8138160" cy="496316"/>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Calculate and interpret the risk ratio, incidence rate ratio, and odds ratio</a:t>
            </a:r>
            <a:endParaRPr lang="en-US" sz="1400" dirty="0"/>
          </a:p>
        </p:txBody>
      </p:sp>
      <p:sp>
        <p:nvSpPr>
          <p:cNvPr id="8" name="Text 5"/>
          <p:cNvSpPr/>
          <p:nvPr/>
        </p:nvSpPr>
        <p:spPr>
          <a:xfrm>
            <a:off x="566928" y="1890776"/>
            <a:ext cx="8138160" cy="496316"/>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Compute risk difference, attributable fraction (exposed), and population attributable measures</a:t>
            </a:r>
            <a:endParaRPr lang="en-US" sz="1400" dirty="0"/>
          </a:p>
        </p:txBody>
      </p:sp>
      <p:sp>
        <p:nvSpPr>
          <p:cNvPr id="9" name="Text 6"/>
          <p:cNvSpPr/>
          <p:nvPr/>
        </p:nvSpPr>
        <p:spPr>
          <a:xfrm>
            <a:off x="566928" y="2464816"/>
            <a:ext cx="8138160" cy="268732"/>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Understand when to use each measure of association</a:t>
            </a:r>
            <a:endParaRPr lang="en-US" sz="1400" dirty="0"/>
          </a:p>
        </p:txBody>
      </p:sp>
      <p:sp>
        <p:nvSpPr>
          <p:cNvPr id="10" name="Text 7"/>
          <p:cNvSpPr/>
          <p:nvPr/>
        </p:nvSpPr>
        <p:spPr>
          <a:xfrm>
            <a:off x="566928" y="2811272"/>
            <a:ext cx="8138160" cy="496316"/>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Correctly distinguish between strength of association and statistical significance</a:t>
            </a:r>
            <a:endParaRPr lang="en-US" sz="1400" dirty="0"/>
          </a:p>
        </p:txBody>
      </p:sp>
      <p:sp>
        <p:nvSpPr>
          <p:cNvPr id="11" name="Text 8"/>
          <p:cNvSpPr/>
          <p:nvPr/>
        </p:nvSpPr>
        <p:spPr>
          <a:xfrm>
            <a:off x="566928" y="3385312"/>
            <a:ext cx="8138160" cy="268732"/>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Understand the basis for hypothesis tests and confidence intervals</a:t>
            </a:r>
            <a:endParaRPr lang="en-US" sz="14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2445106" cy="310896"/>
          </a:xfrm>
          <a:prstGeom prst="roundRect">
            <a:avLst>
              <a:gd name="adj" fmla="val 17647"/>
            </a:avLst>
          </a:prstGeom>
          <a:solidFill>
            <a:srgbClr val="FDEAEF"/>
          </a:solidFill>
          <a:ln/>
        </p:spPr>
      </p:sp>
      <p:sp>
        <p:nvSpPr>
          <p:cNvPr id="4" name="Text 2"/>
          <p:cNvSpPr/>
          <p:nvPr/>
        </p:nvSpPr>
        <p:spPr>
          <a:xfrm>
            <a:off x="566928" y="384048"/>
            <a:ext cx="2445106"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WARM-UP  ·  10 MIN</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Which measure from which design?</a:t>
            </a:r>
            <a:endParaRPr lang="en-US" sz="2400" dirty="0"/>
          </a:p>
        </p:txBody>
      </p:sp>
      <p:sp>
        <p:nvSpPr>
          <p:cNvPr id="7" name="Shape 4"/>
          <p:cNvSpPr/>
          <p:nvPr/>
        </p:nvSpPr>
        <p:spPr>
          <a:xfrm>
            <a:off x="566928" y="1316736"/>
            <a:ext cx="8138160" cy="950976"/>
          </a:xfrm>
          <a:prstGeom prst="roundRect">
            <a:avLst>
              <a:gd name="adj" fmla="val 6731"/>
            </a:avLst>
          </a:prstGeom>
          <a:solidFill>
            <a:srgbClr val="E6F3F0"/>
          </a:solidFill>
          <a:ln/>
        </p:spPr>
      </p:sp>
      <p:sp>
        <p:nvSpPr>
          <p:cNvPr id="8" name="Shape 5"/>
          <p:cNvSpPr/>
          <p:nvPr/>
        </p:nvSpPr>
        <p:spPr>
          <a:xfrm>
            <a:off x="566928" y="1316736"/>
            <a:ext cx="73152" cy="950976"/>
          </a:xfrm>
          <a:prstGeom prst="rect">
            <a:avLst/>
          </a:prstGeom>
          <a:solidFill>
            <a:srgbClr val="0B7B6B"/>
          </a:solidFill>
          <a:ln/>
        </p:spPr>
      </p:sp>
      <p:sp>
        <p:nvSpPr>
          <p:cNvPr id="9" name="Text 6"/>
          <p:cNvSpPr/>
          <p:nvPr/>
        </p:nvSpPr>
        <p:spPr>
          <a:xfrm>
            <a:off x="822960" y="1362456"/>
            <a:ext cx="7635240" cy="859536"/>
          </a:xfrm>
          <a:prstGeom prst="rect">
            <a:avLst/>
          </a:prstGeom>
          <a:noFill/>
          <a:ln/>
        </p:spPr>
        <p:txBody>
          <a:bodyPr wrap="square" rtlCol="0" anchor="ctr"/>
          <a:lstStyle/>
          <a:p>
            <a:pPr algn="l" indent="0" marL="0">
              <a:lnSpc>
                <a:spcPct val="116000"/>
              </a:lnSpc>
              <a:buNone/>
            </a:pPr>
            <a:r>
              <a:rPr lang="en-US" sz="1800" i="1" dirty="0">
                <a:solidFill>
                  <a:srgbClr val="2D3436"/>
                </a:solidFill>
                <a:latin typeface="Arial" pitchFamily="34" charset="0"/>
                <a:ea typeface="Arial" pitchFamily="34" charset="-122"/>
                <a:cs typeface="Arial" pitchFamily="34" charset="-120"/>
              </a:rPr>
              <a:t>Match each measure to the design that yields it directly: risk ratio, odds ratio, rate ratio.</a:t>
            </a:r>
            <a:endParaRPr lang="en-US" sz="18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5034686" cy="310896"/>
          </a:xfrm>
          <a:prstGeom prst="roundRect">
            <a:avLst>
              <a:gd name="adj" fmla="val 17647"/>
            </a:avLst>
          </a:prstGeom>
          <a:solidFill>
            <a:srgbClr val="FDEAEF"/>
          </a:solidFill>
          <a:ln/>
        </p:spPr>
      </p:sp>
      <p:sp>
        <p:nvSpPr>
          <p:cNvPr id="4" name="Text 2"/>
          <p:cNvSpPr/>
          <p:nvPr/>
        </p:nvSpPr>
        <p:spPr>
          <a:xfrm>
            <a:off x="566928" y="384048"/>
            <a:ext cx="5034686"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CO-CONSTRUCTION 1  ·  IN GROUPS  ·  18 MIN</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Association-measure relay</a:t>
            </a:r>
            <a:endParaRPr lang="en-US" sz="2400" dirty="0"/>
          </a:p>
        </p:txBody>
      </p:sp>
      <p:sp>
        <p:nvSpPr>
          <p:cNvPr id="7" name="Shape 4"/>
          <p:cNvSpPr/>
          <p:nvPr/>
        </p:nvSpPr>
        <p:spPr>
          <a:xfrm>
            <a:off x="566928" y="1316736"/>
            <a:ext cx="8138160" cy="950976"/>
          </a:xfrm>
          <a:prstGeom prst="roundRect">
            <a:avLst>
              <a:gd name="adj" fmla="val 6731"/>
            </a:avLst>
          </a:prstGeom>
          <a:solidFill>
            <a:srgbClr val="E6F3F0"/>
          </a:solidFill>
          <a:ln/>
        </p:spPr>
      </p:sp>
      <p:sp>
        <p:nvSpPr>
          <p:cNvPr id="8" name="Shape 5"/>
          <p:cNvSpPr/>
          <p:nvPr/>
        </p:nvSpPr>
        <p:spPr>
          <a:xfrm>
            <a:off x="566928" y="1316736"/>
            <a:ext cx="73152" cy="950976"/>
          </a:xfrm>
          <a:prstGeom prst="rect">
            <a:avLst/>
          </a:prstGeom>
          <a:solidFill>
            <a:srgbClr val="0B7B6B"/>
          </a:solidFill>
          <a:ln/>
        </p:spPr>
      </p:sp>
      <p:sp>
        <p:nvSpPr>
          <p:cNvPr id="9" name="Text 6"/>
          <p:cNvSpPr/>
          <p:nvPr/>
        </p:nvSpPr>
        <p:spPr>
          <a:xfrm>
            <a:off x="822960" y="1362456"/>
            <a:ext cx="7635240" cy="859536"/>
          </a:xfrm>
          <a:prstGeom prst="rect">
            <a:avLst/>
          </a:prstGeom>
          <a:noFill/>
          <a:ln/>
        </p:spPr>
        <p:txBody>
          <a:bodyPr wrap="square" rtlCol="0" anchor="ctr"/>
          <a:lstStyle/>
          <a:p>
            <a:pPr algn="l" indent="0" marL="0">
              <a:lnSpc>
                <a:spcPct val="116000"/>
              </a:lnSpc>
              <a:buNone/>
            </a:pPr>
            <a:r>
              <a:rPr lang="en-US" sz="1800" i="1" dirty="0">
                <a:solidFill>
                  <a:srgbClr val="2D3436"/>
                </a:solidFill>
                <a:latin typeface="Arial" pitchFamily="34" charset="0"/>
                <a:ea typeface="Arial" pitchFamily="34" charset="-122"/>
                <a:cs typeface="Arial" pitchFamily="34" charset="-120"/>
              </a:rPr>
              <a:t>From this 2x2, compute the risk ratio, the odds ratio, and the risk difference.</a:t>
            </a:r>
            <a:endParaRPr lang="en-US" sz="18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4926787" cy="310896"/>
          </a:xfrm>
          <a:prstGeom prst="roundRect">
            <a:avLst>
              <a:gd name="adj" fmla="val 17647"/>
            </a:avLst>
          </a:prstGeom>
          <a:solidFill>
            <a:srgbClr val="FDEAEF"/>
          </a:solidFill>
          <a:ln/>
        </p:spPr>
      </p:sp>
      <p:sp>
        <p:nvSpPr>
          <p:cNvPr id="4" name="Text 2"/>
          <p:cNvSpPr/>
          <p:nvPr/>
        </p:nvSpPr>
        <p:spPr>
          <a:xfrm>
            <a:off x="566928" y="384048"/>
            <a:ext cx="4926787"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CO-CONSTRUCTION 2  ·  IN PAIRS  ·  16 MIN</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Attributable-measure clinic</a:t>
            </a:r>
            <a:endParaRPr lang="en-US" sz="2400" dirty="0"/>
          </a:p>
        </p:txBody>
      </p:sp>
      <p:sp>
        <p:nvSpPr>
          <p:cNvPr id="7" name="Shape 4"/>
          <p:cNvSpPr/>
          <p:nvPr/>
        </p:nvSpPr>
        <p:spPr>
          <a:xfrm>
            <a:off x="566928" y="1316736"/>
            <a:ext cx="8138160" cy="1243584"/>
          </a:xfrm>
          <a:prstGeom prst="roundRect">
            <a:avLst>
              <a:gd name="adj" fmla="val 5147"/>
            </a:avLst>
          </a:prstGeom>
          <a:solidFill>
            <a:srgbClr val="E6F3F0"/>
          </a:solidFill>
          <a:ln/>
        </p:spPr>
      </p:sp>
      <p:sp>
        <p:nvSpPr>
          <p:cNvPr id="8" name="Shape 5"/>
          <p:cNvSpPr/>
          <p:nvPr/>
        </p:nvSpPr>
        <p:spPr>
          <a:xfrm>
            <a:off x="566928" y="1316736"/>
            <a:ext cx="73152" cy="1243584"/>
          </a:xfrm>
          <a:prstGeom prst="rect">
            <a:avLst/>
          </a:prstGeom>
          <a:solidFill>
            <a:srgbClr val="0B7B6B"/>
          </a:solidFill>
          <a:ln/>
        </p:spPr>
      </p:sp>
      <p:sp>
        <p:nvSpPr>
          <p:cNvPr id="9" name="Text 6"/>
          <p:cNvSpPr/>
          <p:nvPr/>
        </p:nvSpPr>
        <p:spPr>
          <a:xfrm>
            <a:off x="822960" y="1362456"/>
            <a:ext cx="7635240" cy="1152144"/>
          </a:xfrm>
          <a:prstGeom prst="rect">
            <a:avLst/>
          </a:prstGeom>
          <a:noFill/>
          <a:ln/>
        </p:spPr>
        <p:txBody>
          <a:bodyPr wrap="square" rtlCol="0" anchor="ctr"/>
          <a:lstStyle/>
          <a:p>
            <a:pPr algn="l" indent="0" marL="0">
              <a:lnSpc>
                <a:spcPct val="116000"/>
              </a:lnSpc>
              <a:buNone/>
            </a:pPr>
            <a:r>
              <a:rPr lang="en-US" sz="1800" i="1" dirty="0">
                <a:solidFill>
                  <a:srgbClr val="2D3436"/>
                </a:solidFill>
                <a:latin typeface="Arial" pitchFamily="34" charset="0"/>
                <a:ea typeface="Arial" pitchFamily="34" charset="-122"/>
                <a:cs typeface="Arial" pitchFamily="34" charset="-120"/>
              </a:rPr>
              <a:t>Compute the attributable risk in the exposed and the population attributable fraction, then say what each means for policy.</a:t>
            </a:r>
            <a:endParaRPr lang="en-US" sz="18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2768803" cy="310896"/>
          </a:xfrm>
          <a:prstGeom prst="roundRect">
            <a:avLst>
              <a:gd name="adj" fmla="val 17647"/>
            </a:avLst>
          </a:prstGeom>
          <a:solidFill>
            <a:srgbClr val="FDEAEF"/>
          </a:solidFill>
          <a:ln/>
        </p:spPr>
      </p:sp>
      <p:sp>
        <p:nvSpPr>
          <p:cNvPr id="4" name="Text 2"/>
          <p:cNvSpPr/>
          <p:nvPr/>
        </p:nvSpPr>
        <p:spPr>
          <a:xfrm>
            <a:off x="566928" y="384048"/>
            <a:ext cx="2768803"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Q&amp;A CLINIC  ·  12 MIN</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Your questions</a:t>
            </a:r>
            <a:endParaRPr lang="en-US" sz="2400" dirty="0"/>
          </a:p>
        </p:txBody>
      </p:sp>
      <p:sp>
        <p:nvSpPr>
          <p:cNvPr id="7" name="Text 4"/>
          <p:cNvSpPr/>
          <p:nvPr/>
        </p:nvSpPr>
        <p:spPr>
          <a:xfrm>
            <a:off x="566928" y="1316736"/>
            <a:ext cx="8138160" cy="289560"/>
          </a:xfrm>
          <a:prstGeom prst="rect">
            <a:avLst/>
          </a:prstGeom>
          <a:noFill/>
          <a:ln/>
        </p:spPr>
        <p:txBody>
          <a:bodyPr wrap="square" rtlCol="0" anchor="t"/>
          <a:lstStyle/>
          <a:p>
            <a:pPr algn="l" indent="0" marL="0">
              <a:lnSpc>
                <a:spcPct val="118000"/>
              </a:lnSpc>
              <a:buNone/>
            </a:pPr>
            <a:r>
              <a:rPr lang="en-US" sz="1500" i="1" dirty="0">
                <a:solidFill>
                  <a:srgbClr val="2D3436"/>
                </a:solidFill>
                <a:latin typeface="Arial" pitchFamily="34" charset="0"/>
                <a:ea typeface="Arial" pitchFamily="34" charset="-122"/>
                <a:cs typeface="Arial" pitchFamily="34" charset="-120"/>
              </a:rPr>
              <a:t>Bring the points you flagged while working through the module.</a:t>
            </a:r>
            <a:endParaRPr lang="en-US" sz="1500" dirty="0"/>
          </a:p>
        </p:txBody>
      </p:sp>
      <p:sp>
        <p:nvSpPr>
          <p:cNvPr id="8" name="Text 5"/>
          <p:cNvSpPr/>
          <p:nvPr/>
        </p:nvSpPr>
        <p:spPr>
          <a:xfrm>
            <a:off x="566928" y="1752600"/>
            <a:ext cx="8138160" cy="268732"/>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When does the odds ratio approximate the risk ratio?</a:t>
            </a:r>
            <a:endParaRPr lang="en-US" sz="1400" dirty="0"/>
          </a:p>
        </p:txBody>
      </p:sp>
      <p:sp>
        <p:nvSpPr>
          <p:cNvPr id="9" name="Text 6"/>
          <p:cNvSpPr/>
          <p:nvPr/>
        </p:nvSpPr>
        <p:spPr>
          <a:xfrm>
            <a:off x="566928" y="2131060"/>
            <a:ext cx="8138160" cy="496316"/>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What does a population attributable fraction tell me that a risk ratio does not?</a:t>
            </a:r>
            <a:endParaRPr lang="en-US" sz="1400" dirty="0"/>
          </a:p>
        </p:txBody>
      </p:sp>
      <p:sp>
        <p:nvSpPr>
          <p:cNvPr id="10" name="Text 7"/>
          <p:cNvSpPr/>
          <p:nvPr/>
        </p:nvSpPr>
        <p:spPr>
          <a:xfrm>
            <a:off x="566928" y="2737104"/>
            <a:ext cx="8138160" cy="268732"/>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P-value or confidence interval: which should I report?</a:t>
            </a:r>
            <a:endParaRPr lang="en-US" sz="14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3416198" cy="310896"/>
          </a:xfrm>
          <a:prstGeom prst="roundRect">
            <a:avLst>
              <a:gd name="adj" fmla="val 17647"/>
            </a:avLst>
          </a:prstGeom>
          <a:solidFill>
            <a:srgbClr val="FDEAEF"/>
          </a:solidFill>
          <a:ln/>
        </p:spPr>
      </p:sp>
      <p:sp>
        <p:nvSpPr>
          <p:cNvPr id="4" name="Text 2"/>
          <p:cNvSpPr/>
          <p:nvPr/>
        </p:nvSpPr>
        <p:spPr>
          <a:xfrm>
            <a:off x="566928" y="384048"/>
            <a:ext cx="3416198"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APPLIED EXERCISE  ·  40 MIN</a:t>
            </a:r>
            <a:endParaRPr lang="en-US" sz="1050" dirty="0"/>
          </a:p>
        </p:txBody>
      </p:sp>
      <p:sp>
        <p:nvSpPr>
          <p:cNvPr id="5" name="Text 3"/>
          <p:cNvSpPr/>
          <p:nvPr/>
        </p:nvSpPr>
        <p:spPr>
          <a:xfrm>
            <a:off x="566928" y="768096"/>
            <a:ext cx="8138160" cy="932688"/>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Measures-of-association workshop: outbreaks and exposures</a:t>
            </a:r>
            <a:endParaRPr lang="en-US" sz="2400" dirty="0"/>
          </a:p>
        </p:txBody>
      </p:sp>
      <p:sp>
        <p:nvSpPr>
          <p:cNvPr id="7" name="Text 4"/>
          <p:cNvSpPr/>
          <p:nvPr/>
        </p:nvSpPr>
        <p:spPr>
          <a:xfrm>
            <a:off x="566928" y="1682496"/>
            <a:ext cx="8138160" cy="1264920"/>
          </a:xfrm>
          <a:prstGeom prst="rect">
            <a:avLst/>
          </a:prstGeom>
          <a:noFill/>
          <a:ln/>
        </p:spPr>
        <p:txBody>
          <a:bodyPr wrap="square" rtlCol="0" anchor="t"/>
          <a:lstStyle/>
          <a:p>
            <a:pPr algn="l" indent="0" marL="0">
              <a:lnSpc>
                <a:spcPct val="118000"/>
              </a:lnSpc>
              <a:buNone/>
            </a:pPr>
            <a:r>
              <a:rPr lang="en-US" sz="1500" i="1" dirty="0">
                <a:solidFill>
                  <a:srgbClr val="2D3436"/>
                </a:solidFill>
                <a:latin typeface="Arial" pitchFamily="34" charset="0"/>
                <a:ea typeface="Arial" pitchFamily="34" charset="-122"/>
                <a:cs typeface="Arial" pitchFamily="34" charset="-120"/>
              </a:rPr>
              <a:t>For each provided 2x2 table, compute the measures of association that the study design actually supports, attach a 95% confidence interval, and write one plain-language sentence interpreting each estimate. Decide which measures are valid for each design before you calculate.</a:t>
            </a:r>
            <a:endParaRPr lang="en-US" sz="1500" dirty="0"/>
          </a:p>
        </p:txBody>
      </p:sp>
      <p:sp>
        <p:nvSpPr>
          <p:cNvPr id="8" name="Text 5"/>
          <p:cNvSpPr/>
          <p:nvPr/>
        </p:nvSpPr>
        <p:spPr>
          <a:xfrm>
            <a:off x="566928" y="3093720"/>
            <a:ext cx="8138160" cy="699516"/>
          </a:xfrm>
          <a:prstGeom prst="rect">
            <a:avLst/>
          </a:prstGeom>
          <a:noFill/>
          <a:ln/>
        </p:spPr>
        <p:txBody>
          <a:bodyPr wrap="square" rtlCol="0" anchor="t"/>
          <a:lstStyle/>
          <a:p>
            <a:pPr algn="l" marL="203200" indent="-203200">
              <a:lnSpc>
                <a:spcPct val="112000"/>
              </a:lnSpc>
              <a:buSzPct val="100000"/>
              <a:buChar char="•"/>
            </a:pPr>
            <a:r>
              <a:rPr lang="en-US" sz="1350" dirty="0">
                <a:solidFill>
                  <a:srgbClr val="555555"/>
                </a:solidFill>
                <a:latin typeface="Arial" pitchFamily="34" charset="0"/>
                <a:ea typeface="Arial" pitchFamily="34" charset="-122"/>
                <a:cs typeface="Arial" pitchFamily="34" charset="-120"/>
              </a:rPr>
              <a:t>Label the cells a, b, c, d (a = exposed cases, b = exposed non-cases, c = unexposed cases, d = unexposed non-cases) and write the row totals.</a:t>
            </a:r>
            <a:endParaRPr lang="en-US" sz="1350" dirty="0"/>
          </a:p>
        </p:txBody>
      </p:sp>
      <p:sp>
        <p:nvSpPr>
          <p:cNvPr id="9" name="Text 6"/>
          <p:cNvSpPr/>
          <p:nvPr/>
        </p:nvSpPr>
        <p:spPr>
          <a:xfrm>
            <a:off x="566928" y="3870960"/>
            <a:ext cx="8138160" cy="918972"/>
          </a:xfrm>
          <a:prstGeom prst="rect">
            <a:avLst/>
          </a:prstGeom>
          <a:noFill/>
          <a:ln/>
        </p:spPr>
        <p:txBody>
          <a:bodyPr wrap="square" rtlCol="0" anchor="t"/>
          <a:lstStyle/>
          <a:p>
            <a:pPr algn="l" marL="203200" indent="-203200">
              <a:lnSpc>
                <a:spcPct val="112000"/>
              </a:lnSpc>
              <a:buSzPct val="100000"/>
              <a:buChar char="•"/>
            </a:pPr>
            <a:r>
              <a:rPr lang="en-US" sz="1350" dirty="0">
                <a:solidFill>
                  <a:srgbClr val="555555"/>
                </a:solidFill>
                <a:latin typeface="Arial" pitchFamily="34" charset="0"/>
                <a:ea typeface="Arial" pitchFamily="34" charset="-122"/>
                <a:cs typeface="Arial" pitchFamily="34" charset="-120"/>
              </a:rPr>
              <a:t>Decide which measures the design supports: a closed cohort supports risk-based measures (RR, RD, AF, PAF); a person-time cohort supports the rate ratio and rate difference; a case-control study supports only the odds ratio.</a:t>
            </a:r>
            <a:endParaRPr lang="en-US" sz="135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3416198" cy="310896"/>
          </a:xfrm>
          <a:prstGeom prst="roundRect">
            <a:avLst>
              <a:gd name="adj" fmla="val 17647"/>
            </a:avLst>
          </a:prstGeom>
          <a:solidFill>
            <a:srgbClr val="FDEAEF"/>
          </a:solidFill>
          <a:ln/>
        </p:spPr>
      </p:sp>
      <p:sp>
        <p:nvSpPr>
          <p:cNvPr id="4" name="Text 2"/>
          <p:cNvSpPr/>
          <p:nvPr/>
        </p:nvSpPr>
        <p:spPr>
          <a:xfrm>
            <a:off x="566928" y="384048"/>
            <a:ext cx="3416198"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APPLIED EXERCISE  ·  40 MIN</a:t>
            </a:r>
            <a:endParaRPr lang="en-US" sz="1050" dirty="0"/>
          </a:p>
        </p:txBody>
      </p:sp>
      <p:sp>
        <p:nvSpPr>
          <p:cNvPr id="5" name="Text 3"/>
          <p:cNvSpPr/>
          <p:nvPr/>
        </p:nvSpPr>
        <p:spPr>
          <a:xfrm>
            <a:off x="566928" y="768096"/>
            <a:ext cx="8138160" cy="932688"/>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Measures-of-association workshop: outbreaks and exposures  (continued)</a:t>
            </a:r>
            <a:endParaRPr lang="en-US" sz="2400" dirty="0"/>
          </a:p>
        </p:txBody>
      </p:sp>
      <p:sp>
        <p:nvSpPr>
          <p:cNvPr id="6" name="Text 4"/>
          <p:cNvSpPr/>
          <p:nvPr/>
        </p:nvSpPr>
        <p:spPr>
          <a:xfrm>
            <a:off x="566928" y="1682496"/>
            <a:ext cx="8138160" cy="480060"/>
          </a:xfrm>
          <a:prstGeom prst="rect">
            <a:avLst/>
          </a:prstGeom>
          <a:noFill/>
          <a:ln/>
        </p:spPr>
        <p:txBody>
          <a:bodyPr wrap="square" rtlCol="0" anchor="t"/>
          <a:lstStyle/>
          <a:p>
            <a:pPr algn="l" marL="203200" indent="-203200">
              <a:lnSpc>
                <a:spcPct val="112000"/>
              </a:lnSpc>
              <a:buSzPct val="100000"/>
              <a:buChar char="•"/>
            </a:pPr>
            <a:r>
              <a:rPr lang="en-US" sz="1350" dirty="0">
                <a:solidFill>
                  <a:srgbClr val="555555"/>
                </a:solidFill>
                <a:latin typeface="Arial" pitchFamily="34" charset="0"/>
                <a:ea typeface="Arial" pitchFamily="34" charset="-122"/>
                <a:cs typeface="Arial" pitchFamily="34" charset="-120"/>
              </a:rPr>
              <a:t>Compute each supported point estimate using the formula card, keeping at least three decimals in intermediate steps.</a:t>
            </a:r>
            <a:endParaRPr lang="en-US" sz="1350" dirty="0"/>
          </a:p>
        </p:txBody>
      </p:sp>
      <p:sp>
        <p:nvSpPr>
          <p:cNvPr id="7" name="Text 5"/>
          <p:cNvSpPr/>
          <p:nvPr/>
        </p:nvSpPr>
        <p:spPr>
          <a:xfrm>
            <a:off x="566928" y="2240280"/>
            <a:ext cx="8138160" cy="699516"/>
          </a:xfrm>
          <a:prstGeom prst="rect">
            <a:avLst/>
          </a:prstGeom>
          <a:noFill/>
          <a:ln/>
        </p:spPr>
        <p:txBody>
          <a:bodyPr wrap="square" rtlCol="0" anchor="t"/>
          <a:lstStyle/>
          <a:p>
            <a:pPr algn="l" marL="203200" indent="-203200">
              <a:lnSpc>
                <a:spcPct val="112000"/>
              </a:lnSpc>
              <a:buSzPct val="100000"/>
              <a:buChar char="•"/>
            </a:pPr>
            <a:r>
              <a:rPr lang="en-US" sz="1350" dirty="0">
                <a:solidFill>
                  <a:srgbClr val="555555"/>
                </a:solidFill>
                <a:latin typeface="Arial" pitchFamily="34" charset="0"/>
                <a:ea typeface="Arial" pitchFamily="34" charset="-122"/>
                <a:cs typeface="Arial" pitchFamily="34" charset="-120"/>
              </a:rPr>
              <a:t>Compute the 95% confidence interval on the log scale for each ratio measure, then exponentiate the lower and upper limits back to the original scale.</a:t>
            </a:r>
            <a:endParaRPr lang="en-US" sz="1350" dirty="0"/>
          </a:p>
        </p:txBody>
      </p:sp>
      <p:sp>
        <p:nvSpPr>
          <p:cNvPr id="8" name="Text 6"/>
          <p:cNvSpPr/>
          <p:nvPr/>
        </p:nvSpPr>
        <p:spPr>
          <a:xfrm>
            <a:off x="566928" y="3017520"/>
            <a:ext cx="8138160" cy="918972"/>
          </a:xfrm>
          <a:prstGeom prst="rect">
            <a:avLst/>
          </a:prstGeom>
          <a:noFill/>
          <a:ln/>
        </p:spPr>
        <p:txBody>
          <a:bodyPr wrap="square" rtlCol="0" anchor="t"/>
          <a:lstStyle/>
          <a:p>
            <a:pPr algn="l" marL="203200" indent="-203200">
              <a:lnSpc>
                <a:spcPct val="112000"/>
              </a:lnSpc>
              <a:buSzPct val="100000"/>
              <a:buChar char="•"/>
            </a:pPr>
            <a:r>
              <a:rPr lang="en-US" sz="1350" dirty="0">
                <a:solidFill>
                  <a:srgbClr val="555555"/>
                </a:solidFill>
                <a:latin typeface="Arial" pitchFamily="34" charset="0"/>
                <a:ea typeface="Arial" pitchFamily="34" charset="-122"/>
                <a:cs typeface="Arial" pitchFamily="34" charset="-120"/>
              </a:rPr>
              <a:t>For attributable measures, compute the attributable fraction in the exposed as (RR-1)/RR, then the population attributable fraction as Pc*(RR-1)/RR, and cross-check the PAF against the observed and expected case counts.</a:t>
            </a:r>
            <a:endParaRPr lang="en-US" sz="1350" dirty="0"/>
          </a:p>
        </p:txBody>
      </p:sp>
      <p:sp>
        <p:nvSpPr>
          <p:cNvPr id="9" name="Text 7"/>
          <p:cNvSpPr/>
          <p:nvPr/>
        </p:nvSpPr>
        <p:spPr>
          <a:xfrm>
            <a:off x="566928" y="4014216"/>
            <a:ext cx="8138160" cy="699516"/>
          </a:xfrm>
          <a:prstGeom prst="rect">
            <a:avLst/>
          </a:prstGeom>
          <a:noFill/>
          <a:ln/>
        </p:spPr>
        <p:txBody>
          <a:bodyPr wrap="square" rtlCol="0" anchor="t"/>
          <a:lstStyle/>
          <a:p>
            <a:pPr algn="l" marL="203200" indent="-203200">
              <a:lnSpc>
                <a:spcPct val="112000"/>
              </a:lnSpc>
              <a:buSzPct val="100000"/>
              <a:buChar char="•"/>
            </a:pPr>
            <a:r>
              <a:rPr lang="en-US" sz="1350" dirty="0">
                <a:solidFill>
                  <a:srgbClr val="555555"/>
                </a:solidFill>
                <a:latin typeface="Arial" pitchFamily="34" charset="0"/>
                <a:ea typeface="Arial" pitchFamily="34" charset="-122"/>
                <a:cs typeface="Arial" pitchFamily="34" charset="-120"/>
              </a:rPr>
              <a:t>Write one interpretation sentence per estimate, stating direction, size, and whether the CI excludes the null value (1 for ratios, 0 for differences).</a:t>
            </a:r>
            <a:endParaRPr lang="en-US" sz="135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15</Slides>
  <Notes>15</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15</vt:i4>
      </vt:variant>
    </vt:vector>
  </HeadingPairs>
  <TitlesOfParts>
    <vt:vector size="18"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HSCI 341 Lesson 7 — Measures of Association</dc:title>
  <dc:subject>PptxGenJS Presentation</dc:subject>
  <dc:creator>Dr. Kiffer G. Card</dc:creator>
  <cp:lastModifiedBy>Dr. Kiffer G. Card</cp:lastModifiedBy>
  <cp:revision>1</cp:revision>
  <dcterms:created xsi:type="dcterms:W3CDTF">2026-06-16T00:35:11Z</dcterms:created>
  <dcterms:modified xsi:type="dcterms:W3CDTF">2026-06-16T00:35:11Z</dcterms:modified>
</cp:coreProperties>
</file>