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341 Lesson 6: Screening and Diagnostic Tests
Session focus: Evaluate screening and diagnostic tests and see how prevalence drives predictive value. This week's milestone is the screening or classification plan; the base-rate numbers are in the answer key.
How to use this deck: each slide shows what students see on the board; these speaker notes hold the timings, facilitator talking points, model answers, and answer keys. Students completed the Lesson 6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There is no single right cutpoint: the low one catches nearly every case but two-thirds of positives are false, while the high one misses more cases but a positive is far more trustworthy. The choice depends on whether a missed case or a false alarm is worse.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the same test in two populations] For each setting build the 2x2 table and compute the PPV. Then state what happens to PPV as prevalence falls, even though the test itself never changed.
Solution: Setting A: TP = 0.90 x 300 = 270, FN = 30, FP = 0.10 x 700 = 70, TN = 630. PPV = 270/(270+70) = 270/340 = 79.4%. Setting B: TP = 0.90 x 100 = 90, FN = 10, FP = 0.10 x 9,900 = 990, TN = 8,910. PPV = 90/(90+990) = 90/1,080 = 8.3%. Sensitivity and specificity are 90%/90% in both, yet PPV collapses from about 79% to about 8% as prevalence drops from 30% to 1%. This is the base-rate effect: at low prevalence the few true cases are swamped by false positives drawn from the very large healthy group, so a positive result means little until it is confirmed.
[Practice 2: full read-out and likelihood ratios from one table] Build the 2x2 table; compute sensitivity, specificity, PPV, and NPV; then compute the positive and negative likelihood ratios, LR+ = sensitivity/(1 - specificity) and LR- = (1 - sensitivity)/specificity.
Solution: Table: TP = 45, FN = 5, FP = 90, TN = 360 (cells sum to 500; 50 diseased, 450 healthy). Sensitivity = 45/50 = 90%. Specificity = 360/450 = 80%. PPV = 45/(45+90) = 45/135 = 33.3%. NPV = 360/(360+5) = 360/365 = 98.6%. LR+ = 0.90/(1 - 0.80) = 0.90/0.20 = 4.5, so a positive result is 4.5 times as likely in a diseased as in a healthy person. LR- = (1 - 0.90)/0.80 = 0.10/0.80 = 0.125, so a negative result strongly lowers the odds of disease. Note that despite a respectable 90% sensitivity, PPV is only 33% here because prevalence is just 10% (50/500), so a single positive screen mainly justifies confirmatory testing, not treatment.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6 and read the milestone aloud.
  2. Students draft how their study will classify cases (the screening or classification plan).
  3. Circulate and ask each student what a positive classification will actually mean at their outcome's prevalence.
  4. Mini-conference prompt: 'What is the cost of a false positive versus a false negative in your study, and which did you favour?'
SOURCE: Refer to the term-project document (Part 2, Week 6) for the brief and rubric. Next week is the midterm; remind students of the coverage.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your outcome's rough prevalence and what that implies for a positive result. Review Lessons 1 to 6 for next week's midterm.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predict the direction before any calculation (two minutes).
  2. Tell them to hold the prediction; the applied exercise will test it.
WHAT TO SURFACE (say this):
  - Most will sense that predictive value falls as the disease gets rarer.
  - The size of the fall surprises people: even a good test gives mostly false positives when disease is rare.
  - This base-rate effect is the heart of the lesson.
Set-up: Slide: 'A test is 90% sensitive and 90% specific. As the disease gets rarer, what happens to the chance that a positive result is a true positive?'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Compute together, groups   |   Materials: A 2x2 table set-up: 1000 people, 5% prevalence, test 90% sensitive and 90% specific.
RUN IT:
  1. Groups fill the 2x2 (true positives, false negatives, false positives, true negatives) and compute sensitivity, specificity, and predictive values (eight minutes).
  2. Groups state PPV in words.
  3. Confirm with the answer key.
FACILITATOR TALKING POINTS:
  - Diseased = 50, not diseased = 950. True positives = 45, false negatives = 5, false positives = 95, true negatives = 855.
  - Sensitivity = 45/50 = 90%; specificity = 855/950 = 90%, as set.
  - PPV = 45 / (45 + 95) = 45/140 = 32%; NPV = 855 / 860 = 99.4%.
  - So at 5% prevalence, most positives (about two-thirds) are false, despite a good test.
Close: Students keep the worked 2x2 as the template for their plan.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Vary one thing, pairs   |   Materials: The same test held fixed; two new prevalences (0.5% and 20%) on a slide.
RUN IT:
  1. Pairs recompute PPV at 0.5% and at 20% prevalence (six minutes).
  2. Pairs describe the trend in one sentence.
  3. Confirm with the notes.
FACILITATOR TALKING POINTS:
  - At 0.5% prevalence, PPV falls to roughly 4%; at 20%, it rises to about 69%.
  - Same test, wildly different meaning of a positive, driven entirely by prevalence.
  - This is why screening rare conditions needs confirmatory testing and high specificity.
Close: Students note the prevalence of their own outcome and what it implies for a positive.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Why isn't a 90% accurate test good enough to screen rare disease?
A. Because when disease is rare, the few true positives are swamped by false positives from the large healthy group. Even 90% specificity leaves 10% of a big healthy group as false positives, so most positives are false. You need confirmatory testing and very high specificity.
Q2. Predictive value versus accuracy: what's the difference?
A. Sensitivity and specificity are properties of the test and do not depend on prevalence. Predictive values (PPV, NPV) answer the patient's question, 'given my result, do I have it?', and depend heavily on prevalence. Always ask which one a claim refers to.
Q3. What do ROC curves and likelihood ratios add?
A. An ROC curve shows the sensitivity-specificity trade-off across all cutpoints, summarising discrimination in one picture. Likelihood ratios combine sensitivity and specificity into a single factor that updates the odds of disease given a result, which is handy at the bedside.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handout (provided below; nothing to search for). It contains a labelled blank 2x2 template (Test+/Test- by Disease+/Disease-) and three short data scenarios with raw counts already filled in. A calculator is the only other thing needed.
WHAT GOOD WORK LOOKS LIKE:
Strong work draws the four cells correctly (TP and FP on the Test+ row, FN and TN on the Test- row), checks the cells sum to the total, and keeps sensitivity/specificity (properties of the test) separate from PPV/NPV (which depend on prevalence). In the worked diabetes case the low-cutpoint PPV is 32% and the high-cutpoint PPV is 64%; in Practice 1 the PPV falls from about 79% to about 8% with no change to the test; in Practice 2 sensitivity is 90%, specificity 80%, PPV 33.3%, NPV 98.6%, LR+ 4.5, LR- 0.125. Common errors to correct: computing PPV as TP/(TP+FN) instead of TP/(TP+FP); assuming a high-sensitivity test gives a high PPV regardless of prevalence; transposing the table so disease status and test result get swapped; forgetting that FP is drawn from the healthy column, which is huge at low prevalence. The point students should leave with is that a positive screen in a low-prevalence setting is usually a false alarm and warrants confirmation rather than treatment.
Debrief: Land the rule in one line: sensitivity and specificity belong to the test, but what a positive result means to the patient is set by prevalence, and at low prevalence most positives are false.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341  ·  LESSON 6</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Screening and Diagnostic Tests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Evaluate screening and diagnostic tests and see how prevalence drives predictive value.</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6</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Cutpoint trade-off in a diabetes screen</a:t>
            </a:r>
            <a:endParaRPr lang="en-US" sz="2400" dirty="0"/>
          </a:p>
        </p:txBody>
      </p:sp>
      <p:sp>
        <p:nvSpPr>
          <p:cNvPr id="7" name="Shape 4"/>
          <p:cNvSpPr/>
          <p:nvPr/>
        </p:nvSpPr>
        <p:spPr>
          <a:xfrm>
            <a:off x="566928" y="1316736"/>
            <a:ext cx="8138160" cy="1253744"/>
          </a:xfrm>
          <a:prstGeom prst="roundRect">
            <a:avLst>
              <a:gd name="adj" fmla="val 4376"/>
            </a:avLst>
          </a:prstGeom>
          <a:solidFill>
            <a:srgbClr val="E6F3F0"/>
          </a:solidFill>
          <a:ln/>
        </p:spPr>
      </p:sp>
      <p:sp>
        <p:nvSpPr>
          <p:cNvPr id="8" name="Shape 5"/>
          <p:cNvSpPr/>
          <p:nvPr/>
        </p:nvSpPr>
        <p:spPr>
          <a:xfrm>
            <a:off x="566928" y="1316736"/>
            <a:ext cx="64008" cy="1253744"/>
          </a:xfrm>
          <a:prstGeom prst="rect">
            <a:avLst/>
          </a:prstGeom>
          <a:solidFill>
            <a:srgbClr val="0B7B6B"/>
          </a:solidFill>
          <a:ln/>
        </p:spPr>
      </p:sp>
      <p:sp>
        <p:nvSpPr>
          <p:cNvPr id="9" name="Text 6"/>
          <p:cNvSpPr/>
          <p:nvPr/>
        </p:nvSpPr>
        <p:spPr>
          <a:xfrm>
            <a:off x="786384" y="1380744"/>
            <a:ext cx="7680960" cy="1125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 blood-glucose screen is run on 1,000 adults; 100 truly have diabetes (10% prevalence). At a LOW cutpoint the test calls 95 of the 100 diseased people positive and wrongly flags 200 of the 900 healthy people. At a HIGH cutpoint it calls 80 of the 100 diseased people positive and wrongly flags only 45 of the 900 healthy people.</a:t>
            </a:r>
            <a:endParaRPr lang="en-US" sz="1250" dirty="0"/>
          </a:p>
        </p:txBody>
      </p:sp>
      <p:sp>
        <p:nvSpPr>
          <p:cNvPr id="10" name="Text 7"/>
          <p:cNvSpPr/>
          <p:nvPr/>
        </p:nvSpPr>
        <p:spPr>
          <a:xfrm>
            <a:off x="566928" y="27167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Low cutpoint table: TP = 95, FN = 5, FP = 200, TN = 700 (rows sum to 100 diseased and 900 healthy; total 1,000).</a:t>
            </a:r>
            <a:endParaRPr lang="en-US" sz="1250" dirty="0"/>
          </a:p>
        </p:txBody>
      </p:sp>
      <p:sp>
        <p:nvSpPr>
          <p:cNvPr id="11" name="Text 8"/>
          <p:cNvSpPr/>
          <p:nvPr/>
        </p:nvSpPr>
        <p:spPr>
          <a:xfrm>
            <a:off x="566928" y="32420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Low cutpoint: sensitivity = 95/100 = 95%, specificity = 700/900 = 78%. PPV = 95/(95+200) = 95/295 = 32%. Most positives are false alarms.</a:t>
            </a:r>
            <a:endParaRPr lang="en-US" sz="1250" dirty="0"/>
          </a:p>
        </p:txBody>
      </p:sp>
      <p:sp>
        <p:nvSpPr>
          <p:cNvPr id="12" name="Text 9"/>
          <p:cNvSpPr/>
          <p:nvPr/>
        </p:nvSpPr>
        <p:spPr>
          <a:xfrm>
            <a:off x="566928" y="376732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High cutpoint table: TP = 80, FN = 20, FP = 45, TN = 855 (again 100 diseased, 900 healthy; total 1,000).</a:t>
            </a:r>
            <a:endParaRPr lang="en-US" sz="1250" dirty="0"/>
          </a:p>
        </p:txBody>
      </p:sp>
      <p:sp>
        <p:nvSpPr>
          <p:cNvPr id="13" name="Text 10"/>
          <p:cNvSpPr/>
          <p:nvPr/>
        </p:nvSpPr>
        <p:spPr>
          <a:xfrm>
            <a:off x="566928" y="429260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High cutpoint: sensitivity = 80/100 = 80%, specificity = 855/900 = 95%. PPV = 80/(80+45) = 80/125 = 64%.</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Cutpoint trade-off in a diabetes screen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Raising the cutpoint traded sensitivity (95% down to 80%) for specificity (78% up to 95%); FP fell from 200 to 45, so PPV roughly doubled (32% to 64%) while 15 more true cases were missed.</a:t>
            </a:r>
            <a:endParaRPr lang="en-US" sz="1250" dirty="0"/>
          </a:p>
        </p:txBody>
      </p:sp>
      <p:sp>
        <p:nvSpPr>
          <p:cNvPr id="7" name="Text 5"/>
          <p:cNvSpPr/>
          <p:nvPr/>
        </p:nvSpPr>
        <p:spPr>
          <a:xfrm>
            <a:off x="566928" y="2045208"/>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There is no single right cutpoint: the low one catches nearly every case but two-thirds of positives are false, while the high one misses more cases but a positive is far more trustworthy. The choice depends on whether a missed case or a false alarm is worse.</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599184"/>
          </a:xfrm>
          <a:prstGeom prst="roundRect">
            <a:avLst>
              <a:gd name="adj" fmla="val 2859"/>
            </a:avLst>
          </a:prstGeom>
          <a:solidFill>
            <a:srgbClr val="F4F7F6"/>
          </a:solidFill>
          <a:ln w="12700">
            <a:solidFill>
              <a:srgbClr val="E8ECEE"/>
            </a:solidFill>
            <a:prstDash val="solid"/>
          </a:ln>
        </p:spPr>
      </p:sp>
      <p:sp>
        <p:nvSpPr>
          <p:cNvPr id="8" name="Shape 5"/>
          <p:cNvSpPr/>
          <p:nvPr/>
        </p:nvSpPr>
        <p:spPr>
          <a:xfrm>
            <a:off x="566928" y="1316736"/>
            <a:ext cx="54864" cy="1599184"/>
          </a:xfrm>
          <a:prstGeom prst="rect">
            <a:avLst/>
          </a:prstGeom>
          <a:solidFill>
            <a:srgbClr val="0B7B6B"/>
          </a:solidFill>
          <a:ln/>
        </p:spPr>
      </p:sp>
      <p:sp>
        <p:nvSpPr>
          <p:cNvPr id="9" name="Text 6"/>
          <p:cNvSpPr/>
          <p:nvPr/>
        </p:nvSpPr>
        <p:spPr>
          <a:xfrm>
            <a:off x="749808" y="138988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the same test in two populations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One fixed test has sensitivity 90% and specificity 90%. It is used in two settings. Setting A: a specialist clinic where 30% of 1,000 people tested have the disease (300 diseased, 700 healthy). Setting B: a general-population screen where 1% of 10,000 people tested have the disease (100 diseased, 9,900 healthy).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For each setting build the 2x2 table and compute the PPV. Then state what happens to PPV as prevalence falls, even though the test itself never changed.</a:t>
            </a:r>
            <a:endParaRPr lang="en-US" sz="1250" dirty="0"/>
          </a:p>
        </p:txBody>
      </p:sp>
      <p:sp>
        <p:nvSpPr>
          <p:cNvPr id="10" name="Shape 7"/>
          <p:cNvSpPr/>
          <p:nvPr/>
        </p:nvSpPr>
        <p:spPr>
          <a:xfrm>
            <a:off x="566928" y="3080512"/>
            <a:ext cx="8138160" cy="1412240"/>
          </a:xfrm>
          <a:prstGeom prst="roundRect">
            <a:avLst>
              <a:gd name="adj" fmla="val 3237"/>
            </a:avLst>
          </a:prstGeom>
          <a:solidFill>
            <a:srgbClr val="F4F7F6"/>
          </a:solidFill>
          <a:ln w="12700">
            <a:solidFill>
              <a:srgbClr val="E8ECEE"/>
            </a:solidFill>
            <a:prstDash val="solid"/>
          </a:ln>
        </p:spPr>
      </p:sp>
      <p:sp>
        <p:nvSpPr>
          <p:cNvPr id="11" name="Shape 8"/>
          <p:cNvSpPr/>
          <p:nvPr/>
        </p:nvSpPr>
        <p:spPr>
          <a:xfrm>
            <a:off x="566928" y="3080512"/>
            <a:ext cx="54864" cy="1412240"/>
          </a:xfrm>
          <a:prstGeom prst="rect">
            <a:avLst/>
          </a:prstGeom>
          <a:solidFill>
            <a:srgbClr val="0B7B6B"/>
          </a:solidFill>
          <a:ln/>
        </p:spPr>
      </p:sp>
      <p:sp>
        <p:nvSpPr>
          <p:cNvPr id="12" name="Text 9"/>
          <p:cNvSpPr/>
          <p:nvPr/>
        </p:nvSpPr>
        <p:spPr>
          <a:xfrm>
            <a:off x="749808" y="3153664"/>
            <a:ext cx="7754112" cy="126593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full read-out and likelihood ratios from one table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screening test was given to 500 people; 50 of them truly have the disease. The test was positive in 45 of the 50 diseased people and positive in 90 of the 450 healthy people.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Build the 2x2 table; compute sensitivity, specificity, PPV, and NPV; then compute the positive and negative likelihood ratios, LR+ = sensitivity/(1 - specificity) and LR- = (1 - sensitivity)/specificity.</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6.</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is the cost of a false positive versus a false negative in your study, and which did you favour?</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your outcome's rough prevalence and what that implies for a positive result.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Define accuracy and precision as they relate to test characteristics</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Interpret measures of precision for quantitative tests and calculate kappa for categorical tests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Define sensitivity and specificity, and calculate their estimates and confidence intervals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Define predictive values and explain the factors that influence them</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Choose appropriate cutpoints using ROC curves and likelihood ratios</a:t>
            </a:r>
            <a:endParaRPr lang="en-US" sz="1400" dirty="0"/>
          </a:p>
        </p:txBody>
      </p:sp>
      <p:sp>
        <p:nvSpPr>
          <p:cNvPr id="12" name="Text 9"/>
          <p:cNvSpPr/>
          <p:nvPr/>
        </p:nvSpPr>
        <p:spPr>
          <a:xfrm>
            <a:off x="566928" y="41869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Use multiple tests and interpret results in series or parallel</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Predict the PPV</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A test is 90% sensitive and 90% specific. As the disease gets rarer, what happens to the chance that a positive result is a true positive?</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Two-by-two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Fill the 2x2 for 1000 people at 5% prevalence with a 90/90 test, then compute the predictive values.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Base-rate demonstration</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Holding the 90/90 test fixed, recompute PPV at 0.5% and at 20% prevalence.</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isn't a 90% accurate test good enough to screen rare disease?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Predictive value versus accuracy: what's the difference?</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do ROC curves and likelihood ratios add?</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Cutpoint and base-rate exercise: reading a screening test</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Work out what a screening test actually tells a patient by building the 2x2 table and computing its performance. For each scenario, fill the four cells, then calculate sensitivity, specificity, PPV, and NPV, and state in one sentence what a positive result means for someone in that setting.</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Draw the 2x2 table with disease status across the top (Disease+, Disease-) and test result down the side (Test+, Test-), so the cells are TP, FP (top row) and FN, TN (bottom row).</a:t>
            </a:r>
            <a:endParaRPr lang="en-US" sz="1350" dirty="0"/>
          </a:p>
        </p:txBody>
      </p:sp>
      <p:sp>
        <p:nvSpPr>
          <p:cNvPr id="9" name="Text 6"/>
          <p:cNvSpPr/>
          <p:nvPr/>
        </p:nvSpPr>
        <p:spPr>
          <a:xfrm>
            <a:off x="566928" y="38709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From the scenario counts, place every person in exactly one cell and check the four cells sum to the total tested.</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Cutpoint and base-rate exercise: reading a screening test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sensitivity = TP / (TP + FN) and specificity = TN / (TN + FP); these describe the test and do not depend on how common the disease is.</a:t>
            </a:r>
            <a:endParaRPr lang="en-US" sz="1350" dirty="0"/>
          </a:p>
        </p:txBody>
      </p:sp>
      <p:sp>
        <p:nvSpPr>
          <p:cNvPr id="7" name="Text 5"/>
          <p:cNvSpPr/>
          <p:nvPr/>
        </p:nvSpPr>
        <p:spPr>
          <a:xfrm>
            <a:off x="566928" y="2459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PPV = TP / (TP + FP) and NPV = TN / (TN + FN); these answer the patient's question, what a positive or negative result means.</a:t>
            </a:r>
            <a:endParaRPr lang="en-US" sz="1350" dirty="0"/>
          </a:p>
        </p:txBody>
      </p:sp>
      <p:sp>
        <p:nvSpPr>
          <p:cNvPr id="8" name="Text 6"/>
          <p:cNvSpPr/>
          <p:nvPr/>
        </p:nvSpPr>
        <p:spPr>
          <a:xfrm>
            <a:off x="566928" y="30175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PPV across scenarios that share the same sensitivity and specificity but differ in prevalence, and note which direction PPV moves as prevalence falls.</a:t>
            </a:r>
            <a:endParaRPr lang="en-US" sz="1350" dirty="0"/>
          </a:p>
        </p:txBody>
      </p:sp>
      <p:sp>
        <p:nvSpPr>
          <p:cNvPr id="9" name="Text 7"/>
          <p:cNvSpPr/>
          <p:nvPr/>
        </p:nvSpPr>
        <p:spPr>
          <a:xfrm>
            <a:off x="566928" y="37947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one sentence per scenario stating, in plain terms, how much a positive result should worry someone tested in that setting.</a:t>
            </a:r>
            <a:endParaRPr lang="en-US" sz="1350" dirty="0"/>
          </a:p>
        </p:txBody>
      </p:sp>
      <p:sp>
        <p:nvSpPr>
          <p:cNvPr id="10" name="Text 8"/>
          <p:cNvSpPr/>
          <p:nvPr/>
        </p:nvSpPr>
        <p:spPr>
          <a:xfrm>
            <a:off x="566928" y="4352544"/>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Flag any scenario where most positives are false positives, and say what follow-up step that argues for.</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341 Lesson 6 — Screening and Diagnostic Tests</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