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341 Lesson 5: Measures of Disease Frequency
Session focus: Calculate and interpret the core measures of disease frequency, with standardisation and confidence intervals. This is a calculation session; the worked numbers are in the answer key.
How to use this deck: each slide shows what students see on the board; these speaker notes hold the timings, facilitator talking points, model answers, and answer keys. Students completed the Lesson 5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Incidence risk = 8% over 3 years (denominator 500 people); incidence rate = 27.8 per 1000 person-years (95% CI roughly 19.2 to 36.4; denominator 1440 person-years).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point prevalence with a confidence interval] Compute the point prevalence as a percentage, give its 95% confidence interval, and state the denominator and what kind of measure this is (incidence or prevalence).
Solution: This is a point prevalence: a proportion of people examined at one moment, not new cases over time, so the denominator is the 1200 surveyed. Prevalence = 84 / 1200 = 0.07 = 7.0%. Standard error = sqrt(p(1-p)/n) = sqrt(0.07 x 0.93 / 1200) = sqrt(0.0000543) = 0.00737. 95% CI = 0.07 +/- 1.96 x 0.00737 = 0.07 +/- 0.0144, i.e. 0.0556 to 0.0844, or about 5.6% to 8.4%. Report: point prevalence 7.0% (95% CI 5.6% to 8.4%), denominator 1200 people surveyed. Common slip: calling this an incidence figure or dividing by person-time; there is no follow-up here, so neither applies.
[Practice 2: crude versus age-standardised rates] Compute each town's crude rate per 1000, then directly standardise both towns to the standard population, and state whether Town B's higher crude rate reflects a genuinely higher cancer rate.
Solution: Age-specific rates first. Town A: under-50 = 16/8000 = 2.0 per 1000; 50-plus = 40/2000 = 20.0 per 1000. Town B: under-50 = 6/3000 = 2.0 per 1000; 50-plus = 140/7000 = 20.0 per 1000. The age-specific rates are identical between the towns. Crude rates: Town A = (16+40)/10000 = 56/10000 = 5.6 per 1000; Town B = (6+140)/10000 = 146/10000 = 14.6 per 1000, so Town B looks far worse on the crude figure. Direct standardisation applies each town's age-specific rates to the standard counts. Town A expected cases = (2.0/1000 x 60000) + (20.0/1000 x 40000) = 120 + 800 = 920; standardised rate = 920/100000 = 9.2 per 1000. Town B expected cases = (2.0/1000 x 60000) + (20.0/1000 x 40000) = 120 + 800 = 920; standardised rate = 9.2 per 1000. After adjustment both towns sit at 9.2 per 1000. Town B's higher crude rate is entirely an artefact of its older age structure: once age is held constant the towns are identical, so there is no genuine difference in cancer risk.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5 and read the milestone aloud.
  2. Students specify which frequency measures their protocol will estimate and why.
  3. Circulate and ask each student which denominator their main measure uses.
  4. Mini-conference prompt: 'Is risk or rate the right measure for your study, given how people enter and leave?'
SOURCE: Refer to the term-project document (Part 2, Week 5)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the frequency measure your study will report and its denominator. Complete the Lesson 6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decide whether each calls for risk or rate and name the denominator (three minutes).
  2. Surface with the notes.
WHAT TO SURFACE (say this):
  - Risk (cumulative incidence) uses people at risk as the denominator and assumes a defined period and little loss.
  - Rate (incidence rate) uses person-time as the denominator and handles varying follow-up and a dynamic population.
  - Prevalence uses the whole population at a point and reflects both incidence and duration.
Set-up: Slide with two scenarios: a fixed group followed for a year; a dynamic population observed over varying times.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Compute together, groups   |   Materials: A shared mini-dataset on a slide: 500 disease-free people followed two years; 40 new cases; 920 total person-years; at one point, 30 current cases among 480 people present.
RUN IT:
  1. Groups compute incidence risk, incidence rate, and point prevalence from the data (eight minutes).
  2. Groups reconcile why the three numbers differ.
  3. Confirm against the answer key in the notes.
FACILITATOR TALKING POINTS:
  - Incidence risk = 40 / 500 = 0.08, an 8% risk over two years.
  - Incidence rate = 40 / 920 = 0.043 per person-year, about 43 per 1000 person-years.
  - Point prevalence = 30 / 480 = 0.0625, about 6.25%.
  - Risk is a proportion (no time units); rate has person-time units; prevalence mixes incidence and duration.
Close: Students keep the three formulas with this worked example.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Guided computation, pairs   |   Materials: Two populations with different age structures and age-specific rates on a slide; a standard population.
RUN IT:
  1. Pairs direct-standardise both populations to the standard and compare (eight minutes).
  2. Pairs explain in one sentence what the adjustment removes.
  3. Confirm with the notes.
FACILITATOR TALKING POINTS:
  - Direct standardisation applies each population's age-specific rates to a common standard age structure, removing the effect of differing age distributions.
  - It lets you compare an old and a young population fairly.
  - Crude rates can mislead precisely because populations differ in age.
Close: Students note whether their protocol's comparison needs standardisation.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What exactly is person-time?
A. The sum of time each person is observed and at risk. Ten people followed one year and ten followed half a year give 10 + 5 = 15 person-years. It lets you compute a rate when follow-up varies, which simple risk cannot handle.
Q2. How are prevalence, incidence, and duration related?
A. In a steady state, prevalence is roughly incidence times average duration. A condition can be common (high prevalence) because many people get it (high incidence) or because it lasts a long time (long duration). Curing or killing faster both lower prevalence.
Q3. How should I read a 95% confidence interval?
A. It is a range of values compatible with the data; if the study were repeated many times, about 95% of such intervals would contain the true value. It is not 'a 95% probability the truth is inside this one interval'. A wider interval means less precision.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one-page handout (provided below; nothing to look up). It contains a worked example and two datasets: a cohort of office workers followed for carpal tunnel syndrome, a cross-sectional hypertension survey, and age-specific cancer rates for two towns plus a standard population. Every count, denominator, and follow-up time needed is printed on the handout. A calculator is the only other tool required.
WHAT GOOD WORK LOOKS LIKE:
Strong work labels every denominator before reporting a figure and keeps the three denominators straight: people at baseline for incidence risk, person-time for incidence rate, people examined for prevalence. For the cohort the risk is 8% over 3 years and the rate is 27.8 per 1000 person-years; mixing these (dividing cases by 1440 to get a 'risk', or by 500 to get a 'rate') is the most common error. The hypertension item must come out at 7.0% with a CI of about 5.6% to 8.4%, and should be named a prevalence with no person-time involved. The standardisation item should reach 9.2 per 1000 for both towns; the marking point is recognising that identical age-specific rates plus different crude rates means the crude gap is pure age confounding. Other errors to correct: reporting rates without units or per a stated population size, forgetting that the rate CI widens as the case count falls, and standardising to each town's own population instead of the shared standard population.
Debrief: Land it in one line: the number is meaningless until you have named its denominator, and a crude difference can vanish entirely once you standardise for 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341  ·  LESSON 5</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Measures of Disease Frequency</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Calculate and interpret the core measures of disease frequency, with standardisation and confidence intervals.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5</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Frequency-measures clinic: risk, rate, prevalence, and a standardised comparison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Assemble a clean table with one row per measure, each showing the figure, its units, and its denominator, and flag any measure where you were unsure which denominator applied.</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Incidence risk and rate from a cohort</a:t>
            </a:r>
            <a:endParaRPr lang="en-US" sz="2400" dirty="0"/>
          </a:p>
        </p:txBody>
      </p:sp>
      <p:sp>
        <p:nvSpPr>
          <p:cNvPr id="7" name="Shape 4"/>
          <p:cNvSpPr/>
          <p:nvPr/>
        </p:nvSpPr>
        <p:spPr>
          <a:xfrm>
            <a:off x="566928" y="1316736"/>
            <a:ext cx="8138160" cy="1050544"/>
          </a:xfrm>
          <a:prstGeom prst="roundRect">
            <a:avLst>
              <a:gd name="adj" fmla="val 5222"/>
            </a:avLst>
          </a:prstGeom>
          <a:solidFill>
            <a:srgbClr val="E6F3F0"/>
          </a:solidFill>
          <a:ln/>
        </p:spPr>
      </p:sp>
      <p:sp>
        <p:nvSpPr>
          <p:cNvPr id="8" name="Shape 5"/>
          <p:cNvSpPr/>
          <p:nvPr/>
        </p:nvSpPr>
        <p:spPr>
          <a:xfrm>
            <a:off x="566928" y="1316736"/>
            <a:ext cx="64008" cy="1050544"/>
          </a:xfrm>
          <a:prstGeom prst="rect">
            <a:avLst/>
          </a:prstGeom>
          <a:solidFill>
            <a:srgbClr val="0B7B6B"/>
          </a:solidFill>
          <a:ln/>
        </p:spPr>
      </p:sp>
      <p:sp>
        <p:nvSpPr>
          <p:cNvPr id="9" name="Text 6"/>
          <p:cNvSpPr/>
          <p:nvPr/>
        </p:nvSpPr>
        <p:spPr>
          <a:xfrm>
            <a:off x="786384" y="1380744"/>
            <a:ext cx="7680960" cy="9225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500 disease-free office workers are followed for 3 years for carpal tunnel syndrome. 40 develop it. The 460 who never develop it complete the full 3 years (3 person-years each). The 40 cases are each diagnosed, on average, 1.5 years in and stop contributing time at diagnosis.</a:t>
            </a:r>
            <a:endParaRPr lang="en-US" sz="1250" dirty="0"/>
          </a:p>
        </p:txBody>
      </p:sp>
      <p:sp>
        <p:nvSpPr>
          <p:cNvPr id="10" name="Text 7"/>
          <p:cNvSpPr/>
          <p:nvPr/>
        </p:nvSpPr>
        <p:spPr>
          <a:xfrm>
            <a:off x="566928" y="25135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Denominator for risk is people at risk at the start: 500. Incidence risk = 40 / 500 = 0.08, that is 8% over the 3-year period.</a:t>
            </a:r>
            <a:endParaRPr lang="en-US" sz="1250" dirty="0"/>
          </a:p>
        </p:txBody>
      </p:sp>
      <p:sp>
        <p:nvSpPr>
          <p:cNvPr id="11" name="Text 8"/>
          <p:cNvSpPr/>
          <p:nvPr/>
        </p:nvSpPr>
        <p:spPr>
          <a:xfrm>
            <a:off x="566928" y="30388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Person-time: the 460 non-cases give 460 x 3 = 1380 person-years; the 40 cases give 40 x 1.5 = 60 person-years; total = 1440 person-years.</a:t>
            </a:r>
            <a:endParaRPr lang="en-US" sz="1250" dirty="0"/>
          </a:p>
        </p:txBody>
      </p:sp>
      <p:sp>
        <p:nvSpPr>
          <p:cNvPr id="12" name="Text 9"/>
          <p:cNvSpPr/>
          <p:nvPr/>
        </p:nvSpPr>
        <p:spPr>
          <a:xfrm>
            <a:off x="566928" y="356412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Denominator for the rate is person-time, not people: incidence rate = 40 / 1440 = 0.0278 per person-year, which is 27.8 per 1000 person-years.</a:t>
            </a:r>
            <a:endParaRPr lang="en-US" sz="1250" dirty="0"/>
          </a:p>
        </p:txBody>
      </p:sp>
      <p:sp>
        <p:nvSpPr>
          <p:cNvPr id="13" name="Text 10"/>
          <p:cNvSpPr/>
          <p:nvPr/>
        </p:nvSpPr>
        <p:spPr>
          <a:xfrm>
            <a:off x="566928" y="408940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Approximate 95% CI: 27.8 x (1 +/- 1.96 / sqrt(40)) = 27.8 x (1 +/- 0.310), giving roughly 19.2 to 36.4 per 1000 person-years.</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Incidence risk and rate from a cohort  (continued)</a:t>
            </a:r>
            <a:endParaRPr lang="en-US" sz="2400" dirty="0"/>
          </a:p>
        </p:txBody>
      </p:sp>
      <p:sp>
        <p:nvSpPr>
          <p:cNvPr id="6" name="Text 4"/>
          <p:cNvSpPr/>
          <p:nvPr/>
        </p:nvSpPr>
        <p:spPr>
          <a:xfrm>
            <a:off x="566928" y="1316736"/>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Risk and rate answer different questions: the 8% risk is the probability over a fixed 3 years, while 27.8 per 1000 person-years is the speed at which cases accumulate per unit of time at risk.</a:t>
            </a:r>
            <a:endParaRPr lang="en-US" sz="1250" dirty="0"/>
          </a:p>
        </p:txBody>
      </p:sp>
      <p:sp>
        <p:nvSpPr>
          <p:cNvPr id="7" name="Text 5"/>
          <p:cNvSpPr/>
          <p:nvPr/>
        </p:nvSpPr>
        <p:spPr>
          <a:xfrm>
            <a:off x="566928" y="2045208"/>
            <a:ext cx="8138160" cy="704088"/>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Incidence risk = 8% over 3 years (denominator 500 people); incidence rate = 27.8 per 1000 person-years (95% CI roughly 19.2 to 36.4; denominator 1440 person-years).</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412240"/>
          </a:xfrm>
          <a:prstGeom prst="roundRect">
            <a:avLst>
              <a:gd name="adj" fmla="val 3237"/>
            </a:avLst>
          </a:prstGeom>
          <a:solidFill>
            <a:srgbClr val="F4F7F6"/>
          </a:solidFill>
          <a:ln w="12700">
            <a:solidFill>
              <a:srgbClr val="E8ECEE"/>
            </a:solidFill>
            <a:prstDash val="solid"/>
          </a:ln>
        </p:spPr>
      </p:sp>
      <p:sp>
        <p:nvSpPr>
          <p:cNvPr id="8" name="Shape 5"/>
          <p:cNvSpPr/>
          <p:nvPr/>
        </p:nvSpPr>
        <p:spPr>
          <a:xfrm>
            <a:off x="566928" y="1316736"/>
            <a:ext cx="54864" cy="1412240"/>
          </a:xfrm>
          <a:prstGeom prst="rect">
            <a:avLst/>
          </a:prstGeom>
          <a:solidFill>
            <a:srgbClr val="0B7B6B"/>
          </a:solidFill>
          <a:ln/>
        </p:spPr>
      </p:sp>
      <p:sp>
        <p:nvSpPr>
          <p:cNvPr id="9" name="Text 6"/>
          <p:cNvSpPr/>
          <p:nvPr/>
        </p:nvSpPr>
        <p:spPr>
          <a:xfrm>
            <a:off x="749808" y="1389888"/>
            <a:ext cx="7754112" cy="126593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point prevalence with a confidence interval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cross-sectional survey measures blood pressure in 1200 adults on a single day. 84 of them meet the definition for hypertension at the time of the survey.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the point prevalence as a percentage, give its 95% confidence interval, and state the denominator and what kind of measure this is (incidence or prevalence).</a:t>
            </a:r>
            <a:endParaRPr lang="en-US" sz="1250" dirty="0"/>
          </a:p>
        </p:txBody>
      </p:sp>
      <p:sp>
        <p:nvSpPr>
          <p:cNvPr id="10" name="Shape 7"/>
          <p:cNvSpPr/>
          <p:nvPr/>
        </p:nvSpPr>
        <p:spPr>
          <a:xfrm>
            <a:off x="566928" y="2893568"/>
            <a:ext cx="8138160" cy="1786128"/>
          </a:xfrm>
          <a:prstGeom prst="roundRect">
            <a:avLst>
              <a:gd name="adj" fmla="val 2560"/>
            </a:avLst>
          </a:prstGeom>
          <a:solidFill>
            <a:srgbClr val="F4F7F6"/>
          </a:solidFill>
          <a:ln w="12700">
            <a:solidFill>
              <a:srgbClr val="E8ECEE"/>
            </a:solidFill>
            <a:prstDash val="solid"/>
          </a:ln>
        </p:spPr>
      </p:sp>
      <p:sp>
        <p:nvSpPr>
          <p:cNvPr id="11" name="Shape 8"/>
          <p:cNvSpPr/>
          <p:nvPr/>
        </p:nvSpPr>
        <p:spPr>
          <a:xfrm>
            <a:off x="566928" y="2893568"/>
            <a:ext cx="54864" cy="1786128"/>
          </a:xfrm>
          <a:prstGeom prst="rect">
            <a:avLst/>
          </a:prstGeom>
          <a:solidFill>
            <a:srgbClr val="0B7B6B"/>
          </a:solidFill>
          <a:ln/>
        </p:spPr>
      </p:sp>
      <p:sp>
        <p:nvSpPr>
          <p:cNvPr id="12" name="Text 9"/>
          <p:cNvSpPr/>
          <p:nvPr/>
        </p:nvSpPr>
        <p:spPr>
          <a:xfrm>
            <a:off x="749808" y="2966720"/>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crude versus age-standardised rates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Two towns report cancer cases for one year. Town A (younger): in the under-50 group, 8000 people and 16 cases; in the 50-plus group, 2000 people and 40 cases. Town B (older): in the under-50 group, 3000 people and 6 cases; in the 50-plus group, 7000 people and 140 cases. Standard population: 60000 under-50 and 40000 aged 50-plus (total 100000).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each town's crude rate per 1000, then directly standardise both towns to the standard population, and state whether Town B's higher crude rate reflects a genuinely higher cancer rate.</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5.</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Is risk or rate the right measure for your study, given how people enter and leave?</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the frequency measure your study will report and its denominator.</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0:10–0:44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0:44–0:56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0:56–1:06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1:06–1:46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Differentiate among counts, proportions, odds, and rates</a:t>
            </a:r>
            <a:endParaRPr lang="en-US" sz="1400" dirty="0"/>
          </a:p>
        </p:txBody>
      </p:sp>
      <p:sp>
        <p:nvSpPr>
          <p:cNvPr id="8" name="Text 5"/>
          <p:cNvSpPr/>
          <p:nvPr/>
        </p:nvSpPr>
        <p:spPr>
          <a:xfrm>
            <a:off x="566928" y="166319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difference between incidence and prevalence</a:t>
            </a:r>
            <a:endParaRPr lang="en-US" sz="1400" dirty="0"/>
          </a:p>
        </p:txBody>
      </p:sp>
      <p:sp>
        <p:nvSpPr>
          <p:cNvPr id="9" name="Text 6"/>
          <p:cNvSpPr/>
          <p:nvPr/>
        </p:nvSpPr>
        <p:spPr>
          <a:xfrm>
            <a:off x="566928" y="2009648"/>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between incidence risk and incidence rate</a:t>
            </a:r>
            <a:endParaRPr lang="en-US" sz="1400" dirty="0"/>
          </a:p>
        </p:txBody>
      </p:sp>
      <p:sp>
        <p:nvSpPr>
          <p:cNvPr id="10" name="Text 7"/>
          <p:cNvSpPr/>
          <p:nvPr/>
        </p:nvSpPr>
        <p:spPr>
          <a:xfrm>
            <a:off x="566928" y="235610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cause-specific measures, proportional morbidity/mortality, and case fatality rates</a:t>
            </a:r>
            <a:endParaRPr lang="en-US" sz="1400" dirty="0"/>
          </a:p>
        </p:txBody>
      </p:sp>
      <p:sp>
        <p:nvSpPr>
          <p:cNvPr id="11" name="Text 8"/>
          <p:cNvSpPr/>
          <p:nvPr/>
        </p:nvSpPr>
        <p:spPr>
          <a:xfrm>
            <a:off x="566928" y="293014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Calculate and interpret burden-of-disease metrics (YLLs, YLDs, and DALYs)</a:t>
            </a:r>
            <a:endParaRPr lang="en-US" sz="1400" dirty="0"/>
          </a:p>
        </p:txBody>
      </p:sp>
      <p:sp>
        <p:nvSpPr>
          <p:cNvPr id="12" name="Text 9"/>
          <p:cNvSpPr/>
          <p:nvPr/>
        </p:nvSpPr>
        <p:spPr>
          <a:xfrm>
            <a:off x="566928" y="350418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Select appropriate measures of disease frequency for specific circumstances</a:t>
            </a:r>
            <a:endParaRPr lang="en-US" sz="1400" dirty="0"/>
          </a:p>
        </p:txBody>
      </p:sp>
      <p:sp>
        <p:nvSpPr>
          <p:cNvPr id="13" name="Text 10"/>
          <p:cNvSpPr/>
          <p:nvPr/>
        </p:nvSpPr>
        <p:spPr>
          <a:xfrm>
            <a:off x="566928" y="4078224"/>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Compute measures and calculate confidence intervals when provided with data</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Risk or rate?</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Risk or rate? (1) a fixed group followed for a year; (2) a dynamic population observed over varying times. What denominator does each need?</a:t>
            </a:r>
            <a:endParaRPr 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Frequency-measure relay</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From this dataset, compute the two-year incidence risk, the incidence rate per person-year, and the point prevalence.</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Standardisation walk-through</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Direct-standardise both populations to the standard and explain what the adjustment removes.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exactly is person-time?</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are prevalence, incidence, and duration related?</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should I read a 95% confidence interval?</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Frequency-measures clinic: risk, rate, prevalence, and a standardised comparison</a:t>
            </a:r>
            <a:endParaRPr lang="en-US" sz="2400" dirty="0"/>
          </a:p>
        </p:txBody>
      </p:sp>
      <p:sp>
        <p:nvSpPr>
          <p:cNvPr id="7" name="Text 4"/>
          <p:cNvSpPr/>
          <p:nvPr/>
        </p:nvSpPr>
        <p:spPr>
          <a:xfrm>
            <a:off x="566928" y="168249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Using only the figures on the handout, compute each measure of disease frequency with its correct denominator and units, and attach a 95% confidence interval where asked. State for every figure what the denominator is (people at the start, person-time, or people surveyed) before you report the number.</a:t>
            </a:r>
            <a:endParaRPr lang="en-US" sz="1500" dirty="0"/>
          </a:p>
        </p:txBody>
      </p:sp>
      <p:sp>
        <p:nvSpPr>
          <p:cNvPr id="8" name="Text 5"/>
          <p:cNvSpPr/>
          <p:nvPr/>
        </p:nvSpPr>
        <p:spPr>
          <a:xfrm>
            <a:off x="566928" y="3093720"/>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the cohort dataset, identify the population at risk at baseline and compute the incidence risk (cumulative incidence) over the full follow-up period, giving it as a percentage and naming the time period it covers.</a:t>
            </a:r>
            <a:endParaRPr lang="en-US" sz="1350" dirty="0"/>
          </a:p>
        </p:txBody>
      </p:sp>
      <p:sp>
        <p:nvSpPr>
          <p:cNvPr id="9" name="Text 6"/>
          <p:cNvSpPr/>
          <p:nvPr/>
        </p:nvSpPr>
        <p:spPr>
          <a:xfrm>
            <a:off x="566928" y="40904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Add up the person-time on the handout, then compute the incidence rate as cases divided by person-years, and report it per 1000 person-years.</a:t>
            </a:r>
            <a:endParaRPr lang="en-US" sz="13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Frequency-measures clinic: risk, rate, prevalence, and a standardised comparison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Construct an approximate 95% confidence interval for the incidence rate using rate x (1 +/- 1.96 / sqrt(number of cases)), and write one sentence on why a smaller case count widens the interval.</a:t>
            </a:r>
            <a:endParaRPr lang="en-US" sz="1350" dirty="0"/>
          </a:p>
        </p:txBody>
      </p:sp>
      <p:sp>
        <p:nvSpPr>
          <p:cNvPr id="7" name="Text 5"/>
          <p:cNvSpPr/>
          <p:nvPr/>
        </p:nvSpPr>
        <p:spPr>
          <a:xfrm>
            <a:off x="566928" y="2459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the survey dataset, compute the point prevalence as a proportion of those surveyed, express it as a percentage, and build a 95% confidence interval using prevalence +/- 1.96 x sqrt(p(1-p)/n).</a:t>
            </a:r>
            <a:endParaRPr lang="en-US" sz="1350" dirty="0"/>
          </a:p>
        </p:txBody>
      </p:sp>
      <p:sp>
        <p:nvSpPr>
          <p:cNvPr id="8" name="Text 6"/>
          <p:cNvSpPr/>
          <p:nvPr/>
        </p:nvSpPr>
        <p:spPr>
          <a:xfrm>
            <a:off x="566928" y="323697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the two-town dataset, compute each town's crude rate per 1000, then directly standardise both towns to the provided standard population by applying each age-specific rate to the standard age counts.</a:t>
            </a:r>
            <a:endParaRPr lang="en-US" sz="1350" dirty="0"/>
          </a:p>
        </p:txBody>
      </p:sp>
      <p:sp>
        <p:nvSpPr>
          <p:cNvPr id="9" name="Text 7"/>
          <p:cNvSpPr/>
          <p:nvPr/>
        </p:nvSpPr>
        <p:spPr>
          <a:xfrm>
            <a:off x="566928" y="401421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Compare crude with age-standardised rates and state in one sentence whether the apparent difference between the towns survives adjustment.</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341 Lesson 5 — Measures of Disease Frequency</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