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4: Questionnaire Design
Session focus: Design questions that measure what you intend, and plan for response and coding. The flaw-hunt and response-format work are fully cued.
How to use this deck: each slide shows what students see on the board; these speaker notes hold the timings, facilitator talking points, model answers, and answer keys. Students completed the Lesson 4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Rewritten Item 1: 'In the past 7 days, on how many days did you eat at least one serving of vegetables? (0 days / 1-2 days / 3-4 days / 5-6 days / 7 days).' Codes: 1 to 5 for the categories in order, 98 = prefer not to answer, 99 = missing; variable type ordinal.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leading item with a vague time frame] Name every defect in this item, rewrite it as a neutral single-barrelled question with a labelled response format and an explicit time frame, and write a coding plan that includes codes for 'prefer not to answer' and missing data.
Solution: Defects (three): (1) leading/loaded wording, 'Don't you agree that you should exercise more' pressures the respondent toward agreement and measures a normative judgement, not behaviour; (2) double negative, 'Don't you agree' is harder to process and invites acquiescence bias; (3) it does not measure the stated construct (frequency of activity) at all, and has no time frame. Rewrite: 'In the past 7 days, on how many days did you do at least 30 minutes of moderate or vigorous physical activity? (0 days / 1-2 days / 3-4 days / 5-6 days / 7 days).' Coding plan: 0 days = 1, 1-2 days = 2, 3-4 days = 3, 5-6 days = 4, 7 days = 5, prefer not to answer = 98, missing = 99. Variable type: ordinal. Good answers also note that the original Yes/No scale could not capture frequency, so the response format had to change, not just the wording.
[Practice 2: an ambiguous scale and a coding trap] Identify the defect in the response format, propose a fully labelled 5-point scale, and write a coding plan that fixes the colleague's coding trap (explain why coding 'no response' as 0 is a problem).
Solution: Defect: the response options are bare numbers with no anchors, so respondents and analysts cannot tell what '3' means, and the scale is not clearly ordinal in respondents' minds. Fully labelled scale: 'How satisfied are you with the campus health clinic? Very dissatisfied / Dissatisfied / Neither satisfied nor dissatisfied / Satisfied / Very satisfied.' Coding plan: Very dissatisfied = 1, Dissatisfied = 2, Neither = 3, Satisfied = 4, Very satisfied = 5, prefer not to answer = 98, missing = 99. The coding trap: coding 'no response' as 0 places missing data on the same scale as real answers, so a mean would be pulled toward zero and 0 could be mistaken for a valid low-satisfaction value. Missing must get a reserved out-of-range code (here 99) and be excluded from analysis, never 0. Variable type: ordinal (often treated as interval for a mean, but only with caution).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4 and read the milestone aloud.
  2. Students draft the measurement and instrument section of their protocol.
  3. Circulate and check each item for the flaws hunted earlier.
  4. Mini-conference prompt: 'For your key construct, is this measure valid and reliable, and how would you know?'
SOURCE: Refer to the term-project document (Part 2, Week 4)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key construct and the measure you will use for it. Complete the Lesson 5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rewrite the item and name the flaw they fixed (three minutes).
  2. Take two rewrites; name the flaws with the notes.
WHAT TO SURFACE (say this):
  - The example is double-barrelled (healthy and affordable) and leading (good).
  - Good items ask one thing, neutrally, in plain language, with a clear time frame.
  - Wording is measurement: a biased question produces biased data before any analysis.
Set-up: Slide with one badly worded survey item, for example 'Do you agree that the new healthy and affordable menu is good?'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Find-the-flaw, pairs   |   Materials: A short sample instrument seeded with double-barrelled, leading, ambiguous, and loaded items.
RUN IT:
  1. Pairs find and classify each flaw (six minutes).
  2. Pairs rewrite the two worst items.
  3. Correct with the notes.
FACILITATOR TALKING POINTS:
  - Double-barrelled: asks two things at once; split it.
  - Leading or loaded: signals a desired answer; neutralise it.
  - Ambiguous: vague terms or time frames; specify them.
  - Recall and social-desirability pressures also distort answers and need design fixes.
Close: Students note the flaws they will avoid in their own instrument.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and critique, groups   |   Materials: Constructs to measure (satisfaction, frequency of a behaviour, symptom severity) and a menu of response formats (Likert, numeric, categorical, open-ended).
RUN IT:
  1. Groups match each construct to an appropriate response format and justify it (six minutes).
  2. Groups state what each format forecloses or distorts.
  3. Correct with the notes.
FACILITATOR TALKING POINTS:
  - Likert scales capture attitude intensity but invite acquiescence and central-tendency bias; label every point.
  - Frequency questions need explicit time frames and reference periods or recall fails.
  - Open-ended items capture nuance but cost coding effort and reliability.
Close: Students note the response formats their protocol will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is a survey question a measurement instrument?
A. Because the wording, response options, and order determine the data you get. A poorly worded item measures something other than the intended construct, introducing systematic error you cannot fix later. Validity starts at the question.
Q2. How do I cut non-response?
A. Keep the instrument short and clear, explain purpose and confidentiality, use reminders, and consider incentives. Also plan to compare respondents and non-respondents so you can judge non-response bias, which threatens validity more than a lower count alone.
Q3. Open-ended or closed questions: which should I use?
A. Closed questions are efficient and easy to analyse but constrain answers; open-ended questions capture the unexpected but cost coding time and reliability. Use closed for known categories and a few open items where you expect surprises.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provided one-page handout (printed below; nothing to search for) containing six draft survey items, the construct each is meant to measure, and a blank coding-plan grid. Everything needed is on the handout.
WHAT GOOD WORK LOOKS LIKE:
Strong work names the specific defect for each flawed item (double-barrelled, leading/loaded, double negative, vague or absent time frame, unlabelled scale) rather than just calling it 'bad', rewrites items as single-barrelled and neutral with every response option labelled and an explicit recall window, and produces a coding plan that gives every answer an integer code and reserves distinct out-of-range codes for 'prefer not to answer' and missing data. Common errors to correct: leaving a normative 'should' clause attached to a behaviour item; keeping bare-number response options with no anchors; coding missing data as 0 (which contaminates means and is the single most common coding mistake here); forgetting a code for 'prefer not to answer'; and not stating each variable's measurement level, which determines what analysis is later legitimate.
Debrief: The measurement section of the protocol is exactly this pairing: a clean single-barrelled item plus a coding plan in which every response, including missing, has its own unambiguous code.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4</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Questionnaire Design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Design questions that measure what you intend, and plan for response and coding.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4</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Diagnose and repair questionnaire items, then build a coding plan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for each coded variable whether it is nominal, ordinal, or interval, since this constrains the analysis later.</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Repairing a double-barrelled diet item</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Construct: fruit-and-vegetable intake over the past week. Draft item: 'How often did you eat fruits and vegetables, and do you think you should eat more?' with response options 'Never / Sometimes / Often'. A respondent who eats fruit daily but no vegetables, or who eats plenty but still feels they 'should' eat more, cannot answer this in one response.</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Name the defect: the item is double-barrelled. It asks two questions at once (frequency of intake AND a normative judgement about whether one should eat more), so a single answer is uninterpretable.</a:t>
            </a:r>
            <a:endParaRPr lang="en-US" sz="1250" dirty="0"/>
          </a:p>
        </p:txBody>
      </p:sp>
      <p:sp>
        <p:nvSpPr>
          <p:cNvPr id="11" name="Text 8"/>
          <p:cNvSpPr/>
          <p:nvPr/>
        </p:nvSpPr>
        <p:spPr>
          <a:xfrm>
            <a:off x="566928" y="36484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Split into two items. Item 1 measures behaviour: 'In the past 7 days, on how many days did you eat at least one serving of vegetables?' Item 2, if the normative belief is wanted, becomes a separate attitude item.</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Repairing a double-barrelled diet item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Fix the response format. 'Never / Sometimes / Often' is vague: one person's 'often' is another's 'sometimes'. Replace with a concrete count: number of days from 0 to 7, or labelled categories '0 days / 1-2 days / 3-4 days / 5-6 days / 7 days'.</a:t>
            </a:r>
            <a:endParaRPr lang="en-US" sz="1250" dirty="0"/>
          </a:p>
        </p:txBody>
      </p:sp>
      <p:sp>
        <p:nvSpPr>
          <p:cNvPr id="7" name="Text 5"/>
          <p:cNvSpPr/>
          <p:nvPr/>
        </p:nvSpPr>
        <p:spPr>
          <a:xfrm>
            <a:off x="566928" y="22484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Add an explicit time frame. The original had none; 'in the past 7 days' anchors recall and makes answers comparable across respondents.</a:t>
            </a:r>
            <a:endParaRPr lang="en-US" sz="1250" dirty="0"/>
          </a:p>
        </p:txBody>
      </p:sp>
      <p:sp>
        <p:nvSpPr>
          <p:cNvPr id="8" name="Text 6"/>
          <p:cNvSpPr/>
          <p:nvPr/>
        </p:nvSpPr>
        <p:spPr>
          <a:xfrm>
            <a:off x="566928" y="27736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Write the coding plan for the rewritten Item 1 using the 5 labelled categories: 0 days = 1, 1-2 days = 2, 3-4 days = 3, 5-6 days = 4, 7 days = 5; prefer not to answer = 98; missing = 99. This is an ordinal variable.</a:t>
            </a:r>
            <a:endParaRPr lang="en-US" sz="1250" dirty="0"/>
          </a:p>
        </p:txBody>
      </p:sp>
      <p:sp>
        <p:nvSpPr>
          <p:cNvPr id="9" name="Text 7"/>
          <p:cNvSpPr/>
          <p:nvPr/>
        </p:nvSpPr>
        <p:spPr>
          <a:xfrm>
            <a:off x="566928" y="35021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Rewritten Item 1: 'In the past 7 days, on how many days did you eat at least one serving of vegetables? (0 days / 1-2 days / 3-4 days / 5-6 days / 7 days).' Codes: 1 to 5 for the categories in order, 98 = prefer not to answer, 99 = missing; variable type ordinal.</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leading item with a vague time frame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Construct: frequency of physical activity. Draft item: 'Don't you agree that you should exercise more often than you currently do?' with response options 'Yes / No'. The item is meant to capture how often the respondent exercises.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every defect in this item, rewrite it as a neutral single-barrelled question with a labelled response format and an explicit time frame, and write a coding plan that includes codes for 'prefer not to answer' and missing data.</a:t>
            </a:r>
            <a:endParaRPr lang="en-US" sz="1250" dirty="0"/>
          </a:p>
        </p:txBody>
      </p:sp>
      <p:sp>
        <p:nvSpPr>
          <p:cNvPr id="10" name="Shape 7"/>
          <p:cNvSpPr/>
          <p:nvPr/>
        </p:nvSpPr>
        <p:spPr>
          <a:xfrm>
            <a:off x="566928" y="3080512"/>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080512"/>
            <a:ext cx="54864" cy="1599184"/>
          </a:xfrm>
          <a:prstGeom prst="rect">
            <a:avLst/>
          </a:prstGeom>
          <a:solidFill>
            <a:srgbClr val="0B7B6B"/>
          </a:solidFill>
          <a:ln/>
        </p:spPr>
      </p:sp>
      <p:sp>
        <p:nvSpPr>
          <p:cNvPr id="12" name="Text 9"/>
          <p:cNvSpPr/>
          <p:nvPr/>
        </p:nvSpPr>
        <p:spPr>
          <a:xfrm>
            <a:off x="749808" y="3153664"/>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an ambiguous scale and a coding trap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Construct: satisfaction with the campus health clinic. Draft item: 'How satisfied are you with the clinic?' with response options '1 / 2 / 3 / 4 / 5' and no labels. A colleague proposes coding the answers 1 to 5 and also coding 'no response' as 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the defect in the response format, propose a fully labelled 5-point scale, and write a coding plan that fixes the colleague's coding trap (explain why coding 'no response' as 0 is a problem).</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4.</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For your key construct, is this measure valid and reliable, and how would you know?</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key construct and the measure you will use for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Plan a questionnaire with appropriate content</a:t>
            </a:r>
            <a:endParaRPr lang="en-US" sz="1400" dirty="0"/>
          </a:p>
        </p:txBody>
      </p:sp>
      <p:sp>
        <p:nvSpPr>
          <p:cNvPr id="8" name="Text 5"/>
          <p:cNvSpPr/>
          <p:nvPr/>
        </p:nvSpPr>
        <p:spPr>
          <a:xfrm>
            <a:off x="566928" y="16631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Write well-crafted questions for a questionnaire</a:t>
            </a:r>
            <a:endParaRPr lang="en-US" sz="1400" dirty="0"/>
          </a:p>
        </p:txBody>
      </p:sp>
      <p:sp>
        <p:nvSpPr>
          <p:cNvPr id="9" name="Text 6"/>
          <p:cNvSpPr/>
          <p:nvPr/>
        </p:nvSpPr>
        <p:spPr>
          <a:xfrm>
            <a:off x="566928" y="200964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Format the questionnaire for ease of administration and coding</a:t>
            </a:r>
            <a:endParaRPr lang="en-US" sz="1400" dirty="0"/>
          </a:p>
        </p:txBody>
      </p:sp>
      <p:sp>
        <p:nvSpPr>
          <p:cNvPr id="10" name="Text 7"/>
          <p:cNvSpPr/>
          <p:nvPr/>
        </p:nvSpPr>
        <p:spPr>
          <a:xfrm>
            <a:off x="566928" y="2356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Pre-test the questionnaire to identify problems</a:t>
            </a:r>
            <a:endParaRPr lang="en-US" sz="1400" dirty="0"/>
          </a:p>
        </p:txBody>
      </p:sp>
      <p:sp>
        <p:nvSpPr>
          <p:cNvPr id="11" name="Text 8"/>
          <p:cNvSpPr/>
          <p:nvPr/>
        </p:nvSpPr>
        <p:spPr>
          <a:xfrm>
            <a:off x="566928" y="27025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Administer the questionnaire to maximise response rate</a:t>
            </a:r>
            <a:endParaRPr lang="en-US" sz="1400" dirty="0"/>
          </a:p>
        </p:txBody>
      </p:sp>
      <p:sp>
        <p:nvSpPr>
          <p:cNvPr id="12" name="Text 9"/>
          <p:cNvSpPr/>
          <p:nvPr/>
        </p:nvSpPr>
        <p:spPr>
          <a:xfrm>
            <a:off x="566928" y="30490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Code data from the questionnaire as a precursor to data entry</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Fix this question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Rewrite this question and name the flaw: 'Do you agree that the new healthy and affordable menu is good?'</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Question-flaw hunt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Find each flawed item, name its flaw, and rewrite the two worst.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Response-format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construct to a response format and say what that format hides or distorts.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is a survey question a measurement instrument?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cut non-response?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Open-ended or closed questions: which should I use?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Diagnose and repair questionnaire items, then build a coding plan</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Working from the six draft items on the handout, identify what is wrong with each flawed item, rewrite the flawed ones so they are single-barrelled and neutral with labelled response options, and write a coding plan that assigns a numeric code to every response (including missing data and 'prefer not to answer').</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each of the six draft items and name the construct it is meant to measure.</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item, decide whether it is sound or flawed, and if flawed name the specific defect (double-barrelled, leading/loaded, vague time frame, ambiguous response scale, or double negative).</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Diagnose and repair questionnaire items, then build a coding plan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Rewrite every flawed item as a single-barrelled, neutral question with an explicit time frame where relevant.</a:t>
            </a:r>
            <a:endParaRPr lang="en-US" sz="1350" dirty="0"/>
          </a:p>
        </p:txBody>
      </p:sp>
      <p:sp>
        <p:nvSpPr>
          <p:cNvPr id="7" name="Text 5"/>
          <p:cNvSpPr/>
          <p:nvPr/>
        </p:nvSpPr>
        <p:spPr>
          <a:xfrm>
            <a:off x="566928" y="22402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Attach a labelled response format to each rewritten item (for example a 5-point Likert scale with every point labelled, or a defined set of categories), not just numbers.</a:t>
            </a:r>
            <a:endParaRPr lang="en-US" sz="1350" dirty="0"/>
          </a:p>
        </p:txBody>
      </p:sp>
      <p:sp>
        <p:nvSpPr>
          <p:cNvPr id="8" name="Text 6"/>
          <p:cNvSpPr/>
          <p:nvPr/>
        </p:nvSpPr>
        <p:spPr>
          <a:xfrm>
            <a:off x="566928" y="30175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a coding plan: assign an integer code to each response option, and reserve fixed codes for missing data (for example 99) and 'prefer not to answer' (for example 98) so they are never confused with real values.</a:t>
            </a:r>
            <a:endParaRPr lang="en-US" sz="1350" dirty="0"/>
          </a:p>
        </p:txBody>
      </p:sp>
      <p:sp>
        <p:nvSpPr>
          <p:cNvPr id="9" name="Text 7"/>
          <p:cNvSpPr/>
          <p:nvPr/>
        </p:nvSpPr>
        <p:spPr>
          <a:xfrm>
            <a:off x="566928" y="401421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Swap your rewritten set with a partner and flag any item that is still double-barrelled, still leading, or missing a code.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4 — Questionnaire Design</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