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3: Sampling
Session focus: Choose a sampling strategy and reason about error and sample size, distinguishing what threatens validity from what threatens precision.
How to use this deck: each slide shows what students see on the board; these speaker notes hold the timings, facilitator talking points, model answers, and answer keys. Students completed the Lesson 3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Frame: voter roll (undercovers ~15% of adults, mostly younger/mobile). Strategy: simple random sample. Target 385 completed responses (352 after the finite-population correction); invite about 550 to allow for 70% response.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campus vaping survey] Choose and justify a frame, name its coverage gap, pick a probability sampling strategy, and compute the target sample size and the number to invite. Show your arithmetic.
Solution: Frame: the registrar's enrolment list, because it covers every current student as individuals, matching the target population and unit. The residence list undercovers the ~80% of students who live off campus (older, commuter, likely different vaping rates), and the health-fair sign-ups are a self-selected convenience sample, not a probability frame, so both risk selection bias. Coverage gap of the chosen frame: minimal undercoverage; the main risk is non-response bias, not frame undercoverage, since enrolment is essentially complete. Strategy: simple random sample of student IDs from the enrolment list (systematic every-kth would also be fine); stratifying by year or residence status would buy precision if subgroup estimates are wanted. Sample size: n = 1.96² × 0.5 × 0.5 / 0.04² = 3.8416 × 0.25 / 0.0016 = 0.9604 / 0.0016 = 600.25, round up to 601 completed responses. The finite-population correction is negligible here (N = 12,000 is large relative to 601: n_adj = 601 / (1 + 600/12000) = 601 / 1.05 = 573, so 573 would also be defensible). Inflate for 50% response: invite 601 / 0.50 = 1,202 students (or 1,146 if using the corrected 573). Plan: email a random sample of about 1,200 enrolled students.
[Practice 2: rural household water survey] There is no household-level frame, so explain which probability sampling design fits this situation and why, identify the frame you would actually use, name the main trade-off it introduces, and describe (in words, no full calculation needed) how you would size the sample.
Solution: Design: multistage cluster sampling. Stage 1 frame: the complete list of 200 villages, which is the only usable frame; sample villages first, ideally with probability proportional to their household count so larger villages are not under-weighted. Stage 2: within each selected village, list the households on arrival and take a simple random or systematic sample of them. Why: there is no regional household list to draw a simple random sample from, and travelling to households scattered across all 200 villages would be prohibitively costly; clustering by village concentrates fieldwork and only requires a village-level frame, which exists. Main trade-off: cluster sampling raises the variance for a given sample size (the design effect), because households within a village tend to be similar (shared water source), so the effective sample is smaller than the headcount suggests and more households must be surveyed to reach ±5% than a simple random sample would need. Sizing in words: start from the simple-random target for a proportion at d = 0.05, 95% (which is 385), then multiply by an assumed design effect (for example a design effect of 2 implies about 770 households), and allocate that total across a chosen number of sampled villages (for example about 30 villages with roughly 25–26 households each), balancing more villages, which lowers variance, against the higher travel cost they bring.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3 and read the milestone aloud.
  2. Students draft the sampling section of their protocol.
  3. Circulate and ask each student for their sampling frame and its coverage gap.
  4. Mini-conference prompt: 'Who could your sampling plan systematically miss, and does that bias your answer?'
SOURCE: Refer to the term-project document (Part 2, Week 3)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sampling frame and one group it may miss. Complete the Lesson 4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classify each as probability or non-probability and name its main trade-off (three minutes).
  2. Surface with the notes.
WHAT TO SURFACE (say this):
  - Probability sampling gives every unit a known, non-zero chance of selection, which supports generalisation and error estimates.
  - Non-probability sampling (convenience, snowball) is cheaper and sometimes the only option but risks selection bias and limits generalisation.
  - The choice trades feasibility against representativeness.
Set-up: Slide with three recruitment plans (a random digit-dial survey, a clinic convenience sample, a snowball recruitment).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Card sort, groups   |   Materials: Cards naming strategies (simple random, stratified, cluster, systematic, convenience, quota, snowball) and scenario cards.
RUN IT:
  1. Groups place strategies on a probability-to-non-probability spectrum and match each to a fitting scenario (six minutes).
  2. Groups explain when stratified or cluster sampling earns its complexity.
  3. Correct with the notes.
FACILITATOR TALKING POINTS:
  - Stratified sampling ensures representation of subgroups and can improve precision; cluster sampling saves cost when units are grouped, at some precision loss (the design effect).
  - Systematic sampling is simple but risks bias if the list has a periodic pattern.
  - Non-probability methods suit hard-to-reach populations and qualitative aims but limit quantitative generalisation.
Close: Students note the sampling strategy their protocol will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worked scenario separating random sampling variability from systematic selection bias.
RUN IT:
  1. Pairs identify which error is which in the scenario and how each behaves as the sample grows (six minutes).
  2. Pairs state which error a bigger sample fixes and which it does not.
  3. Correct with the notes.
FACILITATOR TALKING POINTS:
  - Sampling error is random and shrinks as the sample grows; it affects precision (the width of the confidence interval).
  - Selection bias is systematic and does not shrink with size; a bigger biased sample is just a more precise wrong answer.
  - This is why representativeness, not just size, governs validity.
Close: Students note the selection threat in their own sampling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Does a bigger sample fix bias?
A. No. A larger sample narrows random sampling error and tightens confidence intervals, but it does nothing about systematic selection bias. A biased sample of a million is still biased. Size buys precision, not validity.
Q2. What is the difference between sampling and non-sampling error?
A. Sampling error comes from observing a sample rather than the whole population and is random. Non-sampling error includes selection bias, measurement error, and non-response, and is often systematic. The second is usually the bigger threat and is not reduced by sampling more.
Q3. What actually determines the sample size I need?
A. The effect size you want to detect, the variability of the outcome, the desired power and significance level, and the design (clustering inflates the needed size via the design effect). Bigger effects and less variability need smaller samples.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look up). It contains: (1) a one-page study brief for a fictional municipal survey, (2) a list of five candidate sampling frames with their known coverage, and (3) a sample-size cheat sheet giving the formula n = z² × p(1−p) / d² with z = 1.96 for a 95% confidence interval, the margin of error d as a proportion (so ±5% is d = 0.05), the finite-population correction n_adj = n / (1 + (n−1)/N), and the rule to inflate the invited number by dividing the target by the expected response rate.
WHAT GOOD WORK LOOKS LIKE:
There is no single correct frame, but the plan must hang together: the frame must list the right unit (usually persons or households) over the right area and time, the strategy must fit the population's structure, the coverage gap must be named with its likely direction of bias, and the sample size must be computed correctly. Strong work picks a frame that covers the target population (not a convenience list), states who the frame misses and why that biases the estimate, and shows the arithmetic n = z²p(1−p)/d² (= 385 at d = 0.05, p = 0.5; = 601 at d = 0.04), then inflates by the response rate. Common errors to correct: using a convenience source (health-fair booth, past patients) as if it were a probability frame; saying 'random sample' without naming a frame; forgetting that the clinic/patient list excludes the very non-users the study wants to count; dividing by the response rate the wrong way (multiplying instead of dividing); and reaching for simple random sampling when no household-level frame exists and cluster sampling is the only feasible design. For Practice 2, accept any design-effect-aware reasoning; the key point is recognising cluster sampling and the village list as the frame.
Debrief: Land the rule in one line: a sampling plan lives or dies on the frame, so name the unit it lists, who it misses, and how many you must invite to land the estimate within the stated margin.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3</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Sampling</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Choose a sampling strategy and reason about error and sample size, distinguishing what threatens validity from what threatens precision.</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a sampling plan from a frame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a probability sampling strategy (simple random, systematic, stratified, or cluster/multistage) and justify it against the population's structure, naming any stratifying or clustering variable.</a:t>
            </a:r>
            <a:endParaRPr lang="en-US" sz="1350" dirty="0"/>
          </a:p>
        </p:txBody>
      </p:sp>
      <p:sp>
        <p:nvSpPr>
          <p:cNvPr id="7" name="Text 5"/>
          <p:cNvSpPr/>
          <p:nvPr/>
        </p:nvSpPr>
        <p:spPr>
          <a:xfrm>
            <a:off x="566928" y="2093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a target sample size using n = z² × p(1−p) / d² with z = 1.96, the conservative p = 0.5, and the margin of error d from the brief; round up.</a:t>
            </a:r>
            <a:endParaRPr lang="en-US" sz="1350" dirty="0"/>
          </a:p>
        </p:txBody>
      </p:sp>
      <p:sp>
        <p:nvSpPr>
          <p:cNvPr id="8" name="Text 6"/>
          <p:cNvSpPr/>
          <p:nvPr/>
        </p:nvSpPr>
        <p:spPr>
          <a:xfrm>
            <a:off x="566928" y="2871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the finite-population correction if the target population is small, then inflate the corrected target by the expected response rate to get the number you must invite; show each number.</a:t>
            </a:r>
            <a:endParaRPr lang="en-US" sz="1350" dirty="0"/>
          </a:p>
        </p:txBody>
      </p:sp>
      <p:sp>
        <p:nvSpPr>
          <p:cNvPr id="9" name="Text 7"/>
          <p:cNvSpPr/>
          <p:nvPr/>
        </p:nvSpPr>
        <p:spPr>
          <a:xfrm>
            <a:off x="566928" y="364845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rationale linking the frame, the strategy, the coverage gap, and the invited number into one defensible plan.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Survey of a small town</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Brief: estimate the proportion of adult residents (18+) of a town of N = 4,000 adults who used a public health clinic in the past year. The town keeps a current voter roll (covers ~85% of adults, misses recent movers and non-registrants), a clinic patient list (only past patients), and a list of residential addresses (covers households, not persons). Target margin of error ±5% (d = 0.05) at 95% confidence. Expected response rate 70%.</a:t>
            </a:r>
            <a:endParaRPr lang="en-US" sz="1250" dirty="0"/>
          </a:p>
        </p:txBody>
      </p:sp>
      <p:sp>
        <p:nvSpPr>
          <p:cNvPr id="10" name="Text 7"/>
          <p:cNvSpPr/>
          <p:nvPr/>
        </p:nvSpPr>
        <p:spPr>
          <a:xfrm>
            <a:off x="566928" y="3123184"/>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Target population: adults 18+ resident in the town now; the estimate is a proportion (used the clinic: yes/no). The clinic patient list is wrong as a frame because it excludes everyone who never attended, the group whose absence we most want to measure.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Survey of a small town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Choose the voter roll as the frame: it lists individual adults townwide, matching the unit (persons) and the area. Coverage gap: it misses ~15% of adults (recent movers, non-registrants), who skew younger and more mobile, so a frame-only sample risks underestimating clinic non-users; note this as undercoverage bias.</a:t>
            </a:r>
            <a:endParaRPr lang="en-US" sz="1250" dirty="0"/>
          </a:p>
        </p:txBody>
      </p:sp>
      <p:sp>
        <p:nvSpPr>
          <p:cNvPr id="7" name="Text 5"/>
          <p:cNvSpPr/>
          <p:nvPr/>
        </p:nvSpPr>
        <p:spPr>
          <a:xfrm>
            <a:off x="566928" y="24516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Strategy: simple random sample from the roll is defensible because the population is not strongly clustered; a systematic sample (every kth name) would also work. No strong reason to stratify unless we want precision within age bands.</a:t>
            </a:r>
            <a:endParaRPr lang="en-US" sz="1250" dirty="0"/>
          </a:p>
        </p:txBody>
      </p:sp>
      <p:sp>
        <p:nvSpPr>
          <p:cNvPr id="8" name="Text 6"/>
          <p:cNvSpPr/>
          <p:nvPr/>
        </p:nvSpPr>
        <p:spPr>
          <a:xfrm>
            <a:off x="566928" y="33832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Sample size: n = 1.96² × 0.5 × 0.5 / 0.05² = 3.8416 × 0.25 / 0.0025 = 0.9604 / 0.0025 = 384.16, round up to 385.</a:t>
            </a:r>
            <a:endParaRPr lang="en-US" sz="1250" dirty="0"/>
          </a:p>
        </p:txBody>
      </p:sp>
      <p:sp>
        <p:nvSpPr>
          <p:cNvPr id="9" name="Text 7"/>
          <p:cNvSpPr/>
          <p:nvPr/>
        </p:nvSpPr>
        <p:spPr>
          <a:xfrm>
            <a:off x="566928" y="3908552"/>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Finite-population correction (N = 4,000): n_adj = 385 / (1 + (385−1)/4000) = 385 / 1.096 = 351.3, round up to 352 completed responses needed.</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Survey of a small town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Inflate for 70% response: invite 385 / 0.70 = 550 people (using the uncorrected target is the safe choice; using 352 would invite 503). Plan: draw 550 names at random from the voter roll.</a:t>
            </a:r>
            <a:endParaRPr lang="en-US" sz="1250" dirty="0"/>
          </a:p>
        </p:txBody>
      </p:sp>
      <p:sp>
        <p:nvSpPr>
          <p:cNvPr id="7" name="Text 5"/>
          <p:cNvSpPr/>
          <p:nvPr/>
        </p:nvSpPr>
        <p:spPr>
          <a:xfrm>
            <a:off x="566928" y="2045208"/>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Frame: voter roll (undercovers ~15% of adults, mostly younger/mobile). Strategy: simple random sample. Target 385 completed responses (352 after the finite-population correction); invite about 550 to allow for 70% response.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campus vaping survey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Estimate the proportion of a university's 12,000 enrolled students who vaped in the past 30 days. Available frames: the registrar's full enrolment list (every current student, with email), a list of students who live in residence (about 2,500 students), and sign-ups from a campus health-fair booth (about 300 self-selected students). Target margin of error ±4% (d = 0.04) at 95% confidence. Expected response rate 50%.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Choose and justify a frame, name its coverage gap, pick a probability sampling strategy, and compute the target sample size and the number to invite. Show your arithmetic.</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rural household water survey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study must estimate the proportion of households with safe drinking water across 200 scattered rural villages in a region with about 40,000 households total. There is no single up-to-date list of households, but there is a complete and current list of all 200 villages with their approximate household counts. Travel between villages is slow and costly. Target margin of error ±5% at 95% confidence.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There is no household-level frame, so explain which probability sampling design fits this situation and why, identify the frame you would actually use, name the main trade-off it introduces, and describe (in words, no full calculation needed) how you would size the sample.</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3.</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Who could your sampling plan systematically miss, and does that bias your answer?</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sampling frame and one group it may miss.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a census and a sample, and between descriptive and analytic studies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hierarchy of populations and the concept of a sampling frame</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types of error, including Type I and Type II errors, and the concept of statistical power</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non-probability sampling methods (judgement, convenience, purposive)</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probability sampling methods (simple random, systematic, stratified, cluster, multistage, targeted)</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implications of complex sampling designs on data analysis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required sample sizes for common analytic objectives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Probability or not?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Probability or non-probability? (1) random digit-dial survey; (2) clinic convenience sample; (3) snowball recruitment. Name each trade-off.</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Sampling-strategy card sort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each strategy on the probability spectrum and match it to a scenario where it is the right tool.</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Sampling error versus selection error</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 this scenario, which error is sampling variability and which is selection bias, and which one does a larger sample fix?</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Does a bigger sample fix bias?</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difference between sampling and non-sampling error?</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actually determines the sample size I need?</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a sampling plan from a frame</a:t>
            </a:r>
            <a:endParaRPr lang="en-US" sz="2400" dirty="0"/>
          </a:p>
        </p:txBody>
      </p:sp>
      <p:sp>
        <p:nvSpPr>
          <p:cNvPr id="7" name="Text 4"/>
          <p:cNvSpPr/>
          <p:nvPr/>
        </p:nvSpPr>
        <p:spPr>
          <a:xfrm>
            <a:off x="566928" y="131673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Working from the provided study brief, choose a sampling frame, design a probability sampling strategy that fits the target population, name the frame's main coverage gap, and produce a defended sample size. Everything you need is on the handout.</a:t>
            </a:r>
            <a:endParaRPr lang="en-US" sz="1500" dirty="0"/>
          </a:p>
        </p:txBody>
      </p:sp>
      <p:sp>
        <p:nvSpPr>
          <p:cNvPr id="8" name="Text 5"/>
          <p:cNvSpPr/>
          <p:nvPr/>
        </p:nvSpPr>
        <p:spPr>
          <a:xfrm>
            <a:off x="566928" y="24841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study brief and write the target population in one sentence: who must the results describe, and over what area and time window.</a:t>
            </a:r>
            <a:endParaRPr lang="en-US" sz="1350" dirty="0"/>
          </a:p>
        </p:txBody>
      </p:sp>
      <p:sp>
        <p:nvSpPr>
          <p:cNvPr id="9" name="Text 6"/>
          <p:cNvSpPr/>
          <p:nvPr/>
        </p:nvSpPr>
        <p:spPr>
          <a:xfrm>
            <a:off x="566928" y="30419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Pick one of the five candidate frames and state, in a sentence, why it best matches that target population.</a:t>
            </a:r>
            <a:endParaRPr lang="en-US" sz="1350" dirty="0"/>
          </a:p>
        </p:txBody>
      </p:sp>
      <p:sp>
        <p:nvSpPr>
          <p:cNvPr id="10" name="Text 7"/>
          <p:cNvSpPr/>
          <p:nvPr/>
        </p:nvSpPr>
        <p:spPr>
          <a:xfrm>
            <a:off x="566928" y="3599688"/>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frame's main coverage gap: who is in the target population but missing from the frame (undercoverage), or who is on the frame but should not be (overcoverage), and say which direction of selection bias that risks.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3 — Sampling</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