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2: Surveillance and Outbreak Investigation
Session focus: Build surveillance literacy and walk the logic of an outbreak investigation, including why the case definition governs everything downstream.
How to use this deck: each slide shows what students see on the board; these speaker notes hold the timings, facilitator talking points, model answers, and answer keys. Students completed the Lesson 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single sharp peak identifies a point-source outbreak, and counting back one incubation period from the peak places the exposure on the evening of May 1, consistent with the wedding dinner.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classify a second curve] Plot the cases by day, then state whether the pattern is point source or propagated and give the single feature that decides it.
Solution: Plotting by day gives a first rise peaking on Day 4 (4 cases), a dip on Days 6 to 7 (1 case each), then a second, equally large peak on Days 8 to 9 (3 then 4 cases). Two successive peaks separated by about 4 days, which matches one incubation period, is the signature of PROPAGATED (person-to-person) spread: the Day 8 to 9 cases are a second generation infected by the first. The deciding feature is the second peak roughly one incubation period after the first; a point source would show a single peak and no regrowth.
[Practice 2: estimate the exposure window] Identify the peak onset time, then count back one incubation period to estimate the most likely exposure date and time, and say whether it is consistent with the luncheon.
Solution: Cluster the onsets: most fall between 22:00 Day 2 and 04:00 Day 3, with the densest run (22:00, 23:00, 00:00, 01:00, 02:00, 02:00, 03:00, 04:00) centred near 01:00 on Day 3. Take the peak at about 01:00 Day 3. Counting back by the incubation period: 01:00 Day 3 minus 24 hours is 01:00 Day 2, and minus 48 hours is 01:00 Day 1. That gives an exposure window of roughly Day 1 through early Day 2. The luncheon at 12:00 on Day 1 falls inside this window, so it is a plausible point source. (The single peak with onsets spread over less than one incubation period also confirms point-source rather than propagated spread.)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2 and read the milestone aloud.
  2. Students situate their protocol's question in a surveillance or population context and refine scope.
  3. Circulate and ask each student which population and time frame their study targets.
  4. Mini-conference prompt: 'What existing surveillance or data source could your study draw on or complement?'
SOURCE: Refer to the term-project document (Part 2, Week 2)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population and time frame for your protocol. Complete the Lesson 3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Round-robin naming (PHAC notifiable diseases, the Canadian Community Health Survey, FluWatch, wastewater surveillance).
  2. For each, state the decision it supports using the notes.
WHAT TO SURFACE (say this):
  - FluWatch informs vaccine and resource timing; notifiable-disease reporting triggers outbreak response; the Canadian Community Health Survey informs chronic-disease policy.
  - Surveillance exists to drive action, not just to count.
  - Each product trades off timeliness, completeness, and detail.
Set-up: Ask students to name one Canadian surveillance product and the single decision it informs.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Matching, groups   |   Materials: Cards naming Canadian products and cards naming questions or decisions they support.
RUN IT:
  1. Groups match each product to the question it answers and note what it misses (six minutes).
  2. Groups identify a question no listed product answers well.
  3. Correct with the notes.
FACILITATOR TALKING POINTS:
  - Active surveillance (deliberate case-finding) is timelier but costlier; passive surveillance (waiting for reports) is cheaper but undercounts.
  - Surveys capture chronic-disease and behaviour prevalence but rely on self-report.
  - Every product has blind spots; knowing them is the literacy.
Close: Students note which surveillance context fits their protocol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Sequencing, pairs   |   Materials: Shuffled cards of outbreak-investigation steps (confirm the outbreak, verify the diagnosis, define a case, find cases, descriptive epidemiology by person/place/time, hypothesise, test, control, communicate).
RUN IT:
  1. Pairs order the steps and mark where the case definition is set (six minutes).
  2. Pairs draft a case definition for a given scenario and judge it for sensitivity and specificity.
  3. Correct with the notes.
FACILITATOR TALKING POINTS:
  - The case definition (person, place, time, clinical criteria) is set early and shapes every later count.
  - A loose definition is sensitive but catches non-cases; a tight one is specific but misses cases; investigators often start broad then narrow.
  - Descriptive epidemiology (person, place, time) generates the hypothesis that analytic steps then test.
Close: Students note how a case definition's looseness changes the apparent outbreak.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Active or passive surveillance: which is better?
A. Neither universally. Passive (reports come to you) is cheap and broad but undercounts and lags; active (you go find cases) is timely and complete but resource-intensive. The choice depends on the disease's severity and the decision at stake.
Q2. Why does the case definition matter so much?
A. Because it determines who counts as a case, and therefore the size, trend, and apparent risk factors of the outbreak. Change the definition and the epidemic curve changes. It trades sensitivity against specificity, so investigators choose it deliberately for the stage of the investigation.
Q3. What does an epidemic curve tell you?
A. Its shape suggests the mode of spread: a sharp single peak suggests a common point source; a series of progressively larger peaks suggests person-to-person propagation. It also locates the likely exposure period by counting back one incubation period from the peak.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containing two case line lists. Line List 1: 24 cases of acute gastroenteritis after a catered staff lunch, each with date and hour of symptom onset, plus a note that the incubation period for the suspected agent is about 24 to 48 hours. Line List 2: 20 cases of a respiratory illness in a residence, with date of onset only, plus a note that the typical incubation period is about 3 to 4 days. Provide graph paper or any simple plotting tool; one ruled grid per group is enough.
WHAT GOOD WORK LOOKS LIKE:
Good work plots one case per square so column height equals case count, chooses a time bin shorter than one incubation period, and reads the shape before counting cases: one sharp peak means point source, repeated peaks about one incubation period apart mean propagated. For the exposure estimate, strong groups count back from the PEAK (not the first case) by the full incubation range to produce a window, then sanity-check it against the earliest onset and the suspected event. Common errors to correct: binning in units longer than the incubation period so a propagated curve is smoothed into one peak and misread as point source; counting back from the first case instead of the peak; reporting a single exposure time instead of a window; and calling a long right tail a second peak. In Practice 1 the second peak is real and decisive; in the worked example and Practice 2 the tail is just incubation variation.
Debrief: The shape of the epidemic curve is evidence about the mechanism of spread, not merely a tally of cases, and the peak plus the incubation period locates the exposure in time.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Surveillance and Outbreak Investigation</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Build surveillance literacy and walk the logic of an outbreak investigation, including why the case definition governs everything downstream.</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 the epidemic curve: point source or propagated?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Describe the shape: a single sharp rise and fall suggests a point source, while a series of progressively taller waves spaced about one incubation period apart suggests propagation.</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Identify the peak interval (the tallest column) and read off when most cases occurred.</a:t>
            </a:r>
            <a:endParaRPr lang="en-US" sz="1350" dirty="0"/>
          </a:p>
        </p:txBody>
      </p:sp>
      <p:sp>
        <p:nvSpPr>
          <p:cNvPr id="8" name="Text 6"/>
          <p:cNvSpPr/>
          <p:nvPr/>
        </p:nvSpPr>
        <p:spPr>
          <a:xfrm>
            <a:off x="566928" y="30175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the point-source curve only, estimate the exposure window by counting back from the peak by the incubation period (peak time minus the minimum and maximum incubation values gives the likely window of exposure).</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your conclusion for each list in one sentence that names the curve shape and the inferred mode of spread, and for Line List 1 give the estimated exposure date and time range.</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 the epidemic curve: point source or propagated?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Cross-check: confirm the first cases appear roughly one minimum-incubation interval after your estimated exposure, and that no later secondary peak is hiding in the tail.</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Point-source gastroenteritis curve</a:t>
            </a:r>
            <a:endParaRPr lang="en-US" sz="2400" dirty="0"/>
          </a:p>
        </p:txBody>
      </p:sp>
      <p:sp>
        <p:nvSpPr>
          <p:cNvPr id="7" name="Shape 4"/>
          <p:cNvSpPr/>
          <p:nvPr/>
        </p:nvSpPr>
        <p:spPr>
          <a:xfrm>
            <a:off x="566928" y="1316736"/>
            <a:ext cx="8138160" cy="1253744"/>
          </a:xfrm>
          <a:prstGeom prst="roundRect">
            <a:avLst>
              <a:gd name="adj" fmla="val 4376"/>
            </a:avLst>
          </a:prstGeom>
          <a:solidFill>
            <a:srgbClr val="E6F3F0"/>
          </a:solidFill>
          <a:ln/>
        </p:spPr>
      </p:sp>
      <p:sp>
        <p:nvSpPr>
          <p:cNvPr id="8" name="Shape 5"/>
          <p:cNvSpPr/>
          <p:nvPr/>
        </p:nvSpPr>
        <p:spPr>
          <a:xfrm>
            <a:off x="566928" y="1316736"/>
            <a:ext cx="64008" cy="1253744"/>
          </a:xfrm>
          <a:prstGeom prst="rect">
            <a:avLst/>
          </a:prstGeom>
          <a:solidFill>
            <a:srgbClr val="0B7B6B"/>
          </a:solidFill>
          <a:ln/>
        </p:spPr>
      </p:sp>
      <p:sp>
        <p:nvSpPr>
          <p:cNvPr id="9" name="Text 6"/>
          <p:cNvSpPr/>
          <p:nvPr/>
        </p:nvSpPr>
        <p:spPr>
          <a:xfrm>
            <a:off x="786384" y="1380744"/>
            <a:ext cx="7680960" cy="1125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Sixteen people fall ill with vomiting and diarrhoea after a wedding dinner served at 18:00 on May 1. Onset times (date and hour): May 2 at 02:00, 04:00, 05:00, 06:00, 06:00, 07:00, 07:00, 08:00, 08:00, 09:00, 10:00, 11:00, 14:00, 18:00; May 3 at 02:00 and 10:00. The suspected agent has an incubation period of about 6 to 12 hours.</a:t>
            </a:r>
            <a:endParaRPr lang="en-US" sz="1250" dirty="0"/>
          </a:p>
        </p:txBody>
      </p:sp>
      <p:sp>
        <p:nvSpPr>
          <p:cNvPr id="10" name="Text 7"/>
          <p:cNvSpPr/>
          <p:nvPr/>
        </p:nvSpPr>
        <p:spPr>
          <a:xfrm>
            <a:off x="566928" y="2716784"/>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Bin the onsets into 6-hour intervals starting midnight May 2. 00:00 to 06:00: cases at 02:00, 04:00, 05:00, 06:00, 06:00 = 5 cases. 06:00 to 12:00: 07:00, 07:00, 08:00, 08:00, 09:00, 10:00, 11:00 = 7 cases. 12:00 to 18:00: 14:00, 18:00 = 2 cases. 18:00 to 24:00: none. May 3 00:00 to 06:00: 02:00 = 1 case. 06:00 to 12:00: 10:00 = 1 case.</a:t>
            </a:r>
            <a:endParaRPr lang="en-US" sz="1250" dirty="0"/>
          </a:p>
        </p:txBody>
      </p:sp>
      <p:sp>
        <p:nvSpPr>
          <p:cNvPr id="11" name="Text 8"/>
          <p:cNvSpPr/>
          <p:nvPr/>
        </p:nvSpPr>
        <p:spPr>
          <a:xfrm>
            <a:off x="566928" y="385165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curve rises steeply to a single peak in the 06:00 to 12:00 interval (7 cases) then falls away, with only a long thin tail. One sharp peak with no second wave is the signature of a point source: everyone was exposed at roughly the same time.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Point-source gastroenteritis curve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Locate the peak near its midpoint, about 09:00 on May 2. Count back by the incubation period: 09:00 minus 12 hours is 21:00 on May 1, and 09:00 minus 6 hours is 03:00 on May 2.</a:t>
            </a:r>
            <a:endParaRPr lang="en-US" sz="1250" dirty="0"/>
          </a:p>
        </p:txBody>
      </p:sp>
      <p:sp>
        <p:nvSpPr>
          <p:cNvPr id="7" name="Text 5"/>
          <p:cNvSpPr/>
          <p:nvPr/>
        </p:nvSpPr>
        <p:spPr>
          <a:xfrm>
            <a:off x="566928" y="20452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That brackets the likely exposure to roughly 21:00 May 1 through 03:00 May 2, which overlaps the dinner served at 18:00 on May 1.</a:t>
            </a:r>
            <a:endParaRPr lang="en-US" sz="1250" dirty="0"/>
          </a:p>
        </p:txBody>
      </p:sp>
      <p:sp>
        <p:nvSpPr>
          <p:cNvPr id="8" name="Text 6"/>
          <p:cNvSpPr/>
          <p:nvPr/>
        </p:nvSpPr>
        <p:spPr>
          <a:xfrm>
            <a:off x="566928" y="25704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Cross-check with the earliest case: onset 02:00 May 2 minus the 6-hour minimum incubation gives exposure around 20:00 May 1, consistent with the dinner. The two late cases (May 3) sit within the long right tail expected from variation in incubation, not a separate propagated peak.</a:t>
            </a:r>
            <a:endParaRPr lang="en-US" sz="1250" dirty="0"/>
          </a:p>
        </p:txBody>
      </p:sp>
      <p:sp>
        <p:nvSpPr>
          <p:cNvPr id="9" name="Text 7"/>
          <p:cNvSpPr/>
          <p:nvPr/>
        </p:nvSpPr>
        <p:spPr>
          <a:xfrm>
            <a:off x="566928" y="3502152"/>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single sharp peak identifies a point-source outbreak, and counting back one incubation period from the peak places the exposure on the evening of May 1, consistent with the wedding dinner.</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412240"/>
          </a:xfrm>
          <a:prstGeom prst="roundRect">
            <a:avLst>
              <a:gd name="adj" fmla="val 3237"/>
            </a:avLst>
          </a:prstGeom>
          <a:solidFill>
            <a:srgbClr val="F4F7F6"/>
          </a:solidFill>
          <a:ln w="12700">
            <a:solidFill>
              <a:srgbClr val="E8ECEE"/>
            </a:solidFill>
            <a:prstDash val="solid"/>
          </a:ln>
        </p:spPr>
      </p:sp>
      <p:sp>
        <p:nvSpPr>
          <p:cNvPr id="8" name="Shape 5"/>
          <p:cNvSpPr/>
          <p:nvPr/>
        </p:nvSpPr>
        <p:spPr>
          <a:xfrm>
            <a:off x="566928" y="1316736"/>
            <a:ext cx="54864" cy="1412240"/>
          </a:xfrm>
          <a:prstGeom prst="rect">
            <a:avLst/>
          </a:prstGeom>
          <a:solidFill>
            <a:srgbClr val="0B7B6B"/>
          </a:solidFill>
          <a:ln/>
        </p:spPr>
      </p:sp>
      <p:sp>
        <p:nvSpPr>
          <p:cNvPr id="9" name="Text 6"/>
          <p:cNvSpPr/>
          <p:nvPr/>
        </p:nvSpPr>
        <p:spPr>
          <a:xfrm>
            <a:off x="749808" y="1389888"/>
            <a:ext cx="7754112" cy="126593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classify a second curve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Twenty residents of a care home develop fever and cough. Onset by day: Day 1: 1 case. Day 2: 1. Day 3: 2. Day 4: 4. Day 5: 2. Day 6: 1. Day 7: 1. Day 8: 3. Day 9: 4. Day 10: 1. The typical incubation period for the suspected respiratory virus is about 3 to 4 days.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Plot the cases by day, then state whether the pattern is point source or propagated and give the single feature that decides it.</a:t>
            </a:r>
            <a:endParaRPr lang="en-US" sz="1250" dirty="0"/>
          </a:p>
        </p:txBody>
      </p:sp>
      <p:sp>
        <p:nvSpPr>
          <p:cNvPr id="10" name="Shape 7"/>
          <p:cNvSpPr/>
          <p:nvPr/>
        </p:nvSpPr>
        <p:spPr>
          <a:xfrm>
            <a:off x="566928" y="2893568"/>
            <a:ext cx="8138160" cy="1973072"/>
          </a:xfrm>
          <a:prstGeom prst="roundRect">
            <a:avLst>
              <a:gd name="adj" fmla="val 2317"/>
            </a:avLst>
          </a:prstGeom>
          <a:solidFill>
            <a:srgbClr val="F4F7F6"/>
          </a:solidFill>
          <a:ln w="12700">
            <a:solidFill>
              <a:srgbClr val="E8ECEE"/>
            </a:solidFill>
            <a:prstDash val="solid"/>
          </a:ln>
        </p:spPr>
      </p:sp>
      <p:sp>
        <p:nvSpPr>
          <p:cNvPr id="11" name="Shape 8"/>
          <p:cNvSpPr/>
          <p:nvPr/>
        </p:nvSpPr>
        <p:spPr>
          <a:xfrm>
            <a:off x="566928" y="2893568"/>
            <a:ext cx="54864" cy="1973072"/>
          </a:xfrm>
          <a:prstGeom prst="rect">
            <a:avLst/>
          </a:prstGeom>
          <a:solidFill>
            <a:srgbClr val="0B7B6B"/>
          </a:solidFill>
          <a:ln/>
        </p:spPr>
      </p:sp>
      <p:sp>
        <p:nvSpPr>
          <p:cNvPr id="12" name="Text 9"/>
          <p:cNvSpPr/>
          <p:nvPr/>
        </p:nvSpPr>
        <p:spPr>
          <a:xfrm>
            <a:off x="749808" y="2966720"/>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estimate the exposure window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Twelve attendees of a conference luncheon develop watery diarrhoea. Onset times: Day 1 (lunch served 12:00). Onsets all fall on Day 2 at these hours: 18:00, 20:00, 22:00, 23:00, 00:00 (i.e. start of Day 3), 01:00, 02:00, 02:00, 03:00, 04:00, 06:00, 10:00. Treat the run from 18:00 Day 2 to 10:00 Day 3 as the onset spread. The suspected agent (a bacterial toxin) has an incubation period of about 24 to 48 hours.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Identify the peak onset time, then count back one incubation period to estimate the most likely exposure date and time, and say whether it is consistent with the luncheon.</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2.</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existing surveillance or data source could your study draw on or complement?</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population and time frame for your protocol.</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passive, active, sentinel, and syndromic surveillance and identify Canadian examples of each</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flow of a notifiable disease report from the clinic to the Public Health Agency of Canada</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Navigate the major federal and BC surveillance products (CNDSS, FluWatch, CCDSS, BCCDC dashboards, CVSD)</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registries and vital-statistics infrastructure that underpin Canadian population health data</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the classic CDC 10-step outbreak investigation framework and the Canadian FIORP analogue</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Read a real Canadian outbreak case study and identify which surveillance signals triggered the response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Explore PHAC and BCCDC dashboards firsthand and interpret what they show</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Name a surveillance product</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Canadian surveillance product and the single decision it is designed to inform.</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Match product to question</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surveillance product to the decision it informs, and name what it cannot tell you.</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Order the outbreak steps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Order the outbreak-investigation steps and write a case definition that balances catching cases against false alarms.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Active or passive surveillance: which is better?</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does the case definition matter so much?</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does an epidemic curve tell you?</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 the epidemic curve: point source or propagated?</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line list, plot the cases by time of onset to build an epidemic curve, then decide whether the pattern points to a single common exposure (point source) or to person-to-person transmission (propagated). For the point-source curve, use the peak and the incubation period to estimate the most likely exposure window.</a:t>
            </a:r>
            <a:endParaRPr lang="en-US" sz="1500" dirty="0"/>
          </a:p>
        </p:txBody>
      </p:sp>
      <p:sp>
        <p:nvSpPr>
          <p:cNvPr id="8" name="Text 5"/>
          <p:cNvSpPr/>
          <p:nvPr/>
        </p:nvSpPr>
        <p:spPr>
          <a:xfrm>
            <a:off x="566928" y="33375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Choose a time unit for the x-axis that is shorter than one incubation period: use hours (in 6-hour bins) for Line List 1 and days for Line List 2.</a:t>
            </a:r>
            <a:endParaRPr lang="en-US" sz="1350" dirty="0"/>
          </a:p>
        </p:txBody>
      </p:sp>
      <p:sp>
        <p:nvSpPr>
          <p:cNvPr id="9" name="Text 6"/>
          <p:cNvSpPr/>
          <p:nvPr/>
        </p:nvSpPr>
        <p:spPr>
          <a:xfrm>
            <a:off x="566928" y="411480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Draw the axes, then plot one square (or block) per case stacked above its onset time so the height of each column is the number of cases that became ill in that interval.</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2 — Surveillance and Outbreak Investigation</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