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12: Confounding and Causal Inference
Session focus: Bring causal inference to a close with confounding control from design through analysis, including propensity methods. This session launches the final protocol and mock REB package.
How to use this deck: each slide shows what students see on the board; these speaker notes hold the timings, facilitator talking points, model answers, and answer keys. Students completed the Lesson 12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crude OR of 2.92 drops to an adjusted OR of 1.76 once smoking is held constant, a change far larger than 10 percent, so smoking confounds the coffee-CHD association and the adjusted estimate of about 1.76 is the one to report.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alcohol, oral cancer, smoking] Compute the crude OR, the two stratum-specific ORs, and the Mantel-Haenszel adjusted OR, and state whether smoking confounds the alcohol-oral-cancer association.
Solution: Crude: exposed = 50 + 120 = 170 cases and 950 + 280 = 1230 non-cases; unexposed = 20 + 40 = 60 cases and 980 + 160 = 1140 non-cases. Crude OR = (170 x 1140) / (1230 x 60) = 193800 / 73800 = 2.63. Non-smoker OR = (50 x 980) / (950 x 20) = 49000 / 19000 = 2.58. Smoker OR = (120 x 160) / (280 x 40) = 19200 / 11200 = 1.71. Mantel-Haenszel: non-smoker n = 2000 gives (50 x 980)/2000 = 24.50 and (950 x 20)/2000 = 9.50; smoker n = 600 gives (120 x 160)/600 = 32.00 and (280 x 40)/600 = 18.67. Adjusted OR = (24.50 + 32.00) / (9.50 + 18.67) = 56.50 / 28.17 = 2.01. The crude OR (2.63) falls to 2.01 after adjustment, a change of roughly 24 percent, because smoking is more common among drinkers (28.6 percent versus 16.7 percent) and is an independent oral-cancer risk factor. Conclusion: smoking confounds the association and the adjusted OR of about 2.0 should be reported; the stratum ORs (2.58 and 1.71) are close enough that effect modification is mild rather than dominant.
[Practice 2: exercise, type 2 diabetes, age] Compute the crude OR, the two stratum-specific ORs, and the Mantel-Haenszel adjusted OR, and state whether age confounds the exercise-diabetes association.
Solution: Crude: exposed = 30 + 80 = 110 cases and 170 + 120 = 290 non-cases; unexposed = 55 + 120 = 175 cases and 145 + 80 = 225 non-cases. Crude OR = (110 x 225) / (290 x 175) = 24750 / 50750 = 0.49. Younger OR = (30 x 145) / (170 x 55) = 4350 / 9350 = 0.47. Older OR = (80 x 80) / (120 x 120) = 6400 / 14400 = 0.44. Mantel-Haenszel: younger n = 400 gives (30 x 145)/400 = 10.88 and (170 x 55)/400 = 23.38; older n = 400 gives (80 x 80)/400 = 16.00 and (120 x 120)/400 = 36.00. Adjusted OR = (10.88 + 16.00) / (23.38 + 36.00) = 26.88 / 59.38 = 0.45. The crude OR (0.49) and adjusted OR (0.45) are nearly identical, a change well under 10 percent. Age is balanced across exposure groups (older adults make up 50 percent of both exercisers and non-exercisers), so it does not confound here. Conclusion: age is not a confounder of the exercise-diabetes association; exercise looks protective with an OR of about 0.45 to 0.49 either way, and the matching stratum ORs (0.47 and 0.44) show no effect modification.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3 (the final protocol and mock REB application) and read the requirements and rubric aloud.
  2. Students complete the protocol and the mock REB package and run a readiness check against the rubric.
  3. Circulate and confirm each protocol's confounding-control plan matches its causal diagram.
  4. Remind students of the peer-review step and the final deadline.
SOURCE: Use the term-project document (Part 3) for the final-deliverable template and rubric. The protocol, mock REB application, and peer review are due as specified there.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adjustment set and one confounder you cannot measure. Review Lessons 7 to 12 for the final examination.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sort each method as a design-stage or analysis-stage control (three minutes).
  2. Surface with the notes.
WHAT TO SURFACE (say this):
  - Design-stage: restriction, matching, and randomisation (where possible) prevent confounding before data collection.
  - Analysis-stage: stratification, regression, and propensity-score methods adjust for measured confounders after the fact.
  - Only randomisation addresses unmeasured confounders; the rest need the confounder to be measured.
Set-up: Slide listing confounding-control methods (restriction, matching, stratification, regression, propensity scores).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Mapping, groups   |   Materials: A design-to-analysis axis on the board; the five methods.
RUN IT:
  1. Groups place each method on the axis and note what it can and cannot control (eight minutes).
  2. Groups state which methods fail against unmeasured confounding.
  3. Correct with the notes.
FACILITATOR TALKING POINTS:
  - Restriction and matching prevent confounding by design but cost generalisability or efficiency, and matched variables cannot then be studied.
  - Regression and propensity scores adjust for measured confounders only.
  - Unmeasured confounding survives all of these; only randomisation or strong design (instrumental variables, in special cases) addresses it.
Close: Students note which methods their protocol will use.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Compute and compare, pairs   |   Materials: A small table where the crude estimate differs from stratum-specific estimates (a confounding example).
RUN IT:
  1. Pairs compare the crude and stratum-specific estimates and decide whether confounding is present (six minutes).
  2. Pairs state what a large crude-versus-adjusted change implies.
  3. Correct with the notes.
FACILITATOR TALKING POINTS:
  - If the stratum-specific estimates agree with each other but differ from the crude estimate, the stratifying variable is a confounder.
  - If the stratum-specific estimates differ from each other, there is effect modification, a different phenomenon.
  - A rule of thumb: a meaningful change between crude and adjusted estimates flags confounding.
Close: Students note the key confounder their protocol must control.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Propensity scores or regression: what's the difference?
A. Both adjust for measured confounders. Regression models the outcome given confounders; propensity-score methods model the probability of exposure given confounders and then match, weight, or stratify on it. Propensity methods can help when there are many confounders and few outcomes, but neither addresses unmeasured confounding.
Q2. What is residual and unmeasured confounding?
A. Residual confounding remains after imperfect adjustment (a confounder measured with error or categorised too coarsely). Unmeasured confounding comes from confounders you never measured. Both can bias observational estimates, which is why a strong observational study reasons about what it could not control.
Q3. How can I judge how much an unmeasured confounder could matter?
A. Sensitivity analyses, including approaches like the E-value, ask how strong an unmeasured confounder would have to be to explain away the result. They do not prove robustness, but they make the vulnerability explicit and quantifiable.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search for) containing one fully worked example with all four cells of each 2x2 table and two practice datasets. Each dataset gives the disease counts among exposed and unexposed people, split into two strata of a third variable. A calculator or phone is sufficient; no software is required.
WHAT GOOD WORK LOOKS LIKE:
Good work computes a crude OR by collapsing the strata first, then stratum-specific ORs, then the Mantel-Haenszel adjusted OR, and judges confounding by the size of the crude-to-adjusted shift rather than by statistical significance. In the worked coffee example the crude OR of 2.92 should fall to about 1.76; in Practice 1 the crude 2.63 should fall to about 2.01 (confounding present); in Practice 2 the crude 0.49 should stay near 0.45 (no confounding, because age is balanced across exposure). Strong answers also distinguish confounding (stratum ORs similar but both differ from crude) from effect modification (stratum ORs differ sharply from each other), and check that the third variable is linked to exposure and to disease without lying on the causal pathway. Common errors to correct: computing stratum ORs but never forming the crude table, so confounding cannot be assessed; averaging the two stratum ORs instead of weighting by stratum size as Mantel-Haenszel does; inverting a cell so the OR comes out as its reciprocal; and declaring confounding from a trivial crude-to-adjusted difference, as in Practice 2.
Debrief: Confounding is something you see by comparing the crude and adjusted estimates side by side, not something you assume; a third variable confounds only when adjusting for it moves the estimate, as smoking does for coffee and alcohol but age does not for exercise.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12</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Confounding and Causal Inference</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Bring causal inference to a close with confounding control from design through analysis, including propensity methods.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13</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Stratified analysis: is it confounding?  (continued)</a:t>
            </a:r>
            <a:endParaRPr lang="en-US" sz="2400" dirty="0"/>
          </a:p>
        </p:txBody>
      </p:sp>
      <p:sp>
        <p:nvSpPr>
          <p:cNvPr id="6" name="Text 4"/>
          <p:cNvSpPr/>
          <p:nvPr/>
        </p:nvSpPr>
        <p:spPr>
          <a:xfrm>
            <a:off x="566928" y="1316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the Mantel-Haenszel adjusted odds ratio: for each stratum form (a x d)/n and (b x c)/n, where n is that stratum's total, then divide the sum of the (a x d)/n terms by the sum of the (b x c)/n terms.</a:t>
            </a:r>
            <a:endParaRPr lang="en-US" sz="1350" dirty="0"/>
          </a:p>
        </p:txBody>
      </p:sp>
      <p:sp>
        <p:nvSpPr>
          <p:cNvPr id="7" name="Text 5"/>
          <p:cNvSpPr/>
          <p:nvPr/>
        </p:nvSpPr>
        <p:spPr>
          <a:xfrm>
            <a:off x="566928" y="209397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the crude odds ratio to the adjusted odds ratio. A meaningful gap (a common rule of thumb is a change of roughly 10 percent or more) signals that the third variable was confounding the crude estimate.</a:t>
            </a:r>
            <a:endParaRPr lang="en-US" sz="1350" dirty="0"/>
          </a:p>
        </p:txBody>
      </p:sp>
      <p:sp>
        <p:nvSpPr>
          <p:cNvPr id="8" name="Text 6"/>
          <p:cNvSpPr/>
          <p:nvPr/>
        </p:nvSpPr>
        <p:spPr>
          <a:xfrm>
            <a:off x="566928" y="309067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the two stratum-specific odds ratios to each other. If they are similar, a single adjusted estimate summarises the association well; if they differ sharply, the third variable is an effect modifier and a pooled estimate hides that interaction.</a:t>
            </a:r>
            <a:endParaRPr lang="en-US" sz="1350" dirty="0"/>
          </a:p>
        </p:txBody>
      </p:sp>
      <p:sp>
        <p:nvSpPr>
          <p:cNvPr id="9" name="Text 7"/>
          <p:cNvSpPr/>
          <p:nvPr/>
        </p:nvSpPr>
        <p:spPr>
          <a:xfrm>
            <a:off x="566928" y="4087368"/>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that the third variable is plausibly a confounder: it should be associated with the exposure and be an independent risk factor for the disease, and it should not sit on the causal pathway between them.</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Stratified analysis: is it confounding?  (continued)</a:t>
            </a:r>
            <a:endParaRPr lang="en-US" sz="2400" dirty="0"/>
          </a:p>
        </p:txBody>
      </p:sp>
      <p:sp>
        <p:nvSpPr>
          <p:cNvPr id="6" name="Text 4"/>
          <p:cNvSpPr/>
          <p:nvPr/>
        </p:nvSpPr>
        <p:spPr>
          <a:xfrm>
            <a:off x="566928" y="1316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one or two sentences stating the adjusted odds ratio and whether the third variable confounds, modifies, or does neither.</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Coffee, heart disease, smoking</a:t>
            </a:r>
            <a:endParaRPr lang="en-US" sz="2400" dirty="0"/>
          </a:p>
        </p:txBody>
      </p:sp>
      <p:sp>
        <p:nvSpPr>
          <p:cNvPr id="7" name="Shape 4"/>
          <p:cNvSpPr/>
          <p:nvPr/>
        </p:nvSpPr>
        <p:spPr>
          <a:xfrm>
            <a:off x="566928" y="1316736"/>
            <a:ext cx="8138160" cy="1253744"/>
          </a:xfrm>
          <a:prstGeom prst="roundRect">
            <a:avLst>
              <a:gd name="adj" fmla="val 4376"/>
            </a:avLst>
          </a:prstGeom>
          <a:solidFill>
            <a:srgbClr val="E6F3F0"/>
          </a:solidFill>
          <a:ln/>
        </p:spPr>
      </p:sp>
      <p:sp>
        <p:nvSpPr>
          <p:cNvPr id="8" name="Shape 5"/>
          <p:cNvSpPr/>
          <p:nvPr/>
        </p:nvSpPr>
        <p:spPr>
          <a:xfrm>
            <a:off x="566928" y="1316736"/>
            <a:ext cx="64008" cy="1253744"/>
          </a:xfrm>
          <a:prstGeom prst="rect">
            <a:avLst/>
          </a:prstGeom>
          <a:solidFill>
            <a:srgbClr val="0B7B6B"/>
          </a:solidFill>
          <a:ln/>
        </p:spPr>
      </p:sp>
      <p:sp>
        <p:nvSpPr>
          <p:cNvPr id="9" name="Text 6"/>
          <p:cNvSpPr/>
          <p:nvPr/>
        </p:nvSpPr>
        <p:spPr>
          <a:xfrm>
            <a:off x="786384" y="1380744"/>
            <a:ext cx="7680960" cy="1125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cohort examines coffee drinking (exposed) and coronary heart disease (CHD), with smoking as the third variable. Non-smokers: among 1000 coffee drinkers, 90 had CHD and 910 did not; among 1200 non-drinkers, 60 had CHD and 1140 did not. Smokers: among 400 coffee drinkers, 160 had CHD and 240 did not; among 100 non-drinkers, 30 had CHD and 70 did not.</a:t>
            </a:r>
            <a:endParaRPr lang="en-US" sz="1250" dirty="0"/>
          </a:p>
        </p:txBody>
      </p:sp>
      <p:sp>
        <p:nvSpPr>
          <p:cNvPr id="10" name="Text 7"/>
          <p:cNvSpPr/>
          <p:nvPr/>
        </p:nvSpPr>
        <p:spPr>
          <a:xfrm>
            <a:off x="566928" y="27167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Crude table: collapse strata. Exposed = 90 + 160 = 250 CHD and 910 + 240 = 1150 no CHD; unexposed = 60 + 30 = 90 CHD and 1140 + 70 = 1210 no CHD. Crude OR = (250 x 1210) / (1150 x 90) = 302500 / 103500 = 2.92.</a:t>
            </a:r>
            <a:endParaRPr lang="en-US" sz="1250" dirty="0"/>
          </a:p>
        </p:txBody>
      </p:sp>
      <p:sp>
        <p:nvSpPr>
          <p:cNvPr id="11" name="Text 8"/>
          <p:cNvSpPr/>
          <p:nvPr/>
        </p:nvSpPr>
        <p:spPr>
          <a:xfrm>
            <a:off x="566928" y="3445256"/>
            <a:ext cx="8138160" cy="244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Non-smoker stratum OR = (90 x 1140) / (910 x 60) = 102600 / 54600 = 1.88.</a:t>
            </a:r>
            <a:endParaRPr lang="en-US" sz="1250" dirty="0"/>
          </a:p>
        </p:txBody>
      </p:sp>
      <p:sp>
        <p:nvSpPr>
          <p:cNvPr id="12" name="Text 9"/>
          <p:cNvSpPr/>
          <p:nvPr/>
        </p:nvSpPr>
        <p:spPr>
          <a:xfrm>
            <a:off x="566928" y="3767328"/>
            <a:ext cx="8138160" cy="244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Smoker stratum OR = (160 x 70) / (240 x 30) = 11200 / 7200 = 1.56.</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Coffee, heart disease, smoking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Mantel-Haenszel: non-smoker n = 2200, so (90 x 1140)/2200 = 46.64 and (910 x 60)/2200 = 24.82; smoker n = 500, so (160 x 70)/500 = 22.40 and (240 x 30)/500 = 14.40. Adjusted OR = (46.64 + 22.40) / (24.82 + 14.40) = 69.04 / 39.22 = 1.76.</a:t>
            </a:r>
            <a:endParaRPr lang="en-US" sz="1250" dirty="0"/>
          </a:p>
        </p:txBody>
      </p:sp>
      <p:sp>
        <p:nvSpPr>
          <p:cNvPr id="7" name="Text 5"/>
          <p:cNvSpPr/>
          <p:nvPr/>
        </p:nvSpPr>
        <p:spPr>
          <a:xfrm>
            <a:off x="566928" y="22484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Why the crude estimate was inflated: smoking is more common among coffee drinkers (28.6 percent) than non-drinkers (7.7 percent), and smoking is itself a strong CHD risk factor, so part of the crude association was smoking masquerading as a coffee effect.</a:t>
            </a:r>
            <a:endParaRPr lang="en-US" sz="1250" dirty="0"/>
          </a:p>
        </p:txBody>
      </p:sp>
      <p:sp>
        <p:nvSpPr>
          <p:cNvPr id="8" name="Text 6"/>
          <p:cNvSpPr/>
          <p:nvPr/>
        </p:nvSpPr>
        <p:spPr>
          <a:xfrm>
            <a:off x="566928" y="318008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two stratum ORs (1.88 and 1.56) are reasonably close, so smoking is confounding rather than strongly modifying the association.</a:t>
            </a:r>
            <a:endParaRPr lang="en-US" sz="1250" dirty="0"/>
          </a:p>
        </p:txBody>
      </p:sp>
      <p:sp>
        <p:nvSpPr>
          <p:cNvPr id="9" name="Text 7"/>
          <p:cNvSpPr/>
          <p:nvPr/>
        </p:nvSpPr>
        <p:spPr>
          <a:xfrm>
            <a:off x="566928" y="37053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crude OR of 2.92 drops to an adjusted OR of 1.76 once smoking is held constant, a change far larger than 10 percent, so smoking confounds the coffee-CHD association and the adjusted estimate of about 1.76 is the one to report.</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8" name="Shape 5"/>
          <p:cNvSpPr/>
          <p:nvPr/>
        </p:nvSpPr>
        <p:spPr>
          <a:xfrm>
            <a:off x="566928" y="1316736"/>
            <a:ext cx="54864" cy="1786128"/>
          </a:xfrm>
          <a:prstGeom prst="rect">
            <a:avLst/>
          </a:prstGeom>
          <a:solidFill>
            <a:srgbClr val="0B7B6B"/>
          </a:solidFill>
          <a:ln/>
        </p:spPr>
      </p:sp>
      <p:sp>
        <p:nvSpPr>
          <p:cNvPr id="9"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alcohol, oral cancer, smoking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case-control style 2x2 dataset examines heavy alcohol use (exposed) and oral cancer, with smoking as the third variable. Non-smokers: among 1000 drinkers, 50 had oral cancer and 950 did not; among 1000 non-drinkers, 20 had oral cancer and 980 did not. Smokers: among 400 drinkers, 120 had oral cancer and 280 did not; among 200 non-drinkers, 40 had oral cancer and 160 did not.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the crude OR, the two stratum-specific ORs, and the Mantel-Haenszel adjusted OR, and state whether smoking confounds the alcohol-oral-cancer association.</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7" name="Shape 5"/>
          <p:cNvSpPr/>
          <p:nvPr/>
        </p:nvSpPr>
        <p:spPr>
          <a:xfrm>
            <a:off x="566928" y="1316736"/>
            <a:ext cx="54864" cy="1786128"/>
          </a:xfrm>
          <a:prstGeom prst="rect">
            <a:avLst/>
          </a:prstGeom>
          <a:solidFill>
            <a:srgbClr val="0B7B6B"/>
          </a:solidFill>
          <a:ln/>
        </p:spPr>
      </p:sp>
      <p:sp>
        <p:nvSpPr>
          <p:cNvPr id="8"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exercise, type 2 diabetes, age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cohort examines regular exercise (exposed) and type 2 diabetes, with age group as the third variable. Younger adults: among 200 exercisers, 30 developed diabetes and 170 did not; among 200 non-exercisers, 55 developed diabetes and 145 did not. Older adults: among 200 exercisers, 80 developed diabetes and 120 did not; among 200 non-exercisers, 120 developed diabetes and 80 did not.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the crude OR, the two stratum-specific ORs, and the Mantel-Haenszel adjusted OR, and state whether age confounds the exercise-diabetes association.</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12.</a:t>
            </a:r>
            <a:endParaRPr lang="en-US" sz="1350" dirty="0"/>
          </a:p>
        </p:txBody>
      </p:sp>
      <p:sp>
        <p:nvSpPr>
          <p:cNvPr id="10" name="Text 7"/>
          <p:cNvSpPr/>
          <p:nvPr/>
        </p:nvSpPr>
        <p:spPr>
          <a:xfrm>
            <a:off x="566928" y="219456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adjustment set and one confounder you cannot measure.</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1:06–1:48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1:48–2:36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criteria to identify potential confounders in observational studies</a:t>
            </a:r>
            <a:endParaRPr lang="en-US" sz="1400" dirty="0"/>
          </a:p>
        </p:txBody>
      </p:sp>
      <p:sp>
        <p:nvSpPr>
          <p:cNvPr id="8" name="Text 5"/>
          <p:cNvSpPr/>
          <p:nvPr/>
        </p:nvSpPr>
        <p:spPr>
          <a:xfrm>
            <a:off x="566928" y="189077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Use restricted sampling and matching to prevent confounding</a:t>
            </a:r>
            <a:endParaRPr lang="en-US" sz="1400" dirty="0"/>
          </a:p>
        </p:txBody>
      </p:sp>
      <p:sp>
        <p:nvSpPr>
          <p:cNvPr id="9" name="Text 6"/>
          <p:cNvSpPr/>
          <p:nvPr/>
        </p:nvSpPr>
        <p:spPr>
          <a:xfrm>
            <a:off x="566928" y="223723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Implement matching in both cohort and case-control study designs</a:t>
            </a:r>
            <a:endParaRPr lang="en-US" sz="1400" dirty="0"/>
          </a:p>
        </p:txBody>
      </p:sp>
      <p:sp>
        <p:nvSpPr>
          <p:cNvPr id="10" name="Text 7"/>
          <p:cNvSpPr/>
          <p:nvPr/>
        </p:nvSpPr>
        <p:spPr>
          <a:xfrm>
            <a:off x="566928" y="2583688"/>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Use causal diagrams (DAGs) to identify confounders needing control</a:t>
            </a:r>
            <a:endParaRPr lang="en-US" sz="1400" dirty="0"/>
          </a:p>
        </p:txBody>
      </p:sp>
      <p:sp>
        <p:nvSpPr>
          <p:cNvPr id="11" name="Text 8"/>
          <p:cNvSpPr/>
          <p:nvPr/>
        </p:nvSpPr>
        <p:spPr>
          <a:xfrm>
            <a:off x="566928" y="293014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stratified analysis (Mantel-Haenszel) to control confounding and assess interaction</a:t>
            </a:r>
            <a:endParaRPr lang="en-US" sz="1400" dirty="0"/>
          </a:p>
        </p:txBody>
      </p:sp>
      <p:sp>
        <p:nvSpPr>
          <p:cNvPr id="12" name="Text 9"/>
          <p:cNvSpPr/>
          <p:nvPr/>
        </p:nvSpPr>
        <p:spPr>
          <a:xfrm>
            <a:off x="566928" y="350418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propensity scores, instrumental variables, and marginal structural models</a:t>
            </a:r>
            <a:endParaRPr lang="en-US" sz="1400" dirty="0"/>
          </a:p>
        </p:txBody>
      </p:sp>
      <p:sp>
        <p:nvSpPr>
          <p:cNvPr id="13" name="Text 10"/>
          <p:cNvSpPr/>
          <p:nvPr/>
        </p:nvSpPr>
        <p:spPr>
          <a:xfrm>
            <a:off x="566928" y="407822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the potential of unmeasured confounders using sensitivity analysis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Interpret the effects of controlling different types of extraneous variables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Design or analysis?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Design-stage or analysis-stage control? Sort: restriction, matching, stratification, regression, propensity scores.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the control strategies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Place each confounding-control method from design to analysis, and mark which cannot touch unmeasured confounders.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Stratified-analysis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Compare the crude and stratum-specific estimates: is there confounding, and how can you tell?</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Propensity scores or regression: what's the difference?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residual and unmeasured confounding?</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can I judge how much an unmeasured confounder could matter?</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Stratified analysis: is it confounding?</a:t>
            </a:r>
            <a:endParaRPr lang="en-US" sz="2400" dirty="0"/>
          </a:p>
        </p:txBody>
      </p:sp>
      <p:sp>
        <p:nvSpPr>
          <p:cNvPr id="7" name="Text 4"/>
          <p:cNvSpPr/>
          <p:nvPr/>
        </p:nvSpPr>
        <p:spPr>
          <a:xfrm>
            <a:off x="566928" y="131673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Use stratified analysis to decide whether a third variable confounds an exposure-disease association. For each dataset, compute the crude odds ratio, the stratum-specific odds ratios, and the Mantel-Haenszel adjusted odds ratio, then state whether the third variable is acting as a confounder.</a:t>
            </a:r>
            <a:endParaRPr lang="en-US" sz="1500" dirty="0"/>
          </a:p>
        </p:txBody>
      </p:sp>
      <p:sp>
        <p:nvSpPr>
          <p:cNvPr id="8" name="Text 5"/>
          <p:cNvSpPr/>
          <p:nvPr/>
        </p:nvSpPr>
        <p:spPr>
          <a:xfrm>
            <a:off x="566928" y="272796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Collapse the two strata into a single crude 2x2 table by adding the corresponding cells, then compute the crude odds ratio as (a x d) / (b x c), where a and b are diseased and non-diseased among the exposed and c and d are the same among the unexposed.</a:t>
            </a:r>
            <a:endParaRPr lang="en-US" sz="1350" dirty="0"/>
          </a:p>
        </p:txBody>
      </p:sp>
      <p:sp>
        <p:nvSpPr>
          <p:cNvPr id="9" name="Text 6"/>
          <p:cNvSpPr/>
          <p:nvPr/>
        </p:nvSpPr>
        <p:spPr>
          <a:xfrm>
            <a:off x="566928" y="372465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the odds ratio separately within each stratum using the same (a x d) / (b x c) formula on that stratum's four cells.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12 — Confounding and Causal Inference</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