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11: Validity in Observational Studies
Session focus: Audit selection and information bias in observational work and plan validation. Direction-of-bias reasoning is the crux and is cued.
How to use this deck: each slide shows what students see on the board; these speaker notes hold the timings, facilitator talking points, model answers, and answer keys. Students completed the Lesson 11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Non-differential misclassification of exposure biases the OR toward the null, here from a true 6.0 down to an observed 3.17. The direction is predictable; a validation sub-study supports correction.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recall in a case-control study] Name the threat and whether it is differential, rebuild the observed 2x2, compute the observed OR, and state the direction of bias and one control.
Solution: Threat: differential misclassification of exposure (recall bias), because sensitivity differs between cases (0.90) and controls (0.60). With Sp = 1.0 there are no false positives. Observed exposed cases = 0.90*100 = 90 (unexposed 110); observed exposed controls = 0.60*100 = 60 (unexposed 140). Observed OR = (90*140)/(60*110) = 12600 / 6600 = 1.91. A true OR of 1.0 is inflated to 1.91, a spurious association AWAY from the null. Controls: use exposure records that do not depend on memory (prescription or registry data), blind interviewers to case/control status, or use a control group with similar recall (for example, mothers of children with a different defect). This shows differential error need not point toward the null.
[Practice 2: selection by sampling fractions] Name the threat, rebuild the selected 2x2 from the sampling fractions, compute the observed OR, and state the direction of bias and one control.
Solution: Threat: selection bias, because entry depends jointly on exposure and disease. Selected cells = true count times sampling fraction: exposed cases 100*0.80 = 80; exposed non-cases 400*0.40 = 160; unexposed cases 100*0.40 = 40; unexposed non-cases 800*0.40 = 320. Observed OR = (80*320)/(160*40) = 25600 / 6400 = 4.0. The selection odds ratio is (0.80*0.40)/(0.40*0.40) = 2.0, and observed OR = true OR * selection OR = 2.0*2.0 = 4.0, biased AWAY from the null. Controls: define a secondary base so that controls represent the population that produced the cases, use the same recruitment route for all four cells, or, if fractions are known, weight the analysis to undo the differential sampling.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11 and read the milestone aloud.
  2. Students document the threats and controls in their protocol's validity section.
  3. Circulate and ask each student to predict the direction of their worst residual bias.
  4. Mini-conference prompt: 'Which threat survives your controls, and which way does it push your result?'
SOURCE: Refer to the term-project document (Part 2, Week 11)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residual threat in your protocol and its direction. Complete the Lesson 12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name the selection mechanism and its likely direction (two minutes).
  2. Surface with the notes.
WHAT TO SURFACE (say this):
  - Hospital-based sampling can create Berkson-type selection bias, making two conditions look associated.
  - The direction depends on the mechanism; here it usually manufactures or inflates an association.
  - Naming the mechanism and reasoning about direction is the appraisal skill.
Set-up: Slide with a quick hospital-based scenario likely to produce selection bias.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Diagnose and fix, groups   |   Materials: Three short scenarios producing selection bias (loss to follow-up, self-selection, Berkson).
RUN IT:
  1. Groups identify the mechanism and propose a design-stage fix for each (eight minutes).
  2. Groups predict the direction of bias.
  3. Correct with the notes.
FACILITATOR TALKING POINTS:
  - Self-selection and differential loss bias estimates in a direction set by who is selected or lost.
  - Design-stage fixes: sample from the source population, maximise and track follow-up, choose comparable controls.
  - Fixing selection at the design stage is far better than adjusting for it later.
Close: Students note the selection threat their protocol must pre-empt.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Reasoning, pairs   |   Materials: A scenario with imperfect exposure measurement; the idea of a validation sub-study.
RUN IT:
  1. Pairs predict the direction of bias from differential and non-differential misclassification (six minutes).
  2. Pairs sketch a small validation sub-study and state what it would estimate.
  3. Correct with the notes.
FACILITATOR TALKING POINTS:
  - Non-differential error biases toward the null; differential error can go either way.
  - A validation sub-study compares the imperfect measure to a gold standard in a subsample to estimate sensitivity and specificity of measurement.
  - Those estimates let you correct or bound the bias.
Close: Students note whether their protocol needs a validation step.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is a validation study and when do I need one?
A. It compares your imperfect measure to a gold standard in a subsample, estimating how well your measure performs. You need one when your key exposure or outcome is measured with meaningful error and you want to correct or bound the resulting bias.
Q2. Which way does misclassification push my estimate?
A. Non-differential misclassification (error unrelated to the other variable) usually biases toward the null. Differential misclassification (error that depends on case or exposure status) can bias in either direction. Always state which type you suspect and your reasoning.
Q3. Can I fix selection bias in the analysis?
A. Only partially, and only if you can model the selection. It is far better prevented at the design stage by sampling from the right base, maximising follow-up, and choosing comparable groups. Some selection bias cannot be undone analytically.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search for) with: (1) a one-paragraph study sketch, (2) two 2x2 tables of true vs. observed counts, and (3) the classification rule that exposure sensitivity Se = P(called exposed | truly exposed) and specificity Sp = P(called unexposed | truly unexposed). A calculator is the only extra item.
WHAT GOOD WORK LOOKS LIKE:
Strong work names a specific mechanism (recall bias, selection by sampling fraction, non-differential measurement error), not 'bias in general', and states differential vs. non-differential before predicting direction. For the worked-style items the recomputed OR must match: 3.17 toward the null for non-differential exposure error, 1.91 away from the null for the recall-bias case, 4.0 away from the null for the selection case. Each threat should be paired with a concrete control (validation sub-study, record-based exposure, blinded interviewers, secondary base, sampling weights). Honest acknowledgement of a residual threat with its likely direction earns credit. Common errors to correct: assuming all bias is toward the null (only non-differential two-level misclassification is reliably so); forgetting that Sp &lt; 1 adds false positives via (1-Sp); confusing the selection odds ratio with a sampling fraction; treating 'a control was named' as sufficient without saying which way the estimate is shaded.
Debrief: Land the rule in one line: name the mechanism, label it differential or not, then predict direction; only non-differential two-level misclassification is dependably toward the null, while differential error and selection bias can go either way. In the capstone Validity Audit, students apply this to the residual threats in their own protocol.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11</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Validity in Observational Studies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Audit selection and information bias in observational work and plan validation.</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12</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Bias audit: name the threat, predict its direction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Decide differential vs. non-differential: errors are non-differential when sensitivity and specificity are the same in cases and controls (or in exposed and unexposed), and differential when they differ.</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Predict the direction before computing: non-differential misclassification of a two-level exposure pulls the OR toward 1; differential error and selection bias can push it either way.</a:t>
            </a:r>
            <a:endParaRPr lang="en-US" sz="1350" dirty="0"/>
          </a:p>
        </p:txBody>
      </p:sp>
      <p:sp>
        <p:nvSpPr>
          <p:cNvPr id="8" name="Text 6"/>
          <p:cNvSpPr/>
          <p:nvPr/>
        </p:nvSpPr>
        <p:spPr>
          <a:xfrm>
            <a:off x="566928" y="323697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If the table gives true counts and Se/Sp (or sampling fractions), rebuild the observed cells and compute the observed OR.</a:t>
            </a:r>
            <a:endParaRPr lang="en-US" sz="1350" dirty="0"/>
          </a:p>
        </p:txBody>
      </p:sp>
      <p:sp>
        <p:nvSpPr>
          <p:cNvPr id="9" name="Text 7"/>
          <p:cNvSpPr/>
          <p:nvPr/>
        </p:nvSpPr>
        <p:spPr>
          <a:xfrm>
            <a:off x="566928" y="37947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observed with true: state the direction of bias in one sentence and name one design or analysis control that would reduce it.</a:t>
            </a:r>
            <a:endParaRPr lang="en-US" sz="1350" dirty="0"/>
          </a:p>
        </p:txBody>
      </p:sp>
      <p:sp>
        <p:nvSpPr>
          <p:cNvPr id="10" name="Text 8"/>
          <p:cNvSpPr/>
          <p:nvPr/>
        </p:nvSpPr>
        <p:spPr>
          <a:xfrm>
            <a:off x="566928" y="435254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Flag any threat that cannot be fully removed and state its likely direction, so the reader knows which way the estimate is shaded.</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Non-differential exposure error</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Case-control study of a dietary exposure and a disease. True counts: among 300 cases, 240 truly exposed and 60 unexposed; among 300 controls, 120 exposed and 180 unexposed, giving true OR = (240*180)/(120*60) = 6.0. Exposure is measured by a food questionnaire with sensitivity Se = 0.80 and specificity Sp = 0.90, the same in cases and controls (non-differential).</a:t>
            </a:r>
            <a:endParaRPr lang="en-US" sz="1250" dirty="0"/>
          </a:p>
        </p:txBody>
      </p:sp>
      <p:sp>
        <p:nvSpPr>
          <p:cNvPr id="10" name="Text 7"/>
          <p:cNvSpPr/>
          <p:nvPr/>
        </p:nvSpPr>
        <p:spPr>
          <a:xfrm>
            <a:off x="566928" y="29199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Target: the true OR is 6.0; we want to know how the questionnaire error shifts the observed OR.</a:t>
            </a:r>
            <a:endParaRPr lang="en-US" sz="1250" dirty="0"/>
          </a:p>
        </p:txBody>
      </p:sp>
      <p:sp>
        <p:nvSpPr>
          <p:cNvPr id="11" name="Text 8"/>
          <p:cNvSpPr/>
          <p:nvPr/>
        </p:nvSpPr>
        <p:spPr>
          <a:xfrm>
            <a:off x="566928" y="34452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Rebuild observed exposed cases: Se*240 + (1-Sp)*60 = 0.80*240 + 0.10*60 = 192 + 6 = 198; observed unexposed cases = 102.</a:t>
            </a:r>
            <a:endParaRPr lang="en-US" sz="1250" dirty="0"/>
          </a:p>
        </p:txBody>
      </p:sp>
      <p:sp>
        <p:nvSpPr>
          <p:cNvPr id="12" name="Text 9"/>
          <p:cNvSpPr/>
          <p:nvPr/>
        </p:nvSpPr>
        <p:spPr>
          <a:xfrm>
            <a:off x="566928" y="397052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Rebuild observed exposed controls: 0.80*120 + 0.10*180 = 96 + 18 = 114; observed unexposed controls = 186.</a:t>
            </a:r>
            <a:endParaRPr lang="en-US" sz="1250" dirty="0"/>
          </a:p>
        </p:txBody>
      </p:sp>
      <p:sp>
        <p:nvSpPr>
          <p:cNvPr id="13" name="Text 10"/>
          <p:cNvSpPr/>
          <p:nvPr/>
        </p:nvSpPr>
        <p:spPr>
          <a:xfrm>
            <a:off x="566928" y="4495800"/>
            <a:ext cx="8138160" cy="244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Observed OR = (198*186)/(114*102) = 36828 / 11628 = 3.17.</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Non-differential exposure error  (continued)</a:t>
            </a:r>
            <a:endParaRPr lang="en-US" sz="2400" dirty="0"/>
          </a:p>
        </p:txBody>
      </p:sp>
      <p:sp>
        <p:nvSpPr>
          <p:cNvPr id="6" name="Text 4"/>
          <p:cNvSpPr/>
          <p:nvPr/>
        </p:nvSpPr>
        <p:spPr>
          <a:xfrm>
            <a:off x="566928" y="131673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Because Se and Sp are identical in the two groups, the error is non-differential, and the OR is pulled from 6.0 toward 1.</a:t>
            </a:r>
            <a:endParaRPr lang="en-US" sz="1250" dirty="0"/>
          </a:p>
        </p:txBody>
      </p:sp>
      <p:sp>
        <p:nvSpPr>
          <p:cNvPr id="7" name="Text 5"/>
          <p:cNvSpPr/>
          <p:nvPr/>
        </p:nvSpPr>
        <p:spPr>
          <a:xfrm>
            <a:off x="566928" y="184200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Control: a validation sub-study estimating Se and Sp lets you correct (calibrate) the observed OR back toward 6.0.</a:t>
            </a:r>
            <a:endParaRPr lang="en-US" sz="1250" dirty="0"/>
          </a:p>
        </p:txBody>
      </p:sp>
      <p:sp>
        <p:nvSpPr>
          <p:cNvPr id="8" name="Text 6"/>
          <p:cNvSpPr/>
          <p:nvPr/>
        </p:nvSpPr>
        <p:spPr>
          <a:xfrm>
            <a:off x="566928" y="2367280"/>
            <a:ext cx="8138160" cy="704088"/>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Non-differential misclassification of exposure biases the OR toward the null, here from a true 6.0 down to an observed 3.17. The direction is predictable; a validation sub-study supports correction.</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recall in a case-control study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Case-control study of a past exposure and a birth defect. The true source has no association: among 200 cases, 100 truly exposed and 100 unexposed; among 200 controls, 100 exposed and 100 unexposed, so true OR = 1.0. Exposure is self-reported. Mothers of affected children recall past exposure well (Se = 0.90), but control mothers under-report it (Se = 0.60); neither group reports exposures that did not occur (Sp = 1.0).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the threat and whether it is differential, rebuild the observed 2x2, compute the observed OR, and state the direction of bias and one control.</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7" name="Shape 5"/>
          <p:cNvSpPr/>
          <p:nvPr/>
        </p:nvSpPr>
        <p:spPr>
          <a:xfrm>
            <a:off x="566928" y="1316736"/>
            <a:ext cx="54864" cy="1786128"/>
          </a:xfrm>
          <a:prstGeom prst="rect">
            <a:avLst/>
          </a:prstGeom>
          <a:solidFill>
            <a:srgbClr val="0B7B6B"/>
          </a:solidFill>
          <a:ln/>
        </p:spPr>
      </p:sp>
      <p:sp>
        <p:nvSpPr>
          <p:cNvPr id="8"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selection by sampling fractions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study estimates the exposure-disease OR from a source population with these true counts: exposed cases = 100, exposed non-cases = 400, unexposed cases = 100, unexposed non-cases = 800, so true OR = (100*800)/(400*100) = 2.0. Enrolment is incomplete and differential: exposed cases are recruited with probability 0.80, while every other group is recruited with probability 0.40.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the threat, rebuild the selected 2x2 from the sampling fractions, compute the observed OR, and state the direction of bias and one control.</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11.</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Which threat survives your controls, and which way does it push your result?</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residual threat in your protocol and its direction.</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1:06–1:48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1:48–2:36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different types of selection bias and assess whether a study is likely to suffer from it</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Determine the likely direction and magnitude of selection bias using sampling fractions or sampling odds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principles of bias prevention in study design, including secondary-base studies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differences between non-differential and differential misclassification bias in terms of sensitivity and specificity</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misclassification of exposure, disease, or both in 2×2 tables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the likely impact of misclassification using sensitivity analysis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validation studies and regression calibration to adjust observed data</a:t>
            </a:r>
            <a:endParaRPr lang="en-US" sz="1400" dirty="0"/>
          </a:p>
        </p:txBody>
      </p:sp>
      <p:sp>
        <p:nvSpPr>
          <p:cNvPr id="7" name="Text 5"/>
          <p:cNvSpPr/>
          <p:nvPr/>
        </p:nvSpPr>
        <p:spPr>
          <a:xfrm>
            <a:off x="566928" y="189077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Modify sample-size estimates to account for misclassification</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Name the bias and its direction</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selection bias in this hospital-based scenario, and its likely direction.</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Selection-bias clinic</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each scenario, name the selection mechanism, predict its direction, and propose a design-stage fix.</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Misclassification and validation</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Predict the direction of bias from the measurement error, then design a validation sub-study to quantify it.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a validation study and when do I need one?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Which way does misclassification push my estimate?</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Can I fix selection bias in the analysis?</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Bias audit: name the threat, predict its direction</a:t>
            </a:r>
            <a:endParaRPr lang="en-US" sz="2400" dirty="0"/>
          </a:p>
        </p:txBody>
      </p:sp>
      <p:sp>
        <p:nvSpPr>
          <p:cNvPr id="7" name="Text 4"/>
          <p:cNvSpPr/>
          <p:nvPr/>
        </p:nvSpPr>
        <p:spPr>
          <a:xfrm>
            <a:off x="566928" y="168249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each provided study, identify the main validity threat (selection bias or misclassification), state whether it is differential or non-differential, and predict which way it pushes the odds ratio (toward the null, away from the null, or unpredictable). Where counts are given, recompute the observed OR to confirm the direction.</a:t>
            </a:r>
            <a:endParaRPr lang="en-US" sz="1500" dirty="0"/>
          </a:p>
        </p:txBody>
      </p:sp>
      <p:sp>
        <p:nvSpPr>
          <p:cNvPr id="8" name="Text 5"/>
          <p:cNvSpPr/>
          <p:nvPr/>
        </p:nvSpPr>
        <p:spPr>
          <a:xfrm>
            <a:off x="566928" y="33375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study sketch and write the true (target) odds ratio it is trying to estimate.</a:t>
            </a:r>
            <a:endParaRPr lang="en-US" sz="1350" dirty="0"/>
          </a:p>
        </p:txBody>
      </p:sp>
      <p:sp>
        <p:nvSpPr>
          <p:cNvPr id="9" name="Text 6"/>
          <p:cNvSpPr/>
          <p:nvPr/>
        </p:nvSpPr>
        <p:spPr>
          <a:xfrm>
            <a:off x="566928" y="389534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Classify the threat: selection bias if entry into the study depends on exposure and disease together; misclassification if exposure or disease status is recorded with error.</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11 — Validity in Observational Studies</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