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341 Lesson 10: Controlled Studies
Session focus: Set up controlled studies well: allocation, blinding, outcomes, and sample size. The distinction between allocation concealment and blinding is the crux.
How to use this deck: each slide shows what students see on the board; these speaker notes hold the timings, facilitator talking points, model answers, and answer keys. Students completed the Lesson 10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skeleton is a 1:1 double-blind placebo-controlled trial with one primary outcome analysed by intention-to-treat, and the worked result is a vaccine efficacy of 0.80, or 80 percent, against symptomatic infection at 6 months.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build the skeleton and read the ITT result] Write the trial skeleton (objective with target and source populations; arms and allocation; who is blinded and why a full double blind is impossible here; one primary outcome; primary analysis). Then compute the attack rate per arm, the relative risk, and the absolute risk reduction under intention-to-treat, and state the primary result in one sentence.
Solution: Objective: estimate whether a 12-week exercise programme reduces falls in fall-prone adults aged 65+ (target population), enrolled from three community clinics (source population). Arms: structured exercise versus usual-care leaflet, 1:1 randomisation; because clinic and baseline risk vary, stratified randomisation by clinic is defensible. Allocation concealment via a central system so the enroller cannot steer frailer patients to usual care. Blinding: subjects cannot be blinded to whether they exercise, so this is at most an assessor-blind (single-blind) trial; blinding the falls assessor removes biased outcome ascertainment, but subject expectation bias cannot be removed, which is a recognised limitation. Primary outcome: at least one fall within 6 months of randomisation. Primary analysis: intention-to-treat. Numbers: exercise attack rate = 30/200 = 0.15 (15 percent); usual-care attack rate = 50/200 = 0.25 (25 percent); RR = 0.15/0.25 = 0.60; ARR = 0.25 - 0.15 = 0.10 (10 percentage points); number needed to treat = 1/0.10 = 10. Result: the exercise programme reduced the risk of at least one fall from 25 percent to 15 percent over 6 months, a relative risk of 0.60 and an absolute reduction of 10 percentage points, by intention-to-treat.
[Practice 2: intention-to-treat versus per-protocol] Compute the relapse risk and the relative risk versus placebo under (a) intention-to-treat and (b) per-protocol, then explain in two or three sentences which is the primary analysis and why per-protocol can mislead.
Solution: Intention-to-treat counts everyone as randomised: drug 30/200 = 0.15 (15 percent), placebo 50/200 = 0.25 (25 percent), RR = 0.15/0.25 = 0.60, ARR = 0.10. Per-protocol counts only the 160 adherent drug subjects: 16/160 = 0.10 (10 percent) versus placebo 0.25, RR = 0.10/0.25 = 0.40. Intention-to-treat is the primary analysis because it preserves the randomised comparison and reflects real-world effectiveness; dropping the 40 non-adherent subjects breaks randomisation and tends to exaggerate benefit, since people who stay on a drug often differ systematically from those who stop, so the per-protocol RR of 0.40 is optimistic and serves only as a secondary, supportive estimate.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10 and read the milestone aloud.
  2. Students align their protocol's analysis plan with its design.
  3. Circulate and ask each student for their primary outcome and primary analysis.
  4. Mini-conference prompt: 'If you cannot randomise, which trial safeguard are you giving up, and how will you compensate?'
SOURCE: Refer to the term-project document (Part 2, Week 10)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your protocol's primary outcome and primary analysis. Complete the Lesson 11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propose why concealment matters even with sound randomisation (two minutes).
  2. Surface with the notes.
WHAT TO SURFACE (say this):
  - If the enroller knows the next assignment, they can consciously or unconsciously steer sicker or healthier patients into one arm, undoing randomisation.
  - Allocation concealment protects the randomisation at the moment of enrolment.
  - It is distinct from blinding, which protects what happens after assignment.
Set-up: Slide: 'Randomisation is done properly. Why does it also matter that the next assignment is hidden from the enrolling clinician?'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Group design   |   Materials: A scenario for a randomized trial (a new clinic intervention).
RUN IT:
  1. Groups design the trial skeleton: randomisation method, allocation concealment, and who is blinded (eight minutes).
  2. Groups state what each safeguard protects against.
  3. Correct with the notes.
FACILITATOR TALKING POINTS:
  - Randomisation balances known and unknown confounders in expectation; concealment protects it at enrolment.
  - Blinding of participants, providers, and assessors prevents differential co-treatment and biased outcome assessment.
  - Some trials cannot blind participants (surgery); then a blinded outcome assessor is especially important.
Close: Students note which safeguards their protocol can realistically use.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Reasoning, pairs   |   Materials: A scenario asking for a primary outcome and a qualitative sense of the sample size it implies.
RUN IT:
  1. Pairs choose a single primary outcome and reason about what drives the needed sample size (six minutes).
  2. Pairs explain why many secondary outcomes invite false positives.
  3. Correct with the notes.
FACILITATOR TALKING POINTS:
  - A single, pre-specified primary outcome avoids multiplicity; many outcomes inflate false positives.
  - Sample size grows when the expected effect is small, the outcome is variable, or high power is demanded.
  - Underpowered trials risk missing real effects and producing noisy estimates.
Close: Students note the primary outcome and a power consideration for their protocol.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Intention-to-treat or per-protocol: which analysis?
A. Intention-to-treat analyses everyone as randomised, preserving the benefits of randomisation and reflecting real-world adherence; per-protocol analyses only compliers and can reintroduce confounding. Intention-to-treat is the primary analysis for effectiveness; per-protocol is a secondary, cautious supplement.
Q2. What can blinding fix, and what can it not?
A. Blinding prevents differential co-treatment, reporting, and outcome assessment after assignment. It cannot fix poor randomisation or allocation concealment, and it cannot make an unblindable intervention (like surgery) double-blind, though a blinded assessor still helps.
Q3. What is clinical equipoise and why does it matter?
A. Equipoise is genuine uncertainty in the expert community about which arm is better. It is the ethical precondition for randomising people, because you may not knowingly assign someone to a worse treatment. It governs whether a trial is permissible at all.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one-page handout (provided below; nothing to look up) describing a research question and a partial trial dossier: an intervention, a comparator, an outcome, and notes on who could be blinded. The handout also gives the two-by-two outcome counts needed for the worked example and assignments, so every number you need is on the page.
WHAT GOOD WORK LOOKS LIKE:
Strong work names two arms, a concealed randomisation, a single precisely defined primary outcome, the blinding level that matches what is feasible, and intention-to-treat as the primary analysis; the calculation is correct and labelled (attack rate, RR, ARR, and VE where relevant). For the worked vaccine case the answer is VE = 0.80; for Practice 1 the ITT result is RR = 0.60 and ARR = 0.10 (NNT = 10); for Practice 2 the ITT RR = 0.60 while the per-protocol RR = 0.40, and the student should flag per-protocol as optimistic. Common errors to correct: listing several primary outcomes; defaulting to a full double blind where subject blinding is impossible (the exercise trial); choosing per-protocol as primary; computing risk on the adherent-only denominator under the ITT label; and confusing VE = 1 - RR with the risk difference. Even when a student's own capstone design is observational, this skeleton is the comparison standard against which that design is judged.
Debrief: A clean trial skeleton, with one primary outcome and an intention-to-treat analysis, is the yardstick against which every observational design is measured.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341  ·  LESSON 10</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Controlled Studies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Set up controlled studies well: allocation, blinding, outcomes, and sample size.</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11</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Trial skeleton builder: arms, allocation, blinding, outcome, analysis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State who is blinded. Single blind hides the arm from subjects; double blind hides it from subjects and those delivering or assessing the intervention; name the bias each blind level removes.</a:t>
            </a:r>
            <a:endParaRPr lang="en-US" sz="1350" dirty="0"/>
          </a:p>
        </p:txBody>
      </p:sp>
      <p:sp>
        <p:nvSpPr>
          <p:cNvPr id="7" name="Text 5"/>
          <p:cNvSpPr/>
          <p:nvPr/>
        </p:nvSpPr>
        <p:spPr>
          <a:xfrm>
            <a:off x="566928" y="2459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Choose exactly one primary outcome and define it precisely: what is measured, in whom, and over what time window. Resist listing several primary outcomes.</a:t>
            </a:r>
            <a:endParaRPr lang="en-US" sz="1350" dirty="0"/>
          </a:p>
        </p:txBody>
      </p:sp>
      <p:sp>
        <p:nvSpPr>
          <p:cNvPr id="8" name="Text 6"/>
          <p:cNvSpPr/>
          <p:nvPr/>
        </p:nvSpPr>
        <p:spPr>
          <a:xfrm>
            <a:off x="566928" y="323697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Declare the primary analysis as intention-to-treat: every subject is analysed in the arm they were randomised to, regardless of adherence. Note that a per-protocol analysis is a secondary, supportive analysis only.</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Trial skeleton builder: arms, allocation, blinding, outcome, analysis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Using the outcome counts on the handout, compute the attack rate in each arm, the relative risk, and the absolute risk reduction under intention-to-treat, and write the primary result in one sentence.</a:t>
            </a:r>
            <a:endParaRPr lang="en-US" sz="1350" dirty="0"/>
          </a:p>
        </p:txBody>
      </p:sp>
      <p:sp>
        <p:nvSpPr>
          <p:cNvPr id="7" name="Text 5"/>
          <p:cNvSpPr/>
          <p:nvPr/>
        </p:nvSpPr>
        <p:spPr>
          <a:xfrm>
            <a:off x="566928" y="2459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Pair up: one partner reads the skeleton aloud while the other checks that there is a single primary outcome and that the primary analysis is intention-to-treat, not per-protocol.</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Skeleton plus vaccine efficacy</a:t>
            </a:r>
            <a:endParaRPr lang="en-US" sz="2400" dirty="0"/>
          </a:p>
        </p:txBody>
      </p:sp>
      <p:sp>
        <p:nvSpPr>
          <p:cNvPr id="7" name="Shape 4"/>
          <p:cNvSpPr/>
          <p:nvPr/>
        </p:nvSpPr>
        <p:spPr>
          <a:xfrm>
            <a:off x="566928" y="1316736"/>
            <a:ext cx="8138160" cy="1660144"/>
          </a:xfrm>
          <a:prstGeom prst="roundRect">
            <a:avLst>
              <a:gd name="adj" fmla="val 3305"/>
            </a:avLst>
          </a:prstGeom>
          <a:solidFill>
            <a:srgbClr val="E6F3F0"/>
          </a:solidFill>
          <a:ln/>
        </p:spPr>
      </p:sp>
      <p:sp>
        <p:nvSpPr>
          <p:cNvPr id="8" name="Shape 5"/>
          <p:cNvSpPr/>
          <p:nvPr/>
        </p:nvSpPr>
        <p:spPr>
          <a:xfrm>
            <a:off x="566928" y="1316736"/>
            <a:ext cx="64008" cy="1660144"/>
          </a:xfrm>
          <a:prstGeom prst="rect">
            <a:avLst/>
          </a:prstGeom>
          <a:solidFill>
            <a:srgbClr val="0B7B6B"/>
          </a:solidFill>
          <a:ln/>
        </p:spPr>
      </p:sp>
      <p:sp>
        <p:nvSpPr>
          <p:cNvPr id="9" name="Text 6"/>
          <p:cNvSpPr/>
          <p:nvPr/>
        </p:nvSpPr>
        <p:spPr>
          <a:xfrm>
            <a:off x="786384" y="1380744"/>
            <a:ext cx="7680960" cy="15321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Question: does a new vaccine reduce symptomatic infection in healthy adults aged 18 to 49? Design proposed: enrol 30000 adults, randomise 1:1 by simple randomisation to vaccine or saline placebo, conceal allocation with a central computer system, and double-blind subjects and assessors. Primary outcome: laboratory-confirmed symptomatic infection within 6 months. Results over 6 months: vaccine arm 30 cases of 15000; placebo arm 150 cases of 15000.</a:t>
            </a:r>
            <a:endParaRPr lang="en-US" sz="1250" dirty="0"/>
          </a:p>
        </p:txBody>
      </p:sp>
      <p:sp>
        <p:nvSpPr>
          <p:cNvPr id="10" name="Text 7"/>
          <p:cNvSpPr/>
          <p:nvPr/>
        </p:nvSpPr>
        <p:spPr>
          <a:xfrm>
            <a:off x="566928" y="31231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Arms and allocation: two arms, vaccine versus saline placebo, 1:1 simple randomisation, central allocation so the enroller cannot foresee the next assignment. Concealment blocks selection bias at entry.</a:t>
            </a:r>
            <a:endParaRPr lang="en-US" sz="1250" dirty="0"/>
          </a:p>
        </p:txBody>
      </p:sp>
      <p:sp>
        <p:nvSpPr>
          <p:cNvPr id="11" name="Text 8"/>
          <p:cNvSpPr/>
          <p:nvPr/>
        </p:nvSpPr>
        <p:spPr>
          <a:xfrm>
            <a:off x="566928" y="385165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Blinding: double blind. Subjects blinded removes differential reporting of symptoms; assessors blinded removes biased outcome adjudication.</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Skeleton plus vaccine efficacy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Attack rate in the vaccinated arm ARV = 30 / 15000 = 0.0020 (0.20 percent). Attack rate in the unvaccinated arm ARU = 150 / 15000 = 0.0100 (1.00 percent).</a:t>
            </a:r>
            <a:endParaRPr lang="en-US" sz="1250" dirty="0"/>
          </a:p>
        </p:txBody>
      </p:sp>
      <p:sp>
        <p:nvSpPr>
          <p:cNvPr id="7" name="Text 5"/>
          <p:cNvSpPr/>
          <p:nvPr/>
        </p:nvSpPr>
        <p:spPr>
          <a:xfrm>
            <a:off x="566928" y="2045208"/>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Vaccine efficacy uses VE = (ARU - ARV) / ARU = (0.0100 - 0.0020) / 0.0100 = 0.0080 / 0.0100 = 0.80.</a:t>
            </a:r>
            <a:endParaRPr lang="en-US" sz="1250" dirty="0"/>
          </a:p>
        </p:txBody>
      </p:sp>
      <p:sp>
        <p:nvSpPr>
          <p:cNvPr id="8" name="Text 6"/>
          <p:cNvSpPr/>
          <p:nvPr/>
        </p:nvSpPr>
        <p:spPr>
          <a:xfrm>
            <a:off x="566928" y="2570480"/>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Equivalently VE = 1 - RR, where RR = ARV / ARU = 0.0020 / 0.0100 = 0.20, so VE = 1 - 0.20 = 0.80.</a:t>
            </a:r>
            <a:endParaRPr lang="en-US" sz="1250" dirty="0"/>
          </a:p>
        </p:txBody>
      </p:sp>
      <p:sp>
        <p:nvSpPr>
          <p:cNvPr id="9" name="Text 7"/>
          <p:cNvSpPr/>
          <p:nvPr/>
        </p:nvSpPr>
        <p:spPr>
          <a:xfrm>
            <a:off x="566928" y="3095752"/>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Primary analysis is intention-to-treat: all 15000 per arm are counted as randomised, regardless of whether every dose was received.</a:t>
            </a:r>
            <a:endParaRPr lang="en-US" sz="1250" dirty="0"/>
          </a:p>
        </p:txBody>
      </p:sp>
      <p:sp>
        <p:nvSpPr>
          <p:cNvPr id="10" name="Text 8"/>
          <p:cNvSpPr/>
          <p:nvPr/>
        </p:nvSpPr>
        <p:spPr>
          <a:xfrm>
            <a:off x="566928" y="3621024"/>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skeleton is a 1:1 double-blind placebo-controlled trial with one primary outcome analysed by intention-to-treat, and the worked result is a vaccine efficacy of 0.80, or 80 percent, against symptomatic infection at 6 months.</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533904"/>
          </a:xfrm>
          <a:prstGeom prst="roundRect">
            <a:avLst>
              <a:gd name="adj" fmla="val 1804"/>
            </a:avLst>
          </a:prstGeom>
          <a:solidFill>
            <a:srgbClr val="F4F7F6"/>
          </a:solidFill>
          <a:ln w="12700">
            <a:solidFill>
              <a:srgbClr val="E8ECEE"/>
            </a:solidFill>
            <a:prstDash val="solid"/>
          </a:ln>
        </p:spPr>
      </p:sp>
      <p:sp>
        <p:nvSpPr>
          <p:cNvPr id="8" name="Shape 5"/>
          <p:cNvSpPr/>
          <p:nvPr/>
        </p:nvSpPr>
        <p:spPr>
          <a:xfrm>
            <a:off x="566928" y="1316736"/>
            <a:ext cx="54864" cy="2533904"/>
          </a:xfrm>
          <a:prstGeom prst="rect">
            <a:avLst/>
          </a:prstGeom>
          <a:solidFill>
            <a:srgbClr val="0B7B6B"/>
          </a:solidFill>
          <a:ln/>
        </p:spPr>
      </p:sp>
      <p:sp>
        <p:nvSpPr>
          <p:cNvPr id="9" name="Text 6"/>
          <p:cNvSpPr/>
          <p:nvPr/>
        </p:nvSpPr>
        <p:spPr>
          <a:xfrm>
            <a:off x="749808" y="1389888"/>
            <a:ext cx="7754112" cy="238760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build the skeleton and read the ITT result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Question: does a 12-week structured exercise programme reduce falls in adults aged 65 and over with a prior fall? You can enrol patients from three community clinics. Proposed comparator: usual-care advice leaflet. Outcome of interest: at least one fall in the 6 months after randomisation. Trial counts: exercise arm 30 of 200 fell; usual-care arm 50 of 200 fell. Note: subjects know whether they are exercising, but a blinded assessor can ascertain falls from diaries.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Write the trial skeleton (objective with target and source populations; arms and allocation; who is blinded and why a full double blind is impossible here; one primary outcome; primary analysis). Then compute the attack rate per arm, the relative risk, and the absolute risk reduction under intention-to-treat, and state the primary result in one sentence.</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7" name="Shape 5"/>
          <p:cNvSpPr/>
          <p:nvPr/>
        </p:nvSpPr>
        <p:spPr>
          <a:xfrm>
            <a:off x="566928" y="1316736"/>
            <a:ext cx="54864" cy="1973072"/>
          </a:xfrm>
          <a:prstGeom prst="rect">
            <a:avLst/>
          </a:prstGeom>
          <a:solidFill>
            <a:srgbClr val="0B7B6B"/>
          </a:solidFill>
          <a:ln/>
        </p:spPr>
      </p:sp>
      <p:sp>
        <p:nvSpPr>
          <p:cNvPr id="8"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intention-to-treat versus per-protocol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double-blind trial randomised 200 to an oral drug and 200 to matching placebo for 12 weeks; the primary outcome is relapse within 12 weeks. Of the 200 in the drug arm, 40 stopped the drug early and are non-adherent; the remaining 160 completed as prescribed. Outcome counts: in the full drug arm 30 of 200 relapsed; among the 160 adherent drug subjects, 16 relapsed; in the placebo arm 50 of 200 relapsed.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Compute the relapse risk and the relative risk versus placebo under (a) intention-to-treat and (b) per-protocol, then explain in two or three sentences which is the primary analysis and why per-protocol can mislead.</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10.</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If you cannot randomise, which trial safeguard are you giving up, and how will you compensate?</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your protocol's primary outcome and primary analysis.</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Design a controlled trial that produces a valid and efficient evaluation of an intervention</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State trial objectives clearly and specify the target and source populations</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the phases of clinical research from Phase 0 through Phase IV</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Allocate subjects to interventions using simple, stratified, cross-over, factorial, cluster, and split-plot randomisation</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single, double, and triple blinding and identify the bias each prevents</a:t>
            </a:r>
            <a:endParaRPr lang="en-US" sz="1400" dirty="0"/>
          </a:p>
        </p:txBody>
      </p:sp>
      <p:sp>
        <p:nvSpPr>
          <p:cNvPr id="12" name="Text 9"/>
          <p:cNvSpPr/>
          <p:nvPr/>
        </p:nvSpPr>
        <p:spPr>
          <a:xfrm>
            <a:off x="566928" y="41869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Compute and interpret sample size requirements, including the inflation factor for cluster randomised trials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Compare intent-to-treat and per-protocol analyses and identify when each is appropriate</a:t>
            </a:r>
            <a:endParaRPr lang="en-US" sz="1400" dirty="0"/>
          </a:p>
        </p:txBody>
      </p:sp>
      <p:sp>
        <p:nvSpPr>
          <p:cNvPr id="7"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Define direct, indirect, and total vaccine efficacy and apply the equations to a worked example</a:t>
            </a:r>
            <a:endParaRPr lang="en-US" sz="1400" dirty="0"/>
          </a:p>
        </p:txBody>
      </p:sp>
      <p:sp>
        <p:nvSpPr>
          <p:cNvPr id="8"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the CONSORT 2010 reporting standards to plan and report a randomised trial</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Why conceal allocation?</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Randomisation is done properly. Why does it also matter that the next assignment is hidden from the enrolling clinician?</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Trial-setup build</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Design the trial's allocation and blinding, and say what each safeguard protects against.</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Outcome and power clinic</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Choose one primary outcome and reason about what makes the required sample size larger or smaller.</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Intention-to-treat or per-protocol: which analysis?</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can blinding fix, and what can it not?</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clinical equipoise and why does it matter?</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Trial skeleton builder: arms, allocation, blinding, outcome, analysis</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Convert a research question into a clean controlled-trial skeleton: name the arms, the randomisation and allocation concealment, who is blinded, one primary outcome, and the primary analysis. Then read the trial's outcome counts and state the primary result under an intention-to-treat analysis.</a:t>
            </a:r>
            <a:endParaRPr lang="en-US" sz="1500" dirty="0"/>
          </a:p>
        </p:txBody>
      </p:sp>
      <p:sp>
        <p:nvSpPr>
          <p:cNvPr id="8" name="Text 5"/>
          <p:cNvSpPr/>
          <p:nvPr/>
        </p:nvSpPr>
        <p:spPr>
          <a:xfrm>
            <a:off x="566928" y="309372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the trial objective in one sentence, naming the target population (who the result should generalise to) and the source population (who you can actually enrol).</a:t>
            </a:r>
            <a:endParaRPr lang="en-US" sz="1350" dirty="0"/>
          </a:p>
        </p:txBody>
      </p:sp>
      <p:sp>
        <p:nvSpPr>
          <p:cNvPr id="9" name="Text 6"/>
          <p:cNvSpPr/>
          <p:nvPr/>
        </p:nvSpPr>
        <p:spPr>
          <a:xfrm>
            <a:off x="566928" y="387096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Name the arms: the intervention and the comparator. State how subjects are allocated (simple or stratified randomisation) and how the allocation is concealed from whoever enrols subjects.</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341 Lesson 10 — Controlled Studies</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