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1: Introduction and Causal Concepts
Session focus: Set the causal frame for the course: scientific inference and the counterfactual idea of a cause. A substitute can run this from the cues; no prior epidemiology is assumed.
How to use this deck: each slide shows what students see on the board; these speaker notes hold the timings, facilitator talking points, model answers, and answer keys. Students completed the Lesson 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Adjust for Smoking only; the minimal sufficient adjustment set is {Smoking}. Leaving Smoking unadjusted makes coffee look harmful because smokers both drink more coffee and have more CHD, the classic confounding that made early studies wrongly indict coffee.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vitamins, health-consciousness, and mortality] Draw the DAG, classify Health-consciousness and Nutrient level, trace the paths from E to D, and state the minimal adjustment set with one sentence of justification.
Solution: Arrows: Vitamin -&gt; Mortality (effect of interest); Vitamin -&gt; Nutrient level -&gt; Mortality; Health-consciousness -&gt; Vitamin and Health-consciousness -&gt; Mortality. Classification: Health-consciousness has arrows into both Vitamin (E) and Mortality (D), so it is a CONFOUNDER; Nutrient level sits on Vitamin -&gt; Nutrient level -&gt; Mortality, so it is a MEDIATOR; no collider. Paths from Vitamin to Mortality: (a) Vitamin -&gt; Mortality (direct causal); (b) Vitamin -&gt; Nutrient level -&gt; Mortality (indirect causal, through the mediator); (c) Vitamin &lt;- Health-consciousness -&gt; Mortality (non-causal back-door path). Minimal adjustment set = {Health-consciousness}. Justification: adjusting for Health-consciousness blocks the only back-door path, while adjusting for Nutrient level would wrongly remove the part of the vitamin effect that operates through nutrient level. This is the healthy-user pattern that made vitamins look protective in observational data before trials found little effect.
[Practice 2: a collider in a hospital sample] Draw the DAG, classify Hospitalisation, explain what happens to the E-D association when the study conditions on hospitalisation, and state whether to adjust for it.
Solution: Arrows: Diabetes -&gt; Hospitalisation and Respiratory infection -&gt; Hospitalisation; there is NO arrow between Diabetes and Respiratory infection (they are causally unrelated in the population). Classification: Hospitalisation has two arrowheads pointing into it (Diabetes -&gt; Hospitalisation &lt;- Respiratory infection), so it is a COLLIDER. Paths from Diabetes to Respiratory infection: the only path is Diabetes -&gt; Hospitalisation &lt;- Respiratory infection, which is blocked by the collider as long as it is left alone, so there should be no association. Effect of conditioning: by enrolling only hospitalised patients, the study conditions on the collider, which OPENS the path and induces a spurious (usually inverse) association between diabetes and respiratory infection even though none exists in the population. Do NOT adjust for Hospitalisation, and recognise that the act of sampling on it has already created collider (selection) bias. The adjustment set for the true effect is empty; the correct fix is to avoid conditioning on the collider, for example by sampling from the general population rather than from hospital admissions. This is the classic Berksonian selection-bias structure.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 and read the milestone aloud.
  2. Students draft a focused research question and its causal diagram.
  3. Circulate and pressure-test feasibility: 'Could this be answered with a real, ethical study in one project?'
  4. Mini-conference prompt: 'What is the counterfactual your question implies, and what comparison would approximate it?'
SOURCE: Use the term-project document (Part 2, Week 1) as the source of truth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research question and the main confounder in your DAG. Complete the Lesson 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write their completion (two minutes).
  2. Read several aloud; converge on the counterfactual definition using the notes.
WHAT TO SURFACE (say this):
  - A cause means: had the exposure not occurred, the outcome would (probably) not have occurred, or would have differed.
  - We can never observe the same person both exposed and unexposed at once: the fundamental problem of causal inference.
  - So we use comparison groups as stand-ins for the unobservable counterfactual, which is what study design is for.
Set-up: Slide: ''X caused Y' means that, had X not happened, ____.' Students complete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Sorting, pairs   |   Materials: A slide of statements mixing description, association, and causal claims.
RUN IT:
  1. Pairs label each statement as descriptive, associational, or causal (five minutes).
  2. Pairs rewrite one associational claim as a (testable) causal claim.
  3. Correct with the notes.
FACILITATOR TALKING POINTS:
  - Description states distribution (how common, in whom); association states two things vary together; causation states changing one changes the other.
  - Headlines routinely upgrade association to causation; spotting the jump is the core literacy.
  - A testable causal claim implies a counterfactual and a comparison.
Close: Students keep their rewritten causal claim as a model for their research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Clinic, groups   |   Materials: Two public-health claims on a slide (for example 'the sugar tax reduced obesity').
RUN IT:
  1. Groups state the counterfactual for each claim and the comparison that would approximate it (six minutes).
  2. Groups note what makes the comparison imperfect.
  3. Introduce a few Bradford Hill considerations as causal hints.
FACILITATOR TALKING POINTS:
  - Counterfactual: what would have happened to the same population without the tax.
  - Comparison: a similar untaxed population or the same population before the tax, each imperfect.
  - Bradford Hill considerations (strength, consistency, dose-response, temporality, plausibility) are aids to judgement, not a checklist to tick.
Close: Students draft the counterfactual behind their own research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What's the difference between association and causation, really?
A. Association means two variables vary together; it can arise from causation, reverse causation, confounding, bias, or chance. Causation means intervening on one would change the other. The whole course is about the tools that let us move responsibly from the first to the second.
Q2. If we can never see the counterfactual, how is causal inference possible?
A. By using comparison groups (and randomisation where possible) to approximate what would have happened. Design and analysis aim to make the comparison group a good stand-in for the unobserved counterfactual. It is approximation done carefully, not magic.
Q3. Is the Bradford Hill list a test for causation?
A. No. It is a set of considerations that make causation more or less plausible, not a checklist. Temporality (cause before effect) is close to necessary; the others are supportive. Treat them as aids to judgement.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containing the DAG notation key, one fully worked DAG example, and two short scenarios with their variable lists. Whiteboards or paper for drawing. Notation key: an arrow X -&gt; Y means X is assumed to cause Y; a path is any sequence of arrows linking two variables regardless of arrow direction; a confounder is a common cause with arrows pointing into both the exposure and the outcome (it opens a non-causal 'back-door' path that biases the exposure-outcome association unless adjusted for); a collider is a variable that has two arrows pointing into it (A -&gt; C &lt;- B), and a collider blocks its path until you adjust for it, at which point adjusting opens the path and creates bias.
WHAT GOOD WORK LOOKS LIKE:
There is no single 'pretty' layout, but a correct DAG must contain E and D, draw arrows only where causation is plausibly assumed, contain no cycles (the outcome never feeds back into the exposure), and yield a defensible adjustment set. Strong work names the minimal sufficient adjustment set rather than 'control for everything', adjusts for confounders, leaves mediators alone when the total effect is wanted, and never conditions on a collider. Common errors to correct: (1) adjusting for a mediator and so erasing part of the real effect; (2) adjusting for a collider (or sampling on one, as in the hospital scenario) and so manufacturing a spurious association; (3) drawing an arrow from the outcome back to the exposure, creating a cycle; (4) listing every covariate as a confounder without checking that arrows actually point into both E and D. The three scenarios map onto real teaching cases: coffee-smoking-CHD confounding, the vitamin healthy-user pattern, and Berksonian collider/selection bias in hospital samples.
Debrief: A DAG turns a vague question into an explicit causal claim and tells you exactly which variables to adjust for (confounders) and which to leave alone (mediators and colliders); this same graph is the spine of the Week 1 capstone milestone and returns when we control confounding later.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Introduction and Causal Concepts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Set the causal frame for the course: scientific inference and the counterfactual idea of a cause.</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Causal-diagram drill: building and reading a DAG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Add the remaining arrows one variable at a time, drawing X -&gt; Y only where the scenario states or strongly implies that X causes Y; never draw an arrow that would let the outcome cause the exposure (that would make the graph cyclic).</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Classify each non-outcome variable: a confounder has arrows into BOTH E and D, a mediator sits on the path E -&gt; M -&gt; D, and a collider has two arrowheads pointing into it.</a:t>
            </a:r>
            <a:endParaRPr lang="en-US" sz="1350" dirty="0"/>
          </a:p>
        </p:txBody>
      </p:sp>
      <p:sp>
        <p:nvSpPr>
          <p:cNvPr id="8" name="Text 6"/>
          <p:cNvSpPr/>
          <p:nvPr/>
        </p:nvSpPr>
        <p:spPr>
          <a:xfrm>
            <a:off x="566928" y="345643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Trace every path from E to D. The direct path E -&gt; D is causal; any path that runs through a confounder is a non-causal back-door path that must be blocked.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Causal-diagram drill: building and reading a DAG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the adjustment set: the smallest group of variables you must condition on to block all back-door paths. Adjust for confounders; do NOT adjust for mediators (that removes part of the effect) or colliders (that opens bias).</a:t>
            </a:r>
            <a:endParaRPr lang="en-US" sz="1350" dirty="0"/>
          </a:p>
        </p:txBody>
      </p:sp>
      <p:sp>
        <p:nvSpPr>
          <p:cNvPr id="7" name="Text 5"/>
          <p:cNvSpPr/>
          <p:nvPr/>
        </p:nvSpPr>
        <p:spPr>
          <a:xfrm>
            <a:off x="566928" y="267919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in one sentence which variable, if mishandled, would most distort the estimated E -&gt; D effect, and why.</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smoking, and heart disease</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Research question: does coffee drinking (E) cause coronary heart disease, CHD (D)? Background facts: smokers tend to drink more coffee, so smoking causes coffee drinking; smoking is also a well-established cause of CHD. Coffee is hypothesised to raise blood pressure, and raised blood pressure can cause CHD. Variables: Coffee (E), CHD (D), Smoking, Blood pressure.</a:t>
            </a:r>
            <a:endParaRPr lang="en-US" sz="1250" dirty="0"/>
          </a:p>
        </p:txBody>
      </p:sp>
      <p:sp>
        <p:nvSpPr>
          <p:cNvPr id="10" name="Text 7"/>
          <p:cNvSpPr/>
          <p:nvPr/>
        </p:nvSpPr>
        <p:spPr>
          <a:xfrm>
            <a:off x="566928" y="29199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Identify roles: E = Coffee, D = CHD. The remaining variables are Smoking and Blood pressure.</a:t>
            </a:r>
            <a:endParaRPr lang="en-US" sz="1250" dirty="0"/>
          </a:p>
        </p:txBody>
      </p:sp>
      <p:sp>
        <p:nvSpPr>
          <p:cNvPr id="11" name="Text 8"/>
          <p:cNvSpPr/>
          <p:nvPr/>
        </p:nvSpPr>
        <p:spPr>
          <a:xfrm>
            <a:off x="566928" y="344525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Draw the target effect and the stated arrows: Coffee -&gt; CHD (the effect of interest); Coffee -&gt; Blood pressure -&gt; CHD; Smoking -&gt; Coffee and Smoking -&gt; CHD.</a:t>
            </a:r>
            <a:endParaRPr lang="en-US" sz="1250" dirty="0"/>
          </a:p>
        </p:txBody>
      </p:sp>
      <p:sp>
        <p:nvSpPr>
          <p:cNvPr id="12" name="Text 9"/>
          <p:cNvSpPr/>
          <p:nvPr/>
        </p:nvSpPr>
        <p:spPr>
          <a:xfrm>
            <a:off x="566928" y="417372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Classify variables: Smoking has arrows into both Coffee (E) and CHD (D), so Smoking is a confounder. Blood pressure lies on Coffee -&gt; Blood pressure -&gt; CHD, so it is a mediator. There is no collider in this graph.</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smoking, and heart disease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Trace the paths from Coffee to CHD: (a) Coffee -&gt; CHD, direct causal; (b) Coffee -&gt; Blood pressure -&gt; CHD, an indirect causal path through the mediator; (c) Coffee &lt;- Smoking -&gt; CHD, a non-causal back-door path opened by the confounder.</a:t>
            </a:r>
            <a:endParaRPr lang="en-US" sz="1250" dirty="0"/>
          </a:p>
        </p:txBody>
      </p:sp>
      <p:sp>
        <p:nvSpPr>
          <p:cNvPr id="7" name="Text 5"/>
          <p:cNvSpPr/>
          <p:nvPr/>
        </p:nvSpPr>
        <p:spPr>
          <a:xfrm>
            <a:off x="566928" y="22484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Decide adjustments: the back-door path through Smoking must be blocked, so adjust for Smoking. Do not adjust for Blood pressure: it is a mediator, and conditioning on it would remove the part of coffee's effect that runs through blood pressure (and could bias the total effect).</a:t>
            </a:r>
            <a:endParaRPr lang="en-US" sz="1250" dirty="0"/>
          </a:p>
        </p:txBody>
      </p:sp>
      <p:sp>
        <p:nvSpPr>
          <p:cNvPr id="8" name="Text 6"/>
          <p:cNvSpPr/>
          <p:nvPr/>
        </p:nvSpPr>
        <p:spPr>
          <a:xfrm>
            <a:off x="566928" y="31800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Adjust for Smoking only; the minimal sufficient adjustment set is {Smoking}. Leaving Smoking unadjusted makes coffee look harmful because smokers both drink more coffee and have more CHD, the classic confounding that made early studies wrongly indict coffee.</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vitamins, health-consciousness, and mortality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Research question: does taking a daily multivitamin (E) reduce all-cause mortality (D)? Background facts: people who are more health-conscious are more likely to take vitamins, and health-consciousness also lowers mortality through diet and exercise. Vitamin use is hypothesised to improve a measured nutrient level, and a better nutrient level can lower mortality. Variables: Vitamin use (E), Mortality (D), Health-consciousness, Nutrient level.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Draw the DAG, classify Health-consciousness and Nutrient level, trace the paths from E to D, and state the minimal adjustment set with one sentence of justification.</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collider in a hospital sample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Research question: among hospitalised patients, does having diabetes (E) affect the chance of having a respiratory infection (D)? Background facts: in the general population diabetes and respiratory infection are independent (no arrow between them). However, both diabetes and respiratory infection independently increase the chance of being hospitalised. The study enrols only hospitalised patients. Variables: Diabetes (E), Respiratory infection (D), Hospitalisation.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Draw the DAG, classify Hospitalisation, explain what happens to the E-D association when the study conditions on hospitalisation, and state whether to adjust for it.</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is the counterfactual your question implies, and what comparison would approximate it?</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research question and the main confounder in your DAG.</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0:00–0:12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0:12–0:44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history of causal thinking in epidemiology</a:t>
            </a:r>
            <a:endParaRPr lang="en-US" sz="1400" dirty="0"/>
          </a:p>
        </p:txBody>
      </p:sp>
      <p:sp>
        <p:nvSpPr>
          <p:cNvPr id="8" name="Text 5"/>
          <p:cNvSpPr/>
          <p:nvPr/>
        </p:nvSpPr>
        <p:spPr>
          <a:xfrm>
            <a:off x="566928" y="166319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component-cause and causal-web models</a:t>
            </a:r>
            <a:endParaRPr lang="en-US" sz="1400" dirty="0"/>
          </a:p>
        </p:txBody>
      </p:sp>
      <p:sp>
        <p:nvSpPr>
          <p:cNvPr id="9" name="Text 6"/>
          <p:cNvSpPr/>
          <p:nvPr/>
        </p:nvSpPr>
        <p:spPr>
          <a:xfrm>
            <a:off x="566928" y="200964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potential-outcomes (counterfactual) framework for estimating causal effects</a:t>
            </a:r>
            <a:endParaRPr lang="en-US" sz="1400" dirty="0"/>
          </a:p>
        </p:txBody>
      </p:sp>
      <p:sp>
        <p:nvSpPr>
          <p:cNvPr id="10" name="Text 7"/>
          <p:cNvSpPr/>
          <p:nvPr/>
        </p:nvSpPr>
        <p:spPr>
          <a:xfrm>
            <a:off x="566928" y="258368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why individual effects are unobservable and how average treatment effects fill the gap</a:t>
            </a:r>
            <a:endParaRPr lang="en-US" sz="1400" dirty="0"/>
          </a:p>
        </p:txBody>
      </p:sp>
      <p:sp>
        <p:nvSpPr>
          <p:cNvPr id="11" name="Text 8"/>
          <p:cNvSpPr/>
          <p:nvPr/>
        </p:nvSpPr>
        <p:spPr>
          <a:xfrm>
            <a:off x="566928" y="3157728"/>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how counterfactual logic underpins propensity score matching, regression, difference-in-differences, and mediation analysis</a:t>
            </a:r>
            <a:endParaRPr lang="en-US" sz="1400" dirty="0"/>
          </a:p>
        </p:txBody>
      </p:sp>
      <p:sp>
        <p:nvSpPr>
          <p:cNvPr id="12" name="Text 9"/>
          <p:cNvSpPr/>
          <p:nvPr/>
        </p:nvSpPr>
        <p:spPr>
          <a:xfrm>
            <a:off x="566928" y="395935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how observational studies and experiments seek causal evidence</a:t>
            </a:r>
            <a:endParaRPr lang="en-US" sz="1400" dirty="0"/>
          </a:p>
        </p:txBody>
      </p:sp>
      <p:sp>
        <p:nvSpPr>
          <p:cNvPr id="13" name="Text 10"/>
          <p:cNvSpPr/>
          <p:nvPr/>
        </p:nvSpPr>
        <p:spPr>
          <a:xfrm>
            <a:off x="566928" y="453339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inductive and deductive reasoning in science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key components of epidemiologic research</a:t>
            </a:r>
            <a:endParaRPr lang="en-US" sz="1400" dirty="0"/>
          </a:p>
        </p:txBody>
      </p:sp>
      <p:sp>
        <p:nvSpPr>
          <p:cNvPr id="7" name="Text 5"/>
          <p:cNvSpPr/>
          <p:nvPr/>
        </p:nvSpPr>
        <p:spPr>
          <a:xfrm>
            <a:off x="566928" y="166319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Read and build a directed acyclic graph (DAG), and recognise the role of chains, forks, and colliders</a:t>
            </a:r>
            <a:endParaRPr lang="en-US" sz="1400" dirty="0"/>
          </a:p>
        </p:txBody>
      </p:sp>
      <p:sp>
        <p:nvSpPr>
          <p:cNvPr id="8" name="Text 6"/>
          <p:cNvSpPr/>
          <p:nvPr/>
        </p:nvSpPr>
        <p:spPr>
          <a:xfrm>
            <a:off x="566928" y="223723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DAG-based causal reasoning from quantitative mediation analysis (Baron &amp; Kenny)</a:t>
            </a:r>
            <a:endParaRPr lang="en-US" sz="1400" dirty="0"/>
          </a:p>
        </p:txBody>
      </p:sp>
      <p:sp>
        <p:nvSpPr>
          <p:cNvPr id="9" name="Text 7"/>
          <p:cNvSpPr/>
          <p:nvPr/>
        </p:nvSpPr>
        <p:spPr>
          <a:xfrm>
            <a:off x="566928" y="281127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causal criteria to evaluate associations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Finish the sentence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Finish the sentence: 'X caused Y' means that, had X not happened, ____.</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Sort the claims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Label each statement description, association, or causation, then turn one association into a testable causal claim.</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State the counterfactual</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each claim, state the counterfactual and the comparison group that would stand in for it.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What's the difference between association and causation, really?</a:t>
            </a:r>
            <a:endParaRPr lang="en-US" sz="1400" dirty="0"/>
          </a:p>
        </p:txBody>
      </p:sp>
      <p:sp>
        <p:nvSpPr>
          <p:cNvPr id="9" name="Text 6"/>
          <p:cNvSpPr/>
          <p:nvPr/>
        </p:nvSpPr>
        <p:spPr>
          <a:xfrm>
            <a:off x="566928" y="21310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If we can never see the counterfactual, how is causal inference possible?</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 the Bradford Hill list a test for causation?</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Causal-diagram drill: building and reading a DAG</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Translate a written scenario into a directed acyclic graph, then read the graph to decide which variables you must adjust for to estimate the exposure-outcome effect. Mark the exposure (E), the outcome (D), every assumed causal arrow, and label each non-outcome variable as a confounder, a mediator, or a collider.</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List every variable in the scenario and identify which one is the exposure (E) and which is the outcome (D).</a:t>
            </a:r>
            <a:endParaRPr lang="en-US" sz="1350" dirty="0"/>
          </a:p>
        </p:txBody>
      </p:sp>
      <p:sp>
        <p:nvSpPr>
          <p:cNvPr id="9" name="Text 6"/>
          <p:cNvSpPr/>
          <p:nvPr/>
        </p:nvSpPr>
        <p:spPr>
          <a:xfrm>
            <a:off x="566928" y="365150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Draw the arrow you most care about first: E -&gt; D, the effect you want to estimate.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1 — Introduction and Causal Concepts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