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9: Information Bias and Data Quality
Session focus: Separate the forms of information bias and predict their direction on study results. The direction-of-bias reasoning is the crux and is fully cued.
How to use this deck: each slide shows what students see on the board; these speaker notes hold the timings, facilitator talking points, model answers, and answer keys. Students completed the Lesson 9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leading bias is differential recall bias inflating exposure among cases, so the true association is probably weaker than the reported OR of 1.9. The estimate is likely overstated, not understated.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Blood-pressure measurement in a cohort] Name the information bias or biases affecting the exposure, classify each as differential or non-differential, and predict the direction of the bias on the blood-pressure to stroke association.
Solution: Two exposure problems. (1) Regression dilution from using a single, day-to-day-variable reading as the measure of usual blood pressure: this is random (non-differential) measurement error in a continuous exposure because the fluctuation is unrelated to who will have a stroke. It biases the estimated association toward the null, attenuating the true effect. (2) Digit preference / measurement heaping, shown by clustering on multiples of ten, which is a data-quality artifact; because it is unrelated to stroke status it is also non-differential and on its own pushes toward the null. The outcome is measured from complete hospital records and is accurate, so there is no differential outcome misclassification. Verdict: the reported association is likely understated; the true predictive effect of usual blood pressure on stroke is probably stronger than the single-reading analysis shows. The deciding detail is 'a single reading is known to fluctuate substantially day to day'.
[Practice 2: Self-reported alcohol and an interviewer who knows the diagnosis] Name the information bias or biases, classify each as differential or non-differential, and predict the direction of bias on the alcohol to liver-disease association.
Solution: Two biases push the same way. (1) Observer/interviewer bias: interviewers knew case status and probed cases harder for under-reported drinking, so exposure ascertainment differs by outcome status. This is differential misclassification and it raises recorded alcohol intake among cases relative to controls, biasing the odds ratio away from the null (overstated). (2) Social desirability bias leads everyone to under-report drinking; if it acted equally it would be non-differential, but combined with harder probing of cases it under-corrects controls more than cases, reinforcing the same upward (away-from-null) direction. The outcome is biopsy-confirmed for cases, so outcome misclassification is not the concern. Verdict: the reported association is likely overstated. The deciding detail is the instruction to 'probe more thoroughly where intake seemed implausibly low' applied by interviewers who knew case status.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9 and read the milestone aloud.
  2. Students run the information-bias audit on their studies.
  3. Circulate and ask each student to predict the direction of the worst bias they found.
  4. Mini-conference prompt: 'Were exposure and outcome measured independently, or could one have influenced the other?'
SOURCE: Use the term-project document (Part 2, Week 9) as the live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information bias in your evidence and the direction you think it pushes the result. Complete the Lesson 10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For each scenario, students decide whether the misclassification is differential or non-differential and predict the effect on the estimate (three minutes).
  2. Reveal the directions with the notes.
WHAT TO SURFACE (say this):
  - Non-differential misclassification (random with respect to the other variable) usually biases the estimate toward the null, weakening a real association.
  - Differential misclassification (related to the other variable) can bias in either direction and is more dangerous.
  - Caveat: with three or more exposure categories, non-differential error can occasionally bias away from the null, so reason rather than assume.
Set-up: Slide with two short misclassification scenarios, one non-differential (errors unrelated to the other variable) and one differential (errors related to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groups   |   Materials: Three short scenarios of exposure or outcome misclassification on a slide.
RUN IT:
  1. Groups classify each as differential or non-differential and predict the direction of bias (seven minutes).
  2. Groups report; you reconcile with the notes.
  3. Stress the null-ward tendency of non-differential error and its exceptions.
FACILITATOR TALKING POINTS:
  - Non-differential binary misclassification dilutes the true association toward the null.
  - Differential misclassification (recall differs by case status; detection differs by exposure) can push either way.
  - Always state your assumed direction; it is part of an honest appraisal.
Close: Students note the misclassification they most suspect in their own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Spot-it, pairs   |   Materials: Short study snippets each illustrating recall bias, social-desirability bias, observer bias, or detection (surveillance) bias.
RUN IT:
  1. Pairs label each snippet with the specific information bias (five minutes).
  2. Pairs report; you list each bias and a design fix.
  3. Introduce regression dilution as a measurement artefact.
FACILITATOR TALKING POINTS:
  - Recall bias: cases remember exposures differently; use records or validated instruments.
  - Social-desirability bias: respondents under-report stigmatised behaviour; use confidential or indirect measures.
  - Observer and detection bias: those who know exposure status look harder for outcomes; use blinding and standard protocols.
  - Regression dilution: random measurement error in a continuous exposure flattens the dose-response slope.
Close: Students record one design fix relevant to their topic's main bias.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does non-differential error bias toward the null?
A. Random misclassification blurs the contrast between exposed and unexposed (or cases and controls), making the groups look more alike than they are, which shrinks the estimated association toward no effect. The intuition: noise hides signal. The known exception is with multiple exposure categories, where it can occasionally bias away from the null.
Q2. How is detection bias different from real effect?
A. If exposed people are monitored more closely, you find more outcomes in them simply because you looked harder, not because the exposure caused them. The fix is equal surveillance and blinded outcome assessment so detection does not track exposure.
Q3. What is regression dilution and why care?
A. When a continuous exposure is measured with random error, the estimated slope between exposure and outcome is flattened, understating the true association. It matters because it makes real risks look smaller, and it can be partly corrected with repeated or validated measurements.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with two short study abstracts (Dossier A and Dossier B, provided below) plus a four-column audit sheet: bias name | differential or non-differential | predicted direction (toward or away from the null, or unsigned) | the measurement detail in the abstract that justifies it. Nothing to search for; every detail needed is in the abstracts.
WHAT GOOD WORK LOOKS LIKE:
Strong work names the specific bias (recall, social desirability, observer/detection, regression dilution, digit preference) rather than writing 'measurement error', classifies it as differential or non-differential by asking whether error in one variable depends on the other, predicts a direction, and quotes the measurement phrase that justifies the worry. The reliable rule students should apply: non-differential misclassification of a binary exposure, and random error in a continuous exposure, bias toward the null (attenuation); differential misclassification can go either way and must be signed with a stated reason. Common errors to correct: calling every bias 'differential' by default; predicting attenuation for a differential bias without checking which group is mismeasured; forgetting that regression dilution and digit preference are non-differential and therefore attenuating here; and listing a bias with no quoted evidence from the abstract. An honest 'unsigned, because I would need to know X' earns credit when the abstract truly does not fix the direction.
Debrief: Land the rule in one line: non-differential error blurs toward the null, differential error can go either way, so the skill the Week 9 milestone rewards is signing the direction and quoting the measurement detail that justifies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9</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Information Bias and Data Quality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Separate the forms of information bias and predict their direction on study results.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10</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Information-bias audit: naming the bias and signing its direction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suspected bias, write its specific name (recall bias, social desirability bias, observer/detection bias, regression dilution, digit preference) rather than the generic phrase 'measurement error'.</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Predict the direction. Use the rule: non-differential misclassification of a binary exposure usually biases the association toward the null; differential misclassification can bias in either direction, so state which way and why for this study.</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Quote the exact phrase from the abstract that creates the worry (for example 'cases were interviewed about diet after diagnosis').</a:t>
            </a:r>
            <a:endParaRPr lang="en-US" sz="1350" dirty="0"/>
          </a:p>
        </p:txBody>
      </p:sp>
      <p:sp>
        <p:nvSpPr>
          <p:cNvPr id="9" name="Text 7"/>
          <p:cNvSpPr/>
          <p:nvPr/>
        </p:nvSpPr>
        <p:spPr>
          <a:xfrm>
            <a:off x="566928" y="401421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Mark any bias whose direction you genuinely cannot sign as 'unsigned', and state the missing information that would let you sign it.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Information-bias audit: naming the bias and signing its direction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the one bias you think most threatens the study's conclusion and write a one-sentence verdict on whether the reported association is likely overstated, understated, or uncertain.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Diet recall in a case-control study</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case-control study reports that high cured-meat intake is associated with stomach cancer (odds ratio 1.9). Exposure was measured by asking participants to recall their cured-meat consumption over the previous ten years. Cases were interviewed in hospital after their cancer diagnosis; controls were healthy shoppers interviewed in a mall. Both groups used the same food-frequency questionnaire.</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Exposure measurement is self-reported recall over ten years, so recall error is certain; the question is whether that error differs between cases and controls.</a:t>
            </a:r>
            <a:endParaRPr lang="en-US" sz="1250" dirty="0"/>
          </a:p>
        </p:txBody>
      </p:sp>
      <p:sp>
        <p:nvSpPr>
          <p:cNvPr id="11" name="Text 8"/>
          <p:cNvSpPr/>
          <p:nvPr/>
        </p:nvSpPr>
        <p:spPr>
          <a:xfrm>
            <a:off x="566928" y="364845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Cases were interviewed after diagnosis. A patient searching for a reason for their cancer is more likely to over-report a suspected 'bad' food than a healthy control is. Error in the exposure therefore depends on outcome status, which makes this differential misclassification (specifically recall bias).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Diet recall in a case-control study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if cases over-report cured meat relative to controls, exposed-case counts are inflated, which pushes the odds ratio up. The reported OR of 1.9 is therefore likely biased away from the null, i.e. overstated.</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 second, separate worry is social desirability acting on both groups, but if it acts equally it is non-differential and would pull toward the null; here the setting difference (hospital cases versus mall controls) makes differential recall the dominant concern.</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quoted detail that justifies the worry is 'Cases were interviewed in hospital after their cancer diagnosis', because post-diagnosis recall is exactly the condition under which recall bias arises.</a:t>
            </a:r>
            <a:endParaRPr lang="en-US" sz="1250" dirty="0"/>
          </a:p>
        </p:txBody>
      </p:sp>
      <p:sp>
        <p:nvSpPr>
          <p:cNvPr id="9" name="Text 7"/>
          <p:cNvSpPr/>
          <p:nvPr/>
        </p:nvSpPr>
        <p:spPr>
          <a:xfrm>
            <a:off x="566928" y="3705352"/>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leading bias is differential recall bias inflating exposure among cases, so the true association is probably weaker than the reported OR of 1.9. The estimate is likely overstated, not understated.</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Blood-pressure measurement in a cohort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study examines whether higher systolic blood pressure predicts stroke. Blood pressure was measured once, at a single clinic visit, with a digital monitor; the reading was used to classify each person as 'hypertensive' or 'normotensive'. The investigators note that recorded systolic values cluster heavily on multiples of ten (120, 130, 140) and that a single reading is known to fluctuate substantially day to day. Outcome (stroke) was captured from complete hospital records and is considered accurate.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information bias or biases affecting the exposure, classify each as differential or non-differential, and predict the direction of the bias on the blood-pressure to stroke association.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76272"/>
          </a:xfrm>
          <a:prstGeom prst="roundRect">
            <a:avLst>
              <a:gd name="adj" fmla="val 2101"/>
            </a:avLst>
          </a:prstGeom>
          <a:solidFill>
            <a:srgbClr val="F4F7F6"/>
          </a:solidFill>
          <a:ln w="12700">
            <a:solidFill>
              <a:srgbClr val="E8ECEE"/>
            </a:solidFill>
            <a:prstDash val="solid"/>
          </a:ln>
        </p:spPr>
      </p:sp>
      <p:sp>
        <p:nvSpPr>
          <p:cNvPr id="7" name="Shape 5"/>
          <p:cNvSpPr/>
          <p:nvPr/>
        </p:nvSpPr>
        <p:spPr>
          <a:xfrm>
            <a:off x="566928" y="1316736"/>
            <a:ext cx="54864" cy="2176272"/>
          </a:xfrm>
          <a:prstGeom prst="rect">
            <a:avLst/>
          </a:prstGeom>
          <a:solidFill>
            <a:srgbClr val="0B7B6B"/>
          </a:solidFill>
          <a:ln/>
        </p:spPr>
      </p:sp>
      <p:sp>
        <p:nvSpPr>
          <p:cNvPr id="8" name="Text 6"/>
          <p:cNvSpPr/>
          <p:nvPr/>
        </p:nvSpPr>
        <p:spPr>
          <a:xfrm>
            <a:off x="749808" y="1389888"/>
            <a:ext cx="7754112" cy="20299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Self-reported alcohol and an interviewer who knows the diagnosis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case-control study asks whether heavy alcohol use is associated with liver disease. Alcohol intake was collected by face-to-face interview. The interviewers knew which participants were liver-disease cases and which were controls, and they were instructed to 'probe more thoroughly where intake seemed implausibly low'. Participants self-reported their own drinking. Liver disease (the outcome) was confirmed by biopsy for every case.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information bias or biases, classify each as differential or non-differential, and predict the direction of bias on the alcohol to liver-disease association.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9.</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Were exposure and outcome measured independently, or could one have influenced the other?</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information bias in your evidence and the direction you think it pushes the result.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nondifferential from differential misclassification and predict their effects on study results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recall bias and social desirability bias in epidemiological research designs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observer bias, detection bias, and surveillance bias in screening and cohort studies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regression dilution bias and its impact on exposure-outcome associations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digit preference and measurement heaping as sources of data quality problems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strategies for minimizing information bias in study design and analysis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assess whether epidemiological studies have adequately addressed information bias threats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Which way does it push?</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scenario: is the misclassification differential or non-differential, and which way does it push the estimate?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Predict the direction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scenario, classify the misclassification and predict whether it inflates or deflates the association.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the bias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specific information bias in each snippet and one design feature that would reduce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does non-differential error bias toward the null?</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is detection bias different from real effect?</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regression dilution and why care?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Information-bias audit: naming the bias and signing its direction</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study abstract, catalogue the plausible information biases. For every bias you name, classify it as differential or non-differential, predict the direction it pushes the reported association, and quote the specific measurement detail that justifies the worry.</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abstract and identify how the exposure was measured and how the outcome was measured (instrument, who reported, and when).</a:t>
            </a:r>
            <a:endParaRPr lang="en-US" sz="1350" dirty="0"/>
          </a:p>
        </p:txBody>
      </p:sp>
      <p:sp>
        <p:nvSpPr>
          <p:cNvPr id="9" name="Text 6"/>
          <p:cNvSpPr/>
          <p:nvPr/>
        </p:nvSpPr>
        <p:spPr>
          <a:xfrm>
            <a:off x="566928" y="365150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Ask whether measurement error in the exposure could depend on outcome status, or error in the outcome could depend on exposure status. If yes, the misclassification is differential; if the error is unrelated to the other variable, it is non-differential.</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9 — Information Bias and Data Quality</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