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notesMasterIdLst>
    <p:notesMasterId r:id="rId19"/>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WALKTHROUGH — HSCI 230 Lesson 8: Sampling Selection and External Validity
Session focus: Work through selection mechanisms and external validity, from Berkson's bias to transportability. Each named mechanism is cued so a substitute can run the matching activity confidently.
How to use this deck: each slide shows what students see on the board; these speaker notes hold the timings, facilitator talking points, model answers, and answer keys. Students completed the Lesson 8 module before class. The capstone studio slide points to the term-project document rather than reproducing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this with the class on the board. Answer: Transports partly: the 25% relative risk reduction plausibly carries over, but the absolute benefit does not, because baseline risk is the deciding modifier (NNT 20 in-trial versus about 200 in healthy 40-year-olds).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 these out or assign them. Worked solutions (answer key):
[Practice 1: Healthy worker effect] State whether the result transports to the general public, and in one sentence name the deciding sampling distortion and which way it biases the comparison.
Solution: Does not transport as a safety claim. The deciding distortion is the healthy worker effect: the workforce was selected for being fit enough to work, so it is healthier at baseline than the general population that includes the unable-to-work, which biases the SMR downward. An SMR below 1 against the general population is therefore expected even for a harmful exposure; the right comparison is an internal one (higher-exposed versus lower-exposed workers), and a value of 0.85 cannot support 'harmless for the public'.
[Practice 2: Screening program transportability] State whether the reported PPV transports to the low-prevalence region, and in one sentence name the deciding modifier and which way it pushes the PPV.
Solution: Does not transport. The deciding modifier is disease prevalence, which sets PPV even when sensitivity and specificity are fixed. Check the high-incidence figure: (0.90 x 0.01) / [(0.90 x 0.01) + (0.10 x 0.99)] = 0.009 / (0.009 + 0.099) = 0.009 / 0.108 = 0.083, about 8.3%. In the low-prevalence region: (0.90 x 0.001) / [(0.90 x 0.001) + (0.10 x 0.999)] = 0.0009 / (0.0009 + 0.0999) = 0.0009 / 0.1008 = 0.0089, about 0.9%. The same test yields roughly 8.3% PPV in the high-incidence region but under 1% in the low-prevalence one, so most positives there are false, and the original PPV must not be carried across.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FACILITATE:
  1. Open the term-project document to Part 2, Week 8 and read the milestone aloud.
  2. Students run the external-validity audit across their studies.
  3. Circulate and ask each student to name the effect modifier that most limits transport.
  4. Mini-conference prompt: 'Who is missing from these samples, and does that change the conclusion for your question?'
SOURCE: Refer to the term-project document (Part 2, Week 8) for the brief and rubric.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 the exit responses (a quick gauge of understanding), then preview next week's module.
Name one population your evidence does not transport to and why. Complete the Lesson 9 module before next class.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Pacing guide. Times are approximate; protect the applied exercise and the capstone studio. Open the term-project document to this week's milestone before the studio block. This session consolidates and applies the pre-class module; it is not a re-lecture.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objectives were in the pre-class module. Use this slide as a 60-second orientation, not a lecture. Ask which objective students feel least sure about and weight the session accordingly.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IT:
  1. Students name the mechanism and explain in one sentence why the hospital sample creates a false association (two minutes).
  2. Reveal Berkson's bias with the notes.
WHAT TO SURFACE (say this):
  - This is Berkson's bias: selection into the hospital sample is caused by both conditions, so they appear correlated among the admitted.
  - It is a special case of collider bias, where 'being in the study' is the collider.
  - The fix is sampling from the source population, not from a selected subgroup.
Set-up: Slide: 'A hospital study finds two diseases are associated. In the community they are unrelated. Both diseases independently raise the chance of being hospitalised.'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Matching, groups   |   Materials: Cards naming mechanisms (Berkson's bias, healthy-worker effect, prevalence-incidence or Neyman bias, survivorship bias) and cards describing scenarios that produce each.
RUN IT:
  1. Groups match each mechanism to its scenario and state the direction of the resulting bias (seven minutes).
  2. Groups defend the trickiest match.
  3. Correct with the notes.
FACILITATOR TALKING POINTS:
  - Healthy-worker effect: employed groups are healthier than the general population, so occupational studies can understate harm; interpret standardised mortality ratios with this in mind.
  - Prevalence-incidence (Neyman) bias: cross-sectional or prevalent-case sampling misses rapidly fatal cases, distorting the exposure-outcome picture.
  - Survivorship bias: studying only those who survived to be observed hides the experience of those who did not.
  - Berkson's bias: selection caused by two conditions makes them look associated.
Close: Students note which mechanism most threatens their own studies.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Judgement, pairs   |   Materials: A slide describing a result from one population and a different target population (for example, a trial in middle-aged men applied to older women).
RUN IT:
  1. Pairs decide whether the result transports and list the characteristics that would have to match for it to hold (five minutes).
  2. Pairs report; you build a list of transportability conditions.
  3. Separate internal from external validity.
FACILITATOR TALKING POINTS:
  - Internal validity is whether the result is correct for the studied sample; external validity is whether it generalises to another population.
  - Transportability depends on whether effect modifiers differ between the studied and target populations.
  - A perfectly internally valid study can still fail to transport.
Close: Students state to whom their headline finding does and does not transport.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Invite the points students flagged. Likely questions and model answers (field these cold):
Q1. Internal or external validity: which comes first?
A. Internal validity comes first. If a result is not valid for the people studied, generalising it is meaningless. Once internal validity holds, external validity asks who else it applies to. A flawless trial in an unrepresentative sample can still mislead about the broader population.
Q2. Which way does selection bias push the estimate?
A. It depends on the mechanism and who is selected; it can bias toward or away from the null. That is why we name the mechanism and reason about direction rather than assuming. The healthy-worker effect typically understates harm; Berkson's typically manufactures association.
Q3. Is a non-representative sample always a fatal flaw?
A. No. It threatens external validity, not necessarily internal validity. A study can be internally sound and still only speak to its own population. Whether that is fatal depends on the question you are asking of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Materials: A one-page audit sheet plus a printed study brief (provided below; nothing to look up). The brief gives each study's source population, sampling frame, recruitment method, participation rate, the headline effect, and the candidate target population. The audit sheet has five columns: studied population, sampling/recruitment, plausible effect modifier, target population, transports? (yes / partly / no) with the reason.
WHAT GOOD WORK LOOKS LIKE:
Strong work names a concrete difference between the studied and target populations (baseline risk, the fitness criterion behind the healthy worker effect, disease prevalence, age, comorbidity, or care setting) and explains the mechanism by which it changes the result, including the direction of the shift. A weak audit only asserts 'the sample was not representative' without naming which difference matters or which way it bites. Internal validity is addressed first: a study can be perfectly valid for its own sample and still fail to transport. Common errors to correct: treating a relative effect and an absolute effect as interchangeable across baseline-risk levels (the statin case); reading an SMR below 1 as evidence of safety when the healthy worker effect manufactures it; and forgetting that predictive values move with prevalence while sensitivity and specificity do not.
Debrief: Land the rule in one line: a finding transports only as far as its effect modifiers and sampling frame allow, so the audit must name the deciding difference, not just call the sample unrepresentative. This audit is the Week 8 milestone.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7B6B"/>
        </a:solidFill>
      </p:bgPr>
    </p:bg>
    <p:spTree>
      <p:nvGrpSpPr>
        <p:cNvPr id="1" name=""/>
        <p:cNvGrpSpPr/>
        <p:nvPr/>
      </p:nvGrpSpPr>
      <p:grpSpPr>
        <a:xfrm>
          <a:off x="0" y="0"/>
          <a:ext cx="0" cy="0"/>
          <a:chOff x="0" y="0"/>
          <a:chExt cx="0" cy="0"/>
        </a:xfrm>
      </p:grpSpPr>
      <p:sp>
        <p:nvSpPr>
          <p:cNvPr id="2" name="Shape 0"/>
          <p:cNvSpPr/>
          <p:nvPr/>
        </p:nvSpPr>
        <p:spPr>
          <a:xfrm>
            <a:off x="0" y="3771900"/>
            <a:ext cx="9144000" cy="1371600"/>
          </a:xfrm>
          <a:prstGeom prst="rect">
            <a:avLst/>
          </a:prstGeom>
          <a:solidFill>
            <a:srgbClr val="065C50"/>
          </a:solidFill>
          <a:ln/>
        </p:spPr>
      </p:sp>
      <p:sp>
        <p:nvSpPr>
          <p:cNvPr id="3" name="Text 1"/>
          <p:cNvSpPr/>
          <p:nvPr/>
        </p:nvSpPr>
        <p:spPr>
          <a:xfrm>
            <a:off x="566928" y="1024128"/>
            <a:ext cx="8138160" cy="365760"/>
          </a:xfrm>
          <a:prstGeom prst="rect">
            <a:avLst/>
          </a:prstGeom>
          <a:noFill/>
          <a:ln/>
        </p:spPr>
        <p:txBody>
          <a:bodyPr wrap="square" rtlCol="0" anchor="ctr"/>
          <a:lstStyle/>
          <a:p>
            <a:pPr indent="0" marL="0">
              <a:buNone/>
            </a:pPr>
            <a:r>
              <a:rPr lang="en-US" sz="1300" b="1" spc="200" kern="0" dirty="0">
                <a:solidFill>
                  <a:srgbClr val="BFE3DC"/>
                </a:solidFill>
                <a:latin typeface="Arial" pitchFamily="34" charset="0"/>
                <a:ea typeface="Arial" pitchFamily="34" charset="-122"/>
                <a:cs typeface="Arial" pitchFamily="34" charset="-120"/>
              </a:rPr>
              <a:t>HSCI 230  ·  LESSON 8</a:t>
            </a:r>
            <a:endParaRPr lang="en-US" sz="1300" dirty="0"/>
          </a:p>
        </p:txBody>
      </p:sp>
      <p:sp>
        <p:nvSpPr>
          <p:cNvPr id="4" name="Text 2"/>
          <p:cNvSpPr/>
          <p:nvPr/>
        </p:nvSpPr>
        <p:spPr>
          <a:xfrm>
            <a:off x="566928" y="1371600"/>
            <a:ext cx="8138160" cy="1417320"/>
          </a:xfrm>
          <a:prstGeom prst="rect">
            <a:avLst/>
          </a:prstGeom>
          <a:noFill/>
          <a:ln/>
        </p:spPr>
        <p:txBody>
          <a:bodyPr wrap="square" rtlCol="0" anchor="t"/>
          <a:lstStyle/>
          <a:p>
            <a:pPr indent="0" marL="0">
              <a:lnSpc>
                <a:spcPct val="102000"/>
              </a:lnSpc>
              <a:buNone/>
            </a:pPr>
            <a:r>
              <a:rPr lang="en-US" sz="3600" b="1" dirty="0">
                <a:solidFill>
                  <a:srgbClr val="FFFFFF"/>
                </a:solidFill>
                <a:latin typeface="Arial" pitchFamily="34" charset="0"/>
                <a:ea typeface="Arial" pitchFamily="34" charset="-122"/>
                <a:cs typeface="Arial" pitchFamily="34" charset="-120"/>
              </a:rPr>
              <a:t>Sampling Selection and External Validity</a:t>
            </a:r>
            <a:endParaRPr lang="en-US" sz="3600" dirty="0"/>
          </a:p>
        </p:txBody>
      </p:sp>
      <p:sp>
        <p:nvSpPr>
          <p:cNvPr id="5" name="Text 3"/>
          <p:cNvSpPr/>
          <p:nvPr/>
        </p:nvSpPr>
        <p:spPr>
          <a:xfrm>
            <a:off x="566928" y="2971800"/>
            <a:ext cx="8138160" cy="731520"/>
          </a:xfrm>
          <a:prstGeom prst="rect">
            <a:avLst/>
          </a:prstGeom>
          <a:noFill/>
          <a:ln/>
        </p:spPr>
        <p:txBody>
          <a:bodyPr wrap="square" rtlCol="0" anchor="t"/>
          <a:lstStyle/>
          <a:p>
            <a:pPr indent="0" marL="0">
              <a:lnSpc>
                <a:spcPct val="115000"/>
              </a:lnSpc>
              <a:buNone/>
            </a:pPr>
            <a:r>
              <a:rPr lang="en-US" sz="1500" dirty="0">
                <a:solidFill>
                  <a:srgbClr val="E6F3F0"/>
                </a:solidFill>
                <a:latin typeface="Arial" pitchFamily="34" charset="0"/>
                <a:ea typeface="Arial" pitchFamily="34" charset="-122"/>
                <a:cs typeface="Arial" pitchFamily="34" charset="-120"/>
              </a:rPr>
              <a:t>Work through selection mechanisms and external validity, from Berkson's bias to transportability.</a:t>
            </a:r>
            <a:endParaRPr lang="en-US" sz="1500" dirty="0"/>
          </a:p>
        </p:txBody>
      </p:sp>
      <p:sp>
        <p:nvSpPr>
          <p:cNvPr id="6" name="Shape 4"/>
          <p:cNvSpPr/>
          <p:nvPr/>
        </p:nvSpPr>
        <p:spPr>
          <a:xfrm>
            <a:off x="566928" y="4206240"/>
            <a:ext cx="2926080" cy="384048"/>
          </a:xfrm>
          <a:prstGeom prst="roundRect">
            <a:avLst>
              <a:gd name="adj" fmla="val 19048"/>
            </a:avLst>
          </a:prstGeom>
          <a:solidFill>
            <a:srgbClr val="FFFFFF">
              <a:alpha val="20000"/>
            </a:srgbClr>
          </a:solidFill>
          <a:ln/>
        </p:spPr>
      </p:sp>
      <p:sp>
        <p:nvSpPr>
          <p:cNvPr id="7" name="Text 5"/>
          <p:cNvSpPr/>
          <p:nvPr/>
        </p:nvSpPr>
        <p:spPr>
          <a:xfrm>
            <a:off x="566928" y="4206240"/>
            <a:ext cx="2926080" cy="384048"/>
          </a:xfrm>
          <a:prstGeom prst="rect">
            <a:avLst/>
          </a:prstGeom>
          <a:noFill/>
          <a:ln/>
        </p:spPr>
        <p:txBody>
          <a:bodyPr wrap="square" rtlCol="0" anchor="ctr"/>
          <a:lstStyle/>
          <a:p>
            <a:pPr algn="ctr" indent="0" marL="0">
              <a:buNone/>
            </a:pPr>
            <a:r>
              <a:rPr lang="en-US" sz="1150" b="1" dirty="0">
                <a:solidFill>
                  <a:srgbClr val="FFFFFF"/>
                </a:solidFill>
                <a:latin typeface="Arial" pitchFamily="34" charset="0"/>
                <a:ea typeface="Arial" pitchFamily="34" charset="-122"/>
                <a:cs typeface="Arial" pitchFamily="34" charset="-120"/>
              </a:rPr>
              <a:t>Three-hour session  ·  Term week 9</a:t>
            </a:r>
            <a:endParaRPr lang="en-US" sz="11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External-validity audit: does the finding transport?  (continued)</a:t>
            </a:r>
            <a:endParaRPr lang="en-US" sz="2400" dirty="0"/>
          </a:p>
        </p:txBody>
      </p:sp>
      <p:sp>
        <p:nvSpPr>
          <p:cNvPr id="6" name="Text 4"/>
          <p:cNvSpPr/>
          <p:nvPr/>
        </p:nvSpPr>
        <p:spPr>
          <a:xfrm>
            <a:off x="566928" y="168249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List one or two plausible effect modifiers: baseline risk, age, comorbidity, care setting, or adherence. An effect modifier is a factor across which the size or direction of the effect genuinely differs.</a:t>
            </a:r>
            <a:endParaRPr lang="en-US" sz="1350" dirty="0"/>
          </a:p>
        </p:txBody>
      </p:sp>
      <p:sp>
        <p:nvSpPr>
          <p:cNvPr id="7" name="Text 5"/>
          <p:cNvSpPr/>
          <p:nvPr/>
        </p:nvSpPr>
        <p:spPr>
          <a:xfrm>
            <a:off x="566928" y="245973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Compare the studied population with the named target population on those modifiers, and decide whether they match closely, partly, or poorly.</a:t>
            </a:r>
            <a:endParaRPr lang="en-US" sz="1350" dirty="0"/>
          </a:p>
        </p:txBody>
      </p:sp>
      <p:sp>
        <p:nvSpPr>
          <p:cNvPr id="8" name="Text 6"/>
          <p:cNvSpPr/>
          <p:nvPr/>
        </p:nvSpPr>
        <p:spPr>
          <a:xfrm>
            <a:off x="566928" y="323697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Record a judgement of transports yes / partly / no, and in one sentence name the single deciding difference and say which way it pushes the result (toward larger, smaller, or reversed effect).</a:t>
            </a:r>
            <a:endParaRPr lang="en-US" sz="1350" dirty="0"/>
          </a:p>
        </p:txBody>
      </p:sp>
      <p:sp>
        <p:nvSpPr>
          <p:cNvPr id="9" name="Text 7"/>
          <p:cNvSpPr/>
          <p:nvPr/>
        </p:nvSpPr>
        <p:spPr>
          <a:xfrm>
            <a:off x="566928" y="401421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State one thing the authors could report that would let a reader check transportability themselves (a subgroup estimate, the participation rate by group, or the baseline-risk distribution).</a:t>
            </a:r>
            <a:endParaRPr lang="en-US" sz="13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External-validity audit: does the finding transport?  (continued)</a:t>
            </a:r>
            <a:endParaRPr lang="en-US" sz="2400" dirty="0"/>
          </a:p>
        </p:txBody>
      </p:sp>
      <p:sp>
        <p:nvSpPr>
          <p:cNvPr id="6" name="Text 4"/>
          <p:cNvSpPr/>
          <p:nvPr/>
        </p:nvSpPr>
        <p:spPr>
          <a:xfrm>
            <a:off x="566928" y="168249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Separate internal from external validity in a final line: confirm the study is internally sound for its own sample before judging whether it travels.</a:t>
            </a:r>
            <a:endParaRPr lang="en-US" sz="13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Statin trial in low-risk group</a:t>
            </a:r>
            <a:endParaRPr lang="en-US" sz="2400" dirty="0"/>
          </a:p>
        </p:txBody>
      </p:sp>
      <p:sp>
        <p:nvSpPr>
          <p:cNvPr id="7" name="Shape 4"/>
          <p:cNvSpPr/>
          <p:nvPr/>
        </p:nvSpPr>
        <p:spPr>
          <a:xfrm>
            <a:off x="566928" y="1316736"/>
            <a:ext cx="8138160" cy="1456944"/>
          </a:xfrm>
          <a:prstGeom prst="roundRect">
            <a:avLst>
              <a:gd name="adj" fmla="val 3766"/>
            </a:avLst>
          </a:prstGeom>
          <a:solidFill>
            <a:srgbClr val="E6F3F0"/>
          </a:solidFill>
          <a:ln/>
        </p:spPr>
      </p:sp>
      <p:sp>
        <p:nvSpPr>
          <p:cNvPr id="8" name="Shape 5"/>
          <p:cNvSpPr/>
          <p:nvPr/>
        </p:nvSpPr>
        <p:spPr>
          <a:xfrm>
            <a:off x="566928" y="1316736"/>
            <a:ext cx="64008" cy="1456944"/>
          </a:xfrm>
          <a:prstGeom prst="rect">
            <a:avLst/>
          </a:prstGeom>
          <a:solidFill>
            <a:srgbClr val="0B7B6B"/>
          </a:solidFill>
          <a:ln/>
        </p:spPr>
      </p:sp>
      <p:sp>
        <p:nvSpPr>
          <p:cNvPr id="9" name="Text 6"/>
          <p:cNvSpPr/>
          <p:nvPr/>
        </p:nvSpPr>
        <p:spPr>
          <a:xfrm>
            <a:off x="786384" y="1380744"/>
            <a:ext cx="7680960" cy="1328928"/>
          </a:xfrm>
          <a:prstGeom prst="rect">
            <a:avLst/>
          </a:prstGeom>
          <a:noFill/>
          <a:ln/>
        </p:spPr>
        <p:txBody>
          <a:bodyPr wrap="square" rtlCol="0" anchor="t"/>
          <a:lstStyle/>
          <a:p>
            <a:pPr algn="l" indent="0" marL="0">
              <a:lnSpc>
                <a:spcPct val="114000"/>
              </a:lnSpc>
              <a:buNone/>
            </a:pPr>
            <a:r>
              <a:rPr lang="en-US" sz="1250" b="1" dirty="0">
                <a:solidFill>
                  <a:srgbClr val="2D3436"/>
                </a:solidFill>
                <a:latin typeface="Arial" pitchFamily="34" charset="0"/>
                <a:ea typeface="Arial" pitchFamily="34" charset="-122"/>
                <a:cs typeface="Arial" pitchFamily="34" charset="-120"/>
              </a:rPr>
              <a:t>Given.  </a:t>
            </a:r>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A randomized trial enrols adults with established cardiovascular disease (high baseline risk). Over 5 years the drug cuts the risk of a major cardiac event from 20% to 15%. That is a relative risk reduction of 25% and an absolute risk reduction of 5 percentage points, so the number needed to treat is 1 / 0.05 = 20. A clinic wants to apply the result to healthy 40-year-olds whose 5-year baseline risk is about 2%.</a:t>
            </a:r>
            <a:endParaRPr lang="en-US" sz="1250" dirty="0"/>
          </a:p>
        </p:txBody>
      </p:sp>
      <p:sp>
        <p:nvSpPr>
          <p:cNvPr id="10" name="Text 7"/>
          <p:cNvSpPr/>
          <p:nvPr/>
        </p:nvSpPr>
        <p:spPr>
          <a:xfrm>
            <a:off x="566928" y="2919984"/>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Studied population: secondary-prevention patients, 5-year baseline event risk 20%. Target population: primary-prevention adults, baseline risk about 2%.</a:t>
            </a:r>
            <a:endParaRPr lang="en-US" sz="1250" dirty="0"/>
          </a:p>
        </p:txBody>
      </p:sp>
      <p:sp>
        <p:nvSpPr>
          <p:cNvPr id="11" name="Text 8"/>
          <p:cNvSpPr/>
          <p:nvPr/>
        </p:nvSpPr>
        <p:spPr>
          <a:xfrm>
            <a:off x="566928" y="3648456"/>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Candidate effect modifier: baseline risk. A relative effect can be stable while the absolute benefit tracks baseline risk.</a:t>
            </a:r>
            <a:endParaRPr lang="en-US" sz="1250" dirty="0"/>
          </a:p>
        </p:txBody>
      </p:sp>
      <p:sp>
        <p:nvSpPr>
          <p:cNvPr id="12" name="Text 9"/>
          <p:cNvSpPr/>
          <p:nvPr/>
        </p:nvSpPr>
        <p:spPr>
          <a:xfrm>
            <a:off x="566928" y="4173728"/>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Assume the same 25% relative reduction holds in the low-risk group: 2% baseline becomes 2% x (1 - 0.25) = 1.5%, an absolute reduction of only 0.5 percentage points.</a:t>
            </a:r>
            <a:endParaRPr lang="en-US" sz="12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Statin trial in low-risk group  (continued)</a:t>
            </a:r>
            <a:endParaRPr lang="en-US" sz="2400" dirty="0"/>
          </a:p>
        </p:txBody>
      </p:sp>
      <p:sp>
        <p:nvSpPr>
          <p:cNvPr id="6" name="Text 4"/>
          <p:cNvSpPr/>
          <p:nvPr/>
        </p:nvSpPr>
        <p:spPr>
          <a:xfrm>
            <a:off x="566928" y="1316736"/>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Number needed to treat in the target group: 1 / 0.005 = 200, against 20 in the trial. The same pill prevents one event per 20 treated in the trial but one per 200 in the low-risk group.</a:t>
            </a:r>
            <a:endParaRPr lang="en-US" sz="1250" dirty="0"/>
          </a:p>
        </p:txBody>
      </p:sp>
      <p:sp>
        <p:nvSpPr>
          <p:cNvPr id="7" name="Text 5"/>
          <p:cNvSpPr/>
          <p:nvPr/>
        </p:nvSpPr>
        <p:spPr>
          <a:xfrm>
            <a:off x="566928" y="2045208"/>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Harms (side effects, cost) do not shrink with baseline risk, so the benefit-to-harm balance is far less favourable in the low-risk group even though the relative effect is unchanged.</a:t>
            </a:r>
            <a:endParaRPr lang="en-US" sz="1250" dirty="0"/>
          </a:p>
        </p:txBody>
      </p:sp>
      <p:sp>
        <p:nvSpPr>
          <p:cNvPr id="8" name="Text 6"/>
          <p:cNvSpPr/>
          <p:nvPr/>
        </p:nvSpPr>
        <p:spPr>
          <a:xfrm>
            <a:off x="566928" y="2773680"/>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Internal validity is not the issue: the trial can be perfectly valid for its own high-risk sample and still mislead if its absolute benefit is read across to a low-risk group.</a:t>
            </a:r>
            <a:endParaRPr lang="en-US" sz="1250" dirty="0"/>
          </a:p>
        </p:txBody>
      </p:sp>
      <p:sp>
        <p:nvSpPr>
          <p:cNvPr id="9" name="Text 7"/>
          <p:cNvSpPr/>
          <p:nvPr/>
        </p:nvSpPr>
        <p:spPr>
          <a:xfrm>
            <a:off x="566928" y="3502152"/>
            <a:ext cx="8138160" cy="923544"/>
          </a:xfrm>
          <a:prstGeom prst="rect">
            <a:avLst/>
          </a:prstGeom>
          <a:noFill/>
          <a:ln/>
        </p:spPr>
        <p:txBody>
          <a:bodyPr wrap="square" rtlCol="0" anchor="t"/>
          <a:lstStyle/>
          <a:p>
            <a:pPr algn="l" indent="0" marL="0">
              <a:lnSpc>
                <a:spcPct val="118000"/>
              </a:lnSpc>
              <a:buNone/>
            </a:pPr>
            <a:r>
              <a:rPr lang="en-US" sz="1350" b="1" dirty="0">
                <a:solidFill>
                  <a:srgbClr val="CC0033"/>
                </a:solidFill>
                <a:latin typeface="Arial" pitchFamily="34" charset="0"/>
                <a:ea typeface="Arial" pitchFamily="34" charset="-122"/>
                <a:cs typeface="Arial" pitchFamily="34" charset="-120"/>
              </a:rPr>
              <a:t>Answer.  </a:t>
            </a:r>
            <a:pPr algn="l" indent="0" marL="0">
              <a:lnSpc>
                <a:spcPct val="118000"/>
              </a:lnSpc>
              <a:buNone/>
            </a:pPr>
            <a:r>
              <a:rPr lang="en-US" sz="1350" dirty="0">
                <a:solidFill>
                  <a:srgbClr val="2D3436"/>
                </a:solidFill>
                <a:latin typeface="Arial" pitchFamily="34" charset="0"/>
                <a:ea typeface="Arial" pitchFamily="34" charset="-122"/>
                <a:cs typeface="Arial" pitchFamily="34" charset="-120"/>
              </a:rPr>
              <a:t>Transports partly: the 25% relative risk reduction plausibly carries over, but the absolute benefit does not, because baseline risk is the deciding modifier (NNT 20 in-trial versus about 200 in healthy 40-year-olds).</a:t>
            </a:r>
            <a:endParaRPr lang="en-US" sz="13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a:t>
            </a:r>
            <a:endParaRPr lang="en-US" sz="2400" dirty="0"/>
          </a:p>
        </p:txBody>
      </p:sp>
      <p:sp>
        <p:nvSpPr>
          <p:cNvPr id="7" name="Shape 4"/>
          <p:cNvSpPr/>
          <p:nvPr/>
        </p:nvSpPr>
        <p:spPr>
          <a:xfrm>
            <a:off x="566928" y="1316736"/>
            <a:ext cx="8138160" cy="2160016"/>
          </a:xfrm>
          <a:prstGeom prst="roundRect">
            <a:avLst>
              <a:gd name="adj" fmla="val 2117"/>
            </a:avLst>
          </a:prstGeom>
          <a:solidFill>
            <a:srgbClr val="F4F7F6"/>
          </a:solidFill>
          <a:ln w="12700">
            <a:solidFill>
              <a:srgbClr val="E8ECEE"/>
            </a:solidFill>
            <a:prstDash val="solid"/>
          </a:ln>
        </p:spPr>
      </p:sp>
      <p:sp>
        <p:nvSpPr>
          <p:cNvPr id="8" name="Shape 5"/>
          <p:cNvSpPr/>
          <p:nvPr/>
        </p:nvSpPr>
        <p:spPr>
          <a:xfrm>
            <a:off x="566928" y="1316736"/>
            <a:ext cx="54864" cy="2160016"/>
          </a:xfrm>
          <a:prstGeom prst="rect">
            <a:avLst/>
          </a:prstGeom>
          <a:solidFill>
            <a:srgbClr val="0B7B6B"/>
          </a:solidFill>
          <a:ln/>
        </p:spPr>
      </p:sp>
      <p:sp>
        <p:nvSpPr>
          <p:cNvPr id="9" name="Text 6"/>
          <p:cNvSpPr/>
          <p:nvPr/>
        </p:nvSpPr>
        <p:spPr>
          <a:xfrm>
            <a:off x="749808" y="1389888"/>
            <a:ext cx="7754112" cy="2013712"/>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1: Healthy worker effect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A cohort of currently employed factory workers exposed to a solvent is followed for mortality and compared with the general adult population of the same age and sex. The workers show a standardized mortality ratio (SMR) of 0.85, meaning 15% fewer deaths than expected. Recruitment was restricted to people well enough to be in active employment; the general-population comparison includes people too sick to work. A regulator wants to use the SMR of 0.85 to argue the solvent is harmless for the wider public.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State whether the result transports to the general public, and in one sentence name the deciding sampling distortion and which way it biases the comparison.</a:t>
            </a:r>
            <a:endParaRPr lang="en-US" sz="12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  (continued)</a:t>
            </a:r>
            <a:endParaRPr lang="en-US" sz="2400" dirty="0"/>
          </a:p>
        </p:txBody>
      </p:sp>
      <p:sp>
        <p:nvSpPr>
          <p:cNvPr id="6" name="Shape 4"/>
          <p:cNvSpPr/>
          <p:nvPr/>
        </p:nvSpPr>
        <p:spPr>
          <a:xfrm>
            <a:off x="566928" y="1316736"/>
            <a:ext cx="8138160" cy="1973072"/>
          </a:xfrm>
          <a:prstGeom prst="roundRect">
            <a:avLst>
              <a:gd name="adj" fmla="val 2317"/>
            </a:avLst>
          </a:prstGeom>
          <a:solidFill>
            <a:srgbClr val="F4F7F6"/>
          </a:solidFill>
          <a:ln w="12700">
            <a:solidFill>
              <a:srgbClr val="E8ECEE"/>
            </a:solidFill>
            <a:prstDash val="solid"/>
          </a:ln>
        </p:spPr>
      </p:sp>
      <p:sp>
        <p:nvSpPr>
          <p:cNvPr id="7" name="Shape 5"/>
          <p:cNvSpPr/>
          <p:nvPr/>
        </p:nvSpPr>
        <p:spPr>
          <a:xfrm>
            <a:off x="566928" y="1316736"/>
            <a:ext cx="54864" cy="1973072"/>
          </a:xfrm>
          <a:prstGeom prst="rect">
            <a:avLst/>
          </a:prstGeom>
          <a:solidFill>
            <a:srgbClr val="0B7B6B"/>
          </a:solidFill>
          <a:ln/>
        </p:spPr>
      </p:sp>
      <p:sp>
        <p:nvSpPr>
          <p:cNvPr id="8" name="Text 6"/>
          <p:cNvSpPr/>
          <p:nvPr/>
        </p:nvSpPr>
        <p:spPr>
          <a:xfrm>
            <a:off x="749808" y="1389888"/>
            <a:ext cx="7754112" cy="1826768"/>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2: Screening program transportability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A screening program for a cancer is evaluated in a high-incidence region where the disease prevalence is 1%. Using a test with sensitivity 90% and specificity 90%, planners report that a positive result carries a positive predictive value (PPV) of about 8.3%. A second region with the same test wants to adopt the program, but its disease prevalence is only 0.1%, one tenth as high. (PPV = (sens x prev) / [sens x prev + (1 - spec) x (1 - prev)].)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State whether the reported PPV transports to the low-prevalence region, and in one sentence name the deciding modifier and which way it pushes the PPV.</a:t>
            </a:r>
            <a:endParaRPr lang="en-US" sz="12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308299" cy="310896"/>
          </a:xfrm>
          <a:prstGeom prst="roundRect">
            <a:avLst>
              <a:gd name="adj" fmla="val 17647"/>
            </a:avLst>
          </a:prstGeom>
          <a:solidFill>
            <a:srgbClr val="FDEAEF"/>
          </a:solidFill>
          <a:ln/>
        </p:spPr>
      </p:sp>
      <p:sp>
        <p:nvSpPr>
          <p:cNvPr id="4" name="Text 2"/>
          <p:cNvSpPr/>
          <p:nvPr/>
        </p:nvSpPr>
        <p:spPr>
          <a:xfrm>
            <a:off x="566928" y="384048"/>
            <a:ext cx="3308299"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CAPSTONE STUDIO  ·  48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this week's milestone</a:t>
            </a:r>
            <a:endParaRPr lang="en-US" sz="2400" dirty="0"/>
          </a:p>
        </p:txBody>
      </p:sp>
      <p:sp>
        <p:nvSpPr>
          <p:cNvPr id="7" name="Shape 4"/>
          <p:cNvSpPr/>
          <p:nvPr/>
        </p:nvSpPr>
        <p:spPr>
          <a:xfrm>
            <a:off x="566928" y="1316736"/>
            <a:ext cx="8138160" cy="676656"/>
          </a:xfrm>
          <a:prstGeom prst="roundRect">
            <a:avLst>
              <a:gd name="adj" fmla="val 8108"/>
            </a:avLst>
          </a:prstGeom>
          <a:solidFill>
            <a:srgbClr val="E6F3F0"/>
          </a:solidFill>
          <a:ln/>
        </p:spPr>
      </p:sp>
      <p:sp>
        <p:nvSpPr>
          <p:cNvPr id="8" name="Shape 5"/>
          <p:cNvSpPr/>
          <p:nvPr/>
        </p:nvSpPr>
        <p:spPr>
          <a:xfrm>
            <a:off x="566928" y="1316736"/>
            <a:ext cx="64008" cy="676656"/>
          </a:xfrm>
          <a:prstGeom prst="rect">
            <a:avLst/>
          </a:prstGeom>
          <a:solidFill>
            <a:srgbClr val="CC0033"/>
          </a:solidFill>
          <a:ln/>
        </p:spPr>
      </p:sp>
      <p:sp>
        <p:nvSpPr>
          <p:cNvPr id="9" name="Text 6"/>
          <p:cNvSpPr/>
          <p:nvPr/>
        </p:nvSpPr>
        <p:spPr>
          <a:xfrm>
            <a:off x="786384" y="1380744"/>
            <a:ext cx="7680960" cy="548640"/>
          </a:xfrm>
          <a:prstGeom prst="rect">
            <a:avLst/>
          </a:prstGeom>
          <a:noFill/>
          <a:ln/>
        </p:spPr>
        <p:txBody>
          <a:bodyPr wrap="square" rtlCol="0" anchor="t"/>
          <a:lstStyle/>
          <a:p>
            <a:pPr algn="l" indent="0" marL="0">
              <a:lnSpc>
                <a:spcPct val="114000"/>
              </a:lnSpc>
              <a:buNone/>
            </a:pPr>
            <a:r>
              <a:rPr lang="en-US" sz="1350" b="1" dirty="0">
                <a:solidFill>
                  <a:srgbClr val="065C50"/>
                </a:solidFill>
                <a:latin typeface="Arial" pitchFamily="34" charset="0"/>
                <a:ea typeface="Arial" pitchFamily="34" charset="-122"/>
                <a:cs typeface="Arial" pitchFamily="34" charset="-120"/>
              </a:rPr>
              <a:t>This week's milestone.  </a:t>
            </a:r>
            <a:pPr algn="l" indent="0" marL="0">
              <a:lnSpc>
                <a:spcPct val="114000"/>
              </a:lnSpc>
              <a:buNone/>
            </a:pPr>
            <a:r>
              <a:rPr lang="en-US" sz="1350" dirty="0">
                <a:solidFill>
                  <a:srgbClr val="2D3436"/>
                </a:solidFill>
                <a:latin typeface="Arial" pitchFamily="34" charset="0"/>
                <a:ea typeface="Arial" pitchFamily="34" charset="-122"/>
                <a:cs typeface="Arial" pitchFamily="34" charset="-120"/>
              </a:rPr>
              <a:t>Find the brief and rubric in the term-project document, Part 2, Week 8.</a:t>
            </a:r>
            <a:endParaRPr lang="en-US" sz="1350" dirty="0"/>
          </a:p>
        </p:txBody>
      </p:sp>
      <p:sp>
        <p:nvSpPr>
          <p:cNvPr id="10" name="Text 7"/>
          <p:cNvSpPr/>
          <p:nvPr/>
        </p:nvSpPr>
        <p:spPr>
          <a:xfrm>
            <a:off x="566928" y="2194560"/>
            <a:ext cx="8138160" cy="52882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Discuss: Who is missing from these samples, and does that change the conclusion for your question?</a:t>
            </a:r>
            <a:endParaRPr lang="en-US" sz="1500" dirty="0"/>
          </a:p>
        </p:txBody>
      </p:sp>
      <p:sp>
        <p:nvSpPr>
          <p:cNvPr id="11" name="Text 8"/>
          <p:cNvSpPr/>
          <p:nvPr/>
        </p:nvSpPr>
        <p:spPr>
          <a:xfrm>
            <a:off x="566928" y="280111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Work on your milestone</a:t>
            </a:r>
            <a:endParaRPr lang="en-US" sz="15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689811" cy="310896"/>
          </a:xfrm>
          <a:prstGeom prst="roundRect">
            <a:avLst>
              <a:gd name="adj" fmla="val 17647"/>
            </a:avLst>
          </a:prstGeom>
          <a:solidFill>
            <a:srgbClr val="FDEAEF"/>
          </a:solidFill>
          <a:ln/>
        </p:spPr>
      </p:sp>
      <p:sp>
        <p:nvSpPr>
          <p:cNvPr id="4" name="Text 2"/>
          <p:cNvSpPr/>
          <p:nvPr/>
        </p:nvSpPr>
        <p:spPr>
          <a:xfrm>
            <a:off x="566928" y="384048"/>
            <a:ext cx="1689811"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EXIT TICKET</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Before you go</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Name one population your evidence does not transport to and why.</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TODAY  ·  THREE HOURS</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Session at a glance</a:t>
            </a:r>
            <a:endParaRPr lang="en-US" sz="2400" dirty="0"/>
          </a:p>
        </p:txBody>
      </p:sp>
      <p:sp>
        <p:nvSpPr>
          <p:cNvPr id="7" name="Text 4"/>
          <p:cNvSpPr/>
          <p:nvPr/>
        </p:nvSpPr>
        <p:spPr>
          <a:xfrm>
            <a:off x="566928" y="131673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0:00–0:10    Arrival &amp; retrieval warm-up</a:t>
            </a:r>
            <a:endParaRPr lang="en-US" sz="1500" dirty="0"/>
          </a:p>
        </p:txBody>
      </p:sp>
      <p:sp>
        <p:nvSpPr>
          <p:cNvPr id="8" name="Text 5"/>
          <p:cNvSpPr/>
          <p:nvPr/>
        </p:nvSpPr>
        <p:spPr>
          <a:xfrm>
            <a:off x="566928" y="171145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0:10–0:44    Co-construction review</a:t>
            </a:r>
            <a:endParaRPr lang="en-US" sz="1500" dirty="0"/>
          </a:p>
        </p:txBody>
      </p:sp>
      <p:sp>
        <p:nvSpPr>
          <p:cNvPr id="9" name="Text 6"/>
          <p:cNvSpPr/>
          <p:nvPr/>
        </p:nvSpPr>
        <p:spPr>
          <a:xfrm>
            <a:off x="566928" y="2106168"/>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0:44–0:56    Question-and-answer clinic</a:t>
            </a:r>
            <a:endParaRPr lang="en-US" sz="1500" dirty="0"/>
          </a:p>
        </p:txBody>
      </p:sp>
      <p:sp>
        <p:nvSpPr>
          <p:cNvPr id="10" name="Text 7"/>
          <p:cNvSpPr/>
          <p:nvPr/>
        </p:nvSpPr>
        <p:spPr>
          <a:xfrm>
            <a:off x="566928" y="2500884"/>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0:56–1:06    Break</a:t>
            </a:r>
            <a:endParaRPr lang="en-US" sz="1500" dirty="0"/>
          </a:p>
        </p:txBody>
      </p:sp>
      <p:sp>
        <p:nvSpPr>
          <p:cNvPr id="11" name="Text 8"/>
          <p:cNvSpPr/>
          <p:nvPr/>
        </p:nvSpPr>
        <p:spPr>
          <a:xfrm>
            <a:off x="566928" y="289560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1:06–1:46    Applied exercise</a:t>
            </a:r>
            <a:endParaRPr lang="en-US" sz="1500" dirty="0"/>
          </a:p>
        </p:txBody>
      </p:sp>
      <p:sp>
        <p:nvSpPr>
          <p:cNvPr id="12" name="Text 9"/>
          <p:cNvSpPr/>
          <p:nvPr/>
        </p:nvSpPr>
        <p:spPr>
          <a:xfrm>
            <a:off x="566928" y="329031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1:46–2:34    Capstone studio</a:t>
            </a:r>
            <a:endParaRPr lang="en-US" sz="1500" dirty="0"/>
          </a:p>
        </p:txBody>
      </p:sp>
      <p:sp>
        <p:nvSpPr>
          <p:cNvPr id="13" name="Text 10"/>
          <p:cNvSpPr/>
          <p:nvPr/>
        </p:nvSpPr>
        <p:spPr>
          <a:xfrm>
            <a:off x="566928" y="368503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2:34–2:39    Exit ticket &amp; preview</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a:t>
            </a:r>
            <a:endParaRPr lang="en-US" sz="2400" dirty="0"/>
          </a:p>
        </p:txBody>
      </p:sp>
      <p:sp>
        <p:nvSpPr>
          <p:cNvPr id="7"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Explain Berkson’s bias and identify when hospital-based sampling distorts exposure-outcome associations</a:t>
            </a:r>
            <a:endParaRPr lang="en-US" sz="1400" dirty="0"/>
          </a:p>
        </p:txBody>
      </p:sp>
      <p:sp>
        <p:nvSpPr>
          <p:cNvPr id="8" name="Text 5"/>
          <p:cNvSpPr/>
          <p:nvPr/>
        </p:nvSpPr>
        <p:spPr>
          <a:xfrm>
            <a:off x="566928" y="189077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Describe the healthy worker effect and interpret standardized mortality ratios in occupational epidemiology</a:t>
            </a:r>
            <a:endParaRPr lang="en-US" sz="1400" dirty="0"/>
          </a:p>
        </p:txBody>
      </p:sp>
      <p:sp>
        <p:nvSpPr>
          <p:cNvPr id="9" name="Text 6"/>
          <p:cNvSpPr/>
          <p:nvPr/>
        </p:nvSpPr>
        <p:spPr>
          <a:xfrm>
            <a:off x="566928" y="246481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Distinguish attrition bias from nonresponse bias and evaluate strategies for mitigating each</a:t>
            </a:r>
            <a:endParaRPr lang="en-US" sz="1400" dirty="0"/>
          </a:p>
        </p:txBody>
      </p:sp>
      <p:sp>
        <p:nvSpPr>
          <p:cNvPr id="10" name="Text 7"/>
          <p:cNvSpPr/>
          <p:nvPr/>
        </p:nvSpPr>
        <p:spPr>
          <a:xfrm>
            <a:off x="566928" y="303885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Recognize prevalence-incidence (Neyman) bias and explain how cross-sectional designs miss rapidly fatal cases</a:t>
            </a:r>
            <a:endParaRPr lang="en-US" sz="1400" dirty="0"/>
          </a:p>
        </p:txBody>
      </p:sp>
      <p:sp>
        <p:nvSpPr>
          <p:cNvPr id="11" name="Text 8"/>
          <p:cNvSpPr/>
          <p:nvPr/>
        </p:nvSpPr>
        <p:spPr>
          <a:xfrm>
            <a:off x="566928" y="361289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Identify survivorship bias in cohort studies and its implications for causal inference</a:t>
            </a:r>
            <a:endParaRPr lang="en-US" sz="1400" dirty="0"/>
          </a:p>
        </p:txBody>
      </p:sp>
      <p:sp>
        <p:nvSpPr>
          <p:cNvPr id="12" name="Text 9"/>
          <p:cNvSpPr/>
          <p:nvPr/>
        </p:nvSpPr>
        <p:spPr>
          <a:xfrm>
            <a:off x="566928" y="41869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Evaluate transportability of study findings to target populations with differing characteristics</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  (continued)</a:t>
            </a:r>
            <a:endParaRPr lang="en-US" sz="2400" dirty="0"/>
          </a:p>
        </p:txBody>
      </p:sp>
      <p:sp>
        <p:nvSpPr>
          <p:cNvPr id="6"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Critically assess whether epidemiological studies have adequately addressed selection-related threats to validity</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445106" cy="310896"/>
          </a:xfrm>
          <a:prstGeom prst="roundRect">
            <a:avLst>
              <a:gd name="adj" fmla="val 17647"/>
            </a:avLst>
          </a:prstGeom>
          <a:solidFill>
            <a:srgbClr val="FDEAEF"/>
          </a:solidFill>
          <a:ln/>
        </p:spPr>
      </p:sp>
      <p:sp>
        <p:nvSpPr>
          <p:cNvPr id="4" name="Text 2"/>
          <p:cNvSpPr/>
          <p:nvPr/>
        </p:nvSpPr>
        <p:spPr>
          <a:xfrm>
            <a:off x="566928" y="384048"/>
            <a:ext cx="244510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WARM-UP  ·  10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Name that selection bias</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A hospital study finds two diseases associated; in the community they're unrelated, but both raise the chance of admission. What's going on?</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1  ·  IN GROUPS  ·  18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Match the mechanism</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Match each selection mechanism to the scenario that produces it, and say which way it biases the estimate.</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4926787" cy="310896"/>
          </a:xfrm>
          <a:prstGeom prst="roundRect">
            <a:avLst>
              <a:gd name="adj" fmla="val 17647"/>
            </a:avLst>
          </a:prstGeom>
          <a:solidFill>
            <a:srgbClr val="FDEAEF"/>
          </a:solidFill>
          <a:ln/>
        </p:spPr>
      </p:sp>
      <p:sp>
        <p:nvSpPr>
          <p:cNvPr id="4" name="Text 2"/>
          <p:cNvSpPr/>
          <p:nvPr/>
        </p:nvSpPr>
        <p:spPr>
          <a:xfrm>
            <a:off x="566928" y="384048"/>
            <a:ext cx="4926787"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2  ·  IN PAIRS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Will it transport?</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Would this result transport to the target population, and what would have to be true for it to hold?</a:t>
            </a:r>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Q&amp;A CLINIC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Your questions</a:t>
            </a:r>
            <a:endParaRPr lang="en-US" sz="2400" dirty="0"/>
          </a:p>
        </p:txBody>
      </p:sp>
      <p:sp>
        <p:nvSpPr>
          <p:cNvPr id="7" name="Text 4"/>
          <p:cNvSpPr/>
          <p:nvPr/>
        </p:nvSpPr>
        <p:spPr>
          <a:xfrm>
            <a:off x="566928" y="1316736"/>
            <a:ext cx="8138160" cy="2895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Bring the points you flagged while working through the module.</a:t>
            </a:r>
            <a:endParaRPr lang="en-US" sz="1500" dirty="0"/>
          </a:p>
        </p:txBody>
      </p:sp>
      <p:sp>
        <p:nvSpPr>
          <p:cNvPr id="8" name="Text 5"/>
          <p:cNvSpPr/>
          <p:nvPr/>
        </p:nvSpPr>
        <p:spPr>
          <a:xfrm>
            <a:off x="566928" y="175260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Internal or external validity: which comes first?</a:t>
            </a:r>
            <a:endParaRPr lang="en-US" sz="1400" dirty="0"/>
          </a:p>
        </p:txBody>
      </p:sp>
      <p:sp>
        <p:nvSpPr>
          <p:cNvPr id="9" name="Text 6"/>
          <p:cNvSpPr/>
          <p:nvPr/>
        </p:nvSpPr>
        <p:spPr>
          <a:xfrm>
            <a:off x="566928" y="213106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Which way does selection bias push the estimate?</a:t>
            </a:r>
            <a:endParaRPr lang="en-US" sz="1400" dirty="0"/>
          </a:p>
        </p:txBody>
      </p:sp>
      <p:sp>
        <p:nvSpPr>
          <p:cNvPr id="10" name="Text 7"/>
          <p:cNvSpPr/>
          <p:nvPr/>
        </p:nvSpPr>
        <p:spPr>
          <a:xfrm>
            <a:off x="566928" y="250952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Is a non-representative sample always a fatal flaw?</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External-validity audit: does the finding transport?</a:t>
            </a:r>
            <a:endParaRPr lang="en-US" sz="2400" dirty="0"/>
          </a:p>
        </p:txBody>
      </p:sp>
      <p:sp>
        <p:nvSpPr>
          <p:cNvPr id="7" name="Text 4"/>
          <p:cNvSpPr/>
          <p:nvPr/>
        </p:nvSpPr>
        <p:spPr>
          <a:xfrm>
            <a:off x="566928" y="1682496"/>
            <a:ext cx="8138160" cy="126492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For a provided study brief, decide to which target population the result transports and to which it does not. Your reason must name the specific characteristic (an effect modifier or a sampling distortion) that differs between the studied and target populations and explain why that difference would change the result.</a:t>
            </a:r>
            <a:endParaRPr lang="en-US" sz="1500" dirty="0"/>
          </a:p>
        </p:txBody>
      </p:sp>
      <p:sp>
        <p:nvSpPr>
          <p:cNvPr id="8" name="Text 5"/>
          <p:cNvSpPr/>
          <p:nvPr/>
        </p:nvSpPr>
        <p:spPr>
          <a:xfrm>
            <a:off x="566928" y="3093720"/>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Read the brief and write the studied population in your own words: who was actually enrolled, not who the authors hoped to describe.</a:t>
            </a:r>
            <a:endParaRPr lang="en-US" sz="1350" dirty="0"/>
          </a:p>
        </p:txBody>
      </p:sp>
      <p:sp>
        <p:nvSpPr>
          <p:cNvPr id="9" name="Text 6"/>
          <p:cNvSpPr/>
          <p:nvPr/>
        </p:nvSpPr>
        <p:spPr>
          <a:xfrm>
            <a:off x="566928" y="3651504"/>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Note the sampling frame and recruitment route, and flag any selection mechanism baked in (hospital-based admission, volunteer recruitment, an occupationally fit workforce, survivors of an acute event).</a:t>
            </a:r>
            <a:endParaRPr lang="en-US" sz="13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17</Slides>
  <Notes>17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HSCI 230 Lesson 8 — Sampling Selection and External Validity</dc:title>
  <dc:subject>PptxGenJS Presentation</dc:subject>
  <dc:creator>Dr. Kiffer G. Card</dc:creator>
  <cp:lastModifiedBy>Dr. Kiffer G. Card</cp:lastModifiedBy>
  <cp:revision>1</cp:revision>
  <dcterms:created xsi:type="dcterms:W3CDTF">2026-06-16T00:35:10Z</dcterms:created>
  <dcterms:modified xsi:type="dcterms:W3CDTF">2026-06-16T00:35:10Z</dcterms:modified>
</cp:coreProperties>
</file>