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notesMasterIdLst>
    <p:notesMasterId r:id="rId19"/>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230 Lesson 7: Conceptualization Measurement and Causal Specification
Session focus: Tie construct validity and measurement to causal specification, using directed acyclic graphs to keep confounders, mediators, and colliders straight. The DAG rules are cued so a substitute can run the clinic cold.
How to use this deck: each slide shows what students see on the board; these speaker notes hold the timings, facilitator talking points, model answers, and answer keys. Students completed the Lesson 7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The finding is fragile: a single unvalidated self-report item plus a cross-sectional design means measurement error likely attenuates the association while reverse causation could manufacture it, so 'physical activity protects against depression' is not supported as stated.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a validated accelerometer cohort] Complete the audit row for Study Y (construct, definition, measure, reliability/validity evidence, threat and likely effect), then state in one sentence how its key finding compares in strength to Study X's.
Solution: Construct: physical activity, defined as objectively measured moderate-to-vigorous activity. Measure: 7-day hip accelerometer, minutes/day, a continuous interval-level measure. Reliability/validity: explicit validation against doubly-labelled water, r=0.78, a strong gold-standard criterion-validity claim, far better than Study X's silence. Threat: residual confounding (baseline health, chronic illness, and socioeconomic status could drive both activity and later depression and are not necessarily fully adjusted), plus a single 7-day baseline window may not capture habitual activity over 4 years (regression dilution toward the null). Likely effect: any non-differential measurement error and the single-window problem bias toward the null, so the protective association is likely real and possibly understated; residual confounding could inflate it, but the prospective design and validated objective measure rule out the reverse-causation and recall problems that sink Study X. Comparison: Study Y's finding is substantially stronger because objective validated measurement plus a prospective design with baseline-free participants establishes time order and removes the two threats (unvalidated self-report and reverse causation) that make Study X's claim fragile.
[Practice 2: an ordinal scale treated as interval] Complete the audit row for Study Z, paying particular attention to the measurement level of the activity variable, and state whether treating it as interval is defensible and what it does to the reported coefficient.
Solution: Construct: physical activity, defined as self-rated activity level. Measure: a 4-point ordinal item (sedentary to vigorous). Reliability/validity: test-retest reliability 0.71 is reported (moderate consistency), but no validity evidence against any external criterion, so the item could be reliably measuring the wrong thing. Threat: the central error is treating an ordinal 1-4 code as interval, which assumes the gap from sedentary to light equals the gap from moderate to vigorous; that is almost certainly false, since true energy-expenditure differences between adjacent categories are unequal. Consequences: the mean of 2.6 is not interpretable as a real quantity, and the '1.8-point per unit' slope mixes unequal real-world increments into one number, so the coefficient is biased by an unknown amount and direction and cannot be read as a constant dose-response effect. Verdict: treating the scale as interval is not defensible here; the item should be modelled with ordered categories (or indicator variables), and the linear slope as reported should not be trusted. Reliability being acceptable (0.71) does not rescue it, because reliability is not validity and does not fix a wrong measurement level.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7 and read the milestone aloud.
  2. Students build the construct-audit table across their portfolio studies.
  3. Circulate and ask each student to name one construct that is measured weakly across their studies.
  4. Mini-conference prompt: 'If the key measure has error, which way does it push the association?'
SOURCE: Use the term-project document (Part 2, Week 7) as the live brief and rubric.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Name the central construct in your topic and the single biggest measurement worry. Complete the Lesson 8 module before next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Students sketch a three-variable diagram where adjusting for one variable introduces bias (three minutes).
  2. Take two sketches to the board.
  3. Reveal the collider structure with the notes.
WHAT TO SURFACE (say this):
  - A collider is a variable caused by two others (exposure to collider and outcome to collider). Conditioning on it opens a false path between exposure and outcome.
  - Example: among hospitalised patients, two unrelated diseases can appear linked simply because either one raises admission (the collider).
  - Rule of thumb: adjust for confounders, never for colliders or mediators if you want the total effect.
Set-up: Whiteboard. Ask students to draw the smallest diagram in which controlling for a variable makes the estimate worse.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Build and classify, groups   |   Materials: A scenario on the board, e.g., 'Does coffee cause heart disease, given that smoking relates to both, and blood pressure lies on a possible pathway?'
RUN IT:
  1. Groups draw the DAG with arrows for coffee, smoking, blood pressure, and heart disease (six minutes).
  2. Groups label each non-exposure, non-outcome variable as confounder, mediator, or collider.
  3. Groups state which variables to adjust for to estimate the total effect of coffee.
FACILITATOR TALKING POINTS:
  - Confounder: causes both exposure and outcome (smoking). Adjust for it.
  - Mediator: lies on the causal path from exposure to outcome (blood pressure, if coffee raises it which raises disease). Do not adjust if you want the total effect; adjusting gives only the direct effect.
  - Collider: caused by two variables; adjusting opens a spurious path. Do not adjust.
  - Overadjustment usually means accidentally conditioning on a mediator or collider.
Close: Groups keep their DAG; it models the construct and causal-specification audit they owe in the studio.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Explain-it, pairs   |   Materials: Slide stating the obesity paradox (obese patients with a given disease sometimes show lower mortality) or the smoking and birthweight paradox.
RUN IT:
  1. Pairs propose why the paradox might be a causal-specification artefact rather than a real protective effect (six minutes).
  2. Pairs share; you connect each explanation to collider or selection structure.
  3. Name the lesson for appraisal.
FACILITATOR TALKING POINTS:
  - These paradoxes often arise from conditioning on a collider (having the disease) or from selection into the studied group.
  - Measurement error and reverse causation (illness causing weight loss) can also create them.
  - The appraisal lesson: a surprising protective association is a prompt to check the causal structure, not to celebrate.
Close: Students note any counterintuitive finding in their own evidence to interrogate.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Reliability versus validity: which matters more?
A. They are different. Reliability is consistency on repeat measurement; validity is measuring the right construct. A scale can be reliable yet invalid (consistently wrong). You need both, and unreliable measurement attenuates associations toward the null.
Q2. What is overadjustment, in plain terms?
A. Adjusting for a variable you should have left alone, usually a mediator or a collider. Adjusting for a mediator removes part of the real effect; adjusting for a collider invents an effect. More covariates is not automatically better.
Q3. Why is treating an ordinal scale as interval a problem?
A. Ordinal categories (mild, moderate, severe) have order but unknown, unequal spacing. Treating them as equally spaced numbers can distort effect estimates and significance. It is sometimes defensible, but it is an assumption that should be stated and checked.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A printed handout (provided below; nothing to search for) containing the Methods excerpts of two short studies on the same topic, physical activity and depression, plus a five-column construct-audit template: (1) construct, (2) how the study defines it, (3) how the study measures it, (4) reliability/validity evidence given, (5) measurement or causal-specification threat and its likely effect on the finding.
WHAT GOOD WORK LOOKS LIKE:
Strong work names the exact construct and its operational measure (for example physical activity by single-item self-report versus 7-day accelerometer), records whatever reliability or validity evidence the excerpt gives or flags 'none stated', and links the measurement or specification flaw to a specific likely direction of bias rather than a vague 'this is biased'. The best answers separate reliability from validity (a reliable item, r=0.71, can still be invalid), distinguish non-differential measurement error (attenuation toward the null) from reverse causation and residual confounding, and catch the ordinal-as-interval error in Study Z. Common errors to correct: rating a study highly just because it reports a reliability coefficient; assuming all measurement error inflates associations when non-differential error usually attenuates them; missing that a cross-sectional design cannot establish time order; and accepting a mean of an ordinal code as a meaningful quantity.
Debrief: Land the rule in one line: a causal claim is only as strong as its weakest measure, and reliability, validity, measurement level, and time order each have to hold before the association can be believed; these two rows are the Week 7 Construct Audit milestone in miniature.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230  ·  LESSON 7</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Conceptualization Measurement and Causal Specification</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Tie construct validity and measurement to causal specification, using directed acyclic graphs to keep confounders, mediators, and colliders straight.</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8</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Construct-audit table: defining, measuring, and stress-testing a key variable  (continued)</a:t>
            </a:r>
            <a:endParaRPr lang="en-US" sz="2400" dirty="0"/>
          </a:p>
        </p:txBody>
      </p:sp>
      <p:sp>
        <p:nvSpPr>
          <p:cNvPr id="6" name="Text 4"/>
          <p:cNvSpPr/>
          <p:nvPr/>
        </p:nvSpPr>
        <p:spPr>
          <a:xfrm>
            <a:off x="566928" y="1682496"/>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In column 4, record any reliability or validity evidence the excerpt gives for that measure (test-retest, validation against a gold standard, a cited coefficient), and write 'none stated' if the excerpt gives none.</a:t>
            </a:r>
            <a:endParaRPr lang="en-US" sz="1350" dirty="0"/>
          </a:p>
        </p:txBody>
      </p:sp>
      <p:sp>
        <p:nvSpPr>
          <p:cNvPr id="7" name="Text 5"/>
          <p:cNvSpPr/>
          <p:nvPr/>
        </p:nvSpPr>
        <p:spPr>
          <a:xfrm>
            <a:off x="566928" y="2679192"/>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In column 5, name the most serious measurement or causal-specification threat: for example construct-irrelevant variance, recall or social-desirability bias in self-report, treating an ordinal scale as interval, reverse causation, or residual confounding.</a:t>
            </a:r>
            <a:endParaRPr lang="en-US" sz="1350" dirty="0"/>
          </a:p>
        </p:txBody>
      </p:sp>
      <p:sp>
        <p:nvSpPr>
          <p:cNvPr id="8" name="Text 6"/>
          <p:cNvSpPr/>
          <p:nvPr/>
        </p:nvSpPr>
        <p:spPr>
          <a:xfrm>
            <a:off x="566928" y="3675888"/>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For each study, state the likely direction of the effect on the reported association (bias toward the null from non-differential measurement error, or away from the null), and explain in one sentence why.</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Construct-audit table: defining, measuring, and stress-testing a key variable  (continued)</a:t>
            </a:r>
            <a:endParaRPr lang="en-US" sz="2400" dirty="0"/>
          </a:p>
        </p:txBody>
      </p:sp>
      <p:sp>
        <p:nvSpPr>
          <p:cNvPr id="6" name="Text 4"/>
          <p:cNvSpPr/>
          <p:nvPr/>
        </p:nvSpPr>
        <p:spPr>
          <a:xfrm>
            <a:off x="566928" y="168249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Compare the two rows and underline the single study whose key finding is most fragile, with a one-clause reason naming the deciding weakness.</a:t>
            </a:r>
            <a:endParaRPr lang="en-US" sz="13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Self-report vs accelerometer activity</a:t>
            </a:r>
            <a:endParaRPr lang="en-US" sz="2400" dirty="0"/>
          </a:p>
        </p:txBody>
      </p:sp>
      <p:sp>
        <p:nvSpPr>
          <p:cNvPr id="7" name="Shape 4"/>
          <p:cNvSpPr/>
          <p:nvPr/>
        </p:nvSpPr>
        <p:spPr>
          <a:xfrm>
            <a:off x="566928" y="1316736"/>
            <a:ext cx="8138160" cy="1660144"/>
          </a:xfrm>
          <a:prstGeom prst="roundRect">
            <a:avLst>
              <a:gd name="adj" fmla="val 3305"/>
            </a:avLst>
          </a:prstGeom>
          <a:solidFill>
            <a:srgbClr val="E6F3F0"/>
          </a:solidFill>
          <a:ln/>
        </p:spPr>
      </p:sp>
      <p:sp>
        <p:nvSpPr>
          <p:cNvPr id="8" name="Shape 5"/>
          <p:cNvSpPr/>
          <p:nvPr/>
        </p:nvSpPr>
        <p:spPr>
          <a:xfrm>
            <a:off x="566928" y="1316736"/>
            <a:ext cx="64008" cy="1660144"/>
          </a:xfrm>
          <a:prstGeom prst="rect">
            <a:avLst/>
          </a:prstGeom>
          <a:solidFill>
            <a:srgbClr val="0B7B6B"/>
          </a:solidFill>
          <a:ln/>
        </p:spPr>
      </p:sp>
      <p:sp>
        <p:nvSpPr>
          <p:cNvPr id="9" name="Text 6"/>
          <p:cNvSpPr/>
          <p:nvPr/>
        </p:nvSpPr>
        <p:spPr>
          <a:xfrm>
            <a:off x="786384" y="1380744"/>
            <a:ext cx="7680960" cy="15321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Study X (cross-sectional, n=900). Defines physical activity as habitual energy expenditure. Measures it with a single question: 'On how many of the past 7 days were you physically active for at least 30 minutes?' Respondents who report fewer active days score higher on a depression scale. No reliability or validity evidence is reported for the activity question. Authors conclude that physical activity protects against depression.</a:t>
            </a:r>
            <a:endParaRPr lang="en-US" sz="1250" dirty="0"/>
          </a:p>
        </p:txBody>
      </p:sp>
      <p:sp>
        <p:nvSpPr>
          <p:cNvPr id="10" name="Text 7"/>
          <p:cNvSpPr/>
          <p:nvPr/>
        </p:nvSpPr>
        <p:spPr>
          <a:xfrm>
            <a:off x="566928" y="3123184"/>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Construct and definition: the key construct is physical activity, defined conceptually as habitual energy expenditure.</a:t>
            </a:r>
            <a:endParaRPr lang="en-US" sz="1250" dirty="0"/>
          </a:p>
        </p:txBody>
      </p:sp>
      <p:sp>
        <p:nvSpPr>
          <p:cNvPr id="11" name="Text 8"/>
          <p:cNvSpPr/>
          <p:nvPr/>
        </p:nvSpPr>
        <p:spPr>
          <a:xfrm>
            <a:off x="566928" y="3648456"/>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Operational measure: a single self-report item counting active days in the past 7 days, a crude ordinal proxy for a continuous construct.</a:t>
            </a:r>
            <a:endParaRPr lang="en-US" sz="1250" dirty="0"/>
          </a:p>
        </p:txBody>
      </p:sp>
      <p:sp>
        <p:nvSpPr>
          <p:cNvPr id="12" name="Text 9"/>
          <p:cNvSpPr/>
          <p:nvPr/>
        </p:nvSpPr>
        <p:spPr>
          <a:xfrm>
            <a:off x="566928" y="4173728"/>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Reliability/validity evidence: none stated, so we cannot tell how much construct-irrelevant variance the item carries; recall and social-desirability bias are both plausible.</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Self-report vs accelerometer activity  (continued)</a:t>
            </a:r>
            <a:endParaRPr lang="en-US" sz="2400" dirty="0"/>
          </a:p>
        </p:txBody>
      </p:sp>
      <p:sp>
        <p:nvSpPr>
          <p:cNvPr id="6" name="Text 4"/>
          <p:cNvSpPr/>
          <p:nvPr/>
        </p:nvSpPr>
        <p:spPr>
          <a:xfrm>
            <a:off x="566928" y="1316736"/>
            <a:ext cx="8138160" cy="10571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Threat: self-report measurement error is likely non-differential with respect to depression status here, which biases the observed association toward the null, meaning the true protective association could be larger than reported; but the cross-sectional design also permits reverse causation, since depressed people may simply move less.</a:t>
            </a:r>
            <a:endParaRPr lang="en-US" sz="1250" dirty="0"/>
          </a:p>
        </p:txBody>
      </p:sp>
      <p:sp>
        <p:nvSpPr>
          <p:cNvPr id="7" name="Text 5"/>
          <p:cNvSpPr/>
          <p:nvPr/>
        </p:nvSpPr>
        <p:spPr>
          <a:xfrm>
            <a:off x="566928" y="2451608"/>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Net read: the measure is weak and the design cannot establish direction, so the causal claim rests on a single unvalidated item plus an untestable time order.</a:t>
            </a:r>
            <a:endParaRPr lang="en-US" sz="1250" dirty="0"/>
          </a:p>
        </p:txBody>
      </p:sp>
      <p:sp>
        <p:nvSpPr>
          <p:cNvPr id="8" name="Text 6"/>
          <p:cNvSpPr/>
          <p:nvPr/>
        </p:nvSpPr>
        <p:spPr>
          <a:xfrm>
            <a:off x="566928" y="3180080"/>
            <a:ext cx="8138160" cy="923544"/>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The finding is fragile: a single unvalidated self-report item plus a cross-sectional design means measurement error likely attenuates the association while reverse causation could manufacture it, so 'physical activity protects against depression' is not supported as stated.</a:t>
            </a:r>
            <a:endParaRPr lang="en-US" sz="13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2346960"/>
          </a:xfrm>
          <a:prstGeom prst="roundRect">
            <a:avLst>
              <a:gd name="adj" fmla="val 1948"/>
            </a:avLst>
          </a:prstGeom>
          <a:solidFill>
            <a:srgbClr val="F4F7F6"/>
          </a:solidFill>
          <a:ln w="12700">
            <a:solidFill>
              <a:srgbClr val="E8ECEE"/>
            </a:solidFill>
            <a:prstDash val="solid"/>
          </a:ln>
        </p:spPr>
      </p:sp>
      <p:sp>
        <p:nvSpPr>
          <p:cNvPr id="8" name="Shape 5"/>
          <p:cNvSpPr/>
          <p:nvPr/>
        </p:nvSpPr>
        <p:spPr>
          <a:xfrm>
            <a:off x="566928" y="1316736"/>
            <a:ext cx="54864" cy="2346960"/>
          </a:xfrm>
          <a:prstGeom prst="rect">
            <a:avLst/>
          </a:prstGeom>
          <a:solidFill>
            <a:srgbClr val="0B7B6B"/>
          </a:solidFill>
          <a:ln/>
        </p:spPr>
      </p:sp>
      <p:sp>
        <p:nvSpPr>
          <p:cNvPr id="9" name="Text 6"/>
          <p:cNvSpPr/>
          <p:nvPr/>
        </p:nvSpPr>
        <p:spPr>
          <a:xfrm>
            <a:off x="749808" y="1389888"/>
            <a:ext cx="7754112" cy="2200656"/>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a validated accelerometer cohort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Study Y (prospective cohort, n=3,200, 4-year follow-up). Defines physical activity as moderate-to-vigorous activity measured objectively. Measures it with a hip-worn accelerometer for 7 days at baseline (minutes/day of moderate-to-vigorous activity), validated against doubly-labelled water with a reported correlation of r=0.78; participants free of depression at baseline were followed and depression was assessed by structured clinical interview at year 4. Higher baseline activity predicted lower 4-year incidence of depression.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Complete the audit row for Study Y (construct, definition, measure, reliability/validity evidence, threat and likely effect), then state in one sentence how its key finding compares in strength to Study X's.</a:t>
            </a:r>
            <a:endParaRPr lang="en-US" sz="12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  (continued)</a:t>
            </a:r>
            <a:endParaRPr lang="en-US" sz="2400" dirty="0"/>
          </a:p>
        </p:txBody>
      </p:sp>
      <p:sp>
        <p:nvSpPr>
          <p:cNvPr id="6" name="Shape 4"/>
          <p:cNvSpPr/>
          <p:nvPr/>
        </p:nvSpPr>
        <p:spPr>
          <a:xfrm>
            <a:off x="566928" y="1316736"/>
            <a:ext cx="8138160" cy="2160016"/>
          </a:xfrm>
          <a:prstGeom prst="roundRect">
            <a:avLst>
              <a:gd name="adj" fmla="val 2117"/>
            </a:avLst>
          </a:prstGeom>
          <a:solidFill>
            <a:srgbClr val="F4F7F6"/>
          </a:solidFill>
          <a:ln w="12700">
            <a:solidFill>
              <a:srgbClr val="E8ECEE"/>
            </a:solidFill>
            <a:prstDash val="solid"/>
          </a:ln>
        </p:spPr>
      </p:sp>
      <p:sp>
        <p:nvSpPr>
          <p:cNvPr id="7" name="Shape 5"/>
          <p:cNvSpPr/>
          <p:nvPr/>
        </p:nvSpPr>
        <p:spPr>
          <a:xfrm>
            <a:off x="566928" y="1316736"/>
            <a:ext cx="54864" cy="2160016"/>
          </a:xfrm>
          <a:prstGeom prst="rect">
            <a:avLst/>
          </a:prstGeom>
          <a:solidFill>
            <a:srgbClr val="0B7B6B"/>
          </a:solidFill>
          <a:ln/>
        </p:spPr>
      </p:sp>
      <p:sp>
        <p:nvSpPr>
          <p:cNvPr id="8" name="Text 6"/>
          <p:cNvSpPr/>
          <p:nvPr/>
        </p:nvSpPr>
        <p:spPr>
          <a:xfrm>
            <a:off x="749808" y="1389888"/>
            <a:ext cx="7754112" cy="2013712"/>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an ordinal scale treated as interval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Study Z (cross-sectional, n=1,500). Defines physical activity as self-rated activity level. Measures it with a 4-point item (1=sedentary, 2=light, 3=moderate, 4=vigorous) and treats the 1-4 codes as an interval variable, entering the mean score (reported as 2.6) into a linear regression on a depression scale. Test-retest reliability of the item over 2 weeks is reported as 0.71. Each one-unit increase in the activity score is associated with a 1.8-point lower depression score.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Complete the audit row for Study Z, paying particular attention to the measurement level of the activity variable, and state whether treating it as interval is defensible and what it does to the reported coefficient.</a:t>
            </a:r>
            <a:endParaRPr lang="en-US" sz="12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46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7.</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If the key measure has error, which way does it push the association?</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Name the central construct in your topic and the single biggest measurement worry.</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0:00–0:12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0:12–0:48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0:48–1:00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1:00–1:10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1:10–1:50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1:50–2:36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2:36–2:41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Explain construct validity and identify threats such as measurement non-invariance and construct-irrelevant variance</a:t>
            </a:r>
            <a:endParaRPr lang="en-US" sz="1400" dirty="0"/>
          </a:p>
        </p:txBody>
      </p:sp>
      <p:sp>
        <p:nvSpPr>
          <p:cNvPr id="8"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Distinguish between reliability and validity and describe how measurement error attenuates epidemiological associations</a:t>
            </a:r>
            <a:endParaRPr lang="en-US" sz="1400" dirty="0"/>
          </a:p>
        </p:txBody>
      </p:sp>
      <p:sp>
        <p:nvSpPr>
          <p:cNvPr id="9" name="Text 6"/>
          <p:cNvSpPr/>
          <p:nvPr/>
        </p:nvSpPr>
        <p:spPr>
          <a:xfrm>
            <a:off x="566928" y="246481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Recognize when ordinal variables are inappropriately treated as interval-level data and the consequences for study findings</a:t>
            </a:r>
            <a:endParaRPr lang="en-US" sz="1400" dirty="0"/>
          </a:p>
        </p:txBody>
      </p:sp>
      <p:sp>
        <p:nvSpPr>
          <p:cNvPr id="10" name="Text 7"/>
          <p:cNvSpPr/>
          <p:nvPr/>
        </p:nvSpPr>
        <p:spPr>
          <a:xfrm>
            <a:off x="566928" y="303885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Use directed acyclic graphs (DAGs) to identify collider bias, overadjustment bias, and confounding</a:t>
            </a:r>
            <a:endParaRPr lang="en-US" sz="1400" dirty="0"/>
          </a:p>
        </p:txBody>
      </p:sp>
      <p:sp>
        <p:nvSpPr>
          <p:cNvPr id="11" name="Text 8"/>
          <p:cNvSpPr/>
          <p:nvPr/>
        </p:nvSpPr>
        <p:spPr>
          <a:xfrm>
            <a:off x="566928" y="361289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Explain the obesity paradox and smoking-birth weight paradox as examples of causal specification errors</a:t>
            </a:r>
            <a:endParaRPr lang="en-US" sz="1400" dirty="0"/>
          </a:p>
        </p:txBody>
      </p:sp>
      <p:sp>
        <p:nvSpPr>
          <p:cNvPr id="12" name="Text 9"/>
          <p:cNvSpPr/>
          <p:nvPr/>
        </p:nvSpPr>
        <p:spPr>
          <a:xfrm>
            <a:off x="566928" y="41869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Distinguish residual confounding, reverse causation, and simultaneity bias using empirical examples</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  (continued)</a:t>
            </a:r>
            <a:endParaRPr lang="en-US" sz="2400" dirty="0"/>
          </a:p>
        </p:txBody>
      </p:sp>
      <p:sp>
        <p:nvSpPr>
          <p:cNvPr id="6"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Critically evaluate whether epidemiological studies have adequately addressed measurement and causal specification issues</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The adjustment that backfires</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Draw the smallest diagram in which adjusting for a variable makes the estimate worse. What is that variable?</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GROUPS  ·  20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DAG clinic</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Draw the DAG, label every variable's role, and tell me what you would and would not adjust for.</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PAIRS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Unpack a paradox</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Explain this paradox as a measurement or causal-specification error rather than a real effect.</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Reliability versus validity: which matters more?</a:t>
            </a:r>
            <a:endParaRPr lang="en-US" sz="1400" dirty="0"/>
          </a:p>
        </p:txBody>
      </p:sp>
      <p:sp>
        <p:nvSpPr>
          <p:cNvPr id="9" name="Text 6"/>
          <p:cNvSpPr/>
          <p:nvPr/>
        </p:nvSpPr>
        <p:spPr>
          <a:xfrm>
            <a:off x="566928" y="213106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What is overadjustment, in plain terms?</a:t>
            </a:r>
            <a:endParaRPr lang="en-US" sz="1400" dirty="0"/>
          </a:p>
        </p:txBody>
      </p:sp>
      <p:sp>
        <p:nvSpPr>
          <p:cNvPr id="10" name="Text 7"/>
          <p:cNvSpPr/>
          <p:nvPr/>
        </p:nvSpPr>
        <p:spPr>
          <a:xfrm>
            <a:off x="566928" y="250952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Why is treating an ordinal scale as interval a problem?</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Construct-audit table: defining, measuring, and stress-testing a key variable</a:t>
            </a:r>
            <a:endParaRPr lang="en-US" sz="2400" dirty="0"/>
          </a:p>
        </p:txBody>
      </p:sp>
      <p:sp>
        <p:nvSpPr>
          <p:cNvPr id="7" name="Text 4"/>
          <p:cNvSpPr/>
          <p:nvPr/>
        </p:nvSpPr>
        <p:spPr>
          <a:xfrm>
            <a:off x="566928" y="1682496"/>
            <a:ext cx="8138160" cy="126492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For each provided study excerpt, complete one row of the audit table, recording how the study defines and measures its key construct, what reliability or validity evidence it offers, and where a measurement error or causal-specification problem could distort the reported association.</a:t>
            </a:r>
            <a:endParaRPr lang="en-US" sz="1500" dirty="0"/>
          </a:p>
        </p:txBody>
      </p:sp>
      <p:sp>
        <p:nvSpPr>
          <p:cNvPr id="8" name="Text 5"/>
          <p:cNvSpPr/>
          <p:nvPr/>
        </p:nvSpPr>
        <p:spPr>
          <a:xfrm>
            <a:off x="566928" y="3093720"/>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Read both Methods excerpts on the handout and identify the single key construct each study is trying to capture (here, physical activity).</a:t>
            </a:r>
            <a:endParaRPr lang="en-US" sz="1350" dirty="0"/>
          </a:p>
        </p:txBody>
      </p:sp>
      <p:sp>
        <p:nvSpPr>
          <p:cNvPr id="9" name="Text 6"/>
          <p:cNvSpPr/>
          <p:nvPr/>
        </p:nvSpPr>
        <p:spPr>
          <a:xfrm>
            <a:off x="566928" y="3651504"/>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In column 2, write the study's conceptual definition of that construct in your own words; in column 3, write the exact operational measure it used (instrument, units, time frame).</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17</Slides>
  <Notes>17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230 Lesson 7 — Conceptualization Measurement and Causal Specification</dc:title>
  <dc:subject>PptxGenJS Presentation</dc:subject>
  <dc:creator>Dr. Kiffer G. Card</dc:creator>
  <cp:lastModifiedBy>Dr. Kiffer G. Card</cp:lastModifiedBy>
  <cp:revision>1</cp:revision>
  <dcterms:created xsi:type="dcterms:W3CDTF">2026-06-16T00:35:10Z</dcterms:created>
  <dcterms:modified xsi:type="dcterms:W3CDTF">2026-06-16T00:35:10Z</dcterms:modified>
</cp:coreProperties>
</file>