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6: Ecological and Group Level Studies
Session focus: Read ecological and group-level studies for what they legitimately show and the cross-level errors they invite. The two fallacies are the crux and are cued with examples.
How to use this deck: each slide shows what students see on the board; these speaker notes hold the timings, facilitator talking points, model answers, and answer keys. Students completed the Lesson 6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Label: Over-reaching. The data are a country-level correlation but the conclusion claims an individual-level effect, the textbook ecological fallacy, and a noted group-level confounder (diet, healthcare) could produce the pattern with no individual benefit.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Sunlight and multiple sclerosis by latitude] Label the conclusion Group-safe or Over-reaching and justify it in one sentence naming the deciding feature.
Solution: GROUP-SAFE. The unit of analysis is the region, the exposure (sunlight) is an environmental variable that is a genuine property of the place, and crucially the conclusion is worded about 'regions' and frames sunlight as a hypothesis 'worth investigating' rather than as a proven individual cause. Deciding feature: the conclusion stays at the regional level and does not claim that any individual's sunlight exposure changes that person's MS risk. It would become over-reaching only if reworded as 'people who get less sun develop MS,' since unmeasured group differences in ancestry and diet (group-level confounding) could drive the regional pattern.
[Practice 2: School lunch program and test scores] Label the conclusion Group-safe or Over-reaching and justify it in one sentence naming the deciding feature.
Solution: OVER-REACHING. The unit of analysis is the school and the data are school averages, but the conclusion makes two individual-level leaps: it claims that 'children who receive free lunches score lower' (ecological fallacy from a school-level correlation) and then asserts the program 'lowers individual achievement' (an unsupported causal claim). Deciding feature: the percentage on free lunch is an aggregate exposure standing in for school-level poverty, so the association almost certainly reflects household poverty (group-level confounding), and within-group variation means many free-lunch children outscore non-free-lunch children. A group-safe version would say 'schools with higher free-lunch enrollment have lower mean scores,' with no claim about individual children or program effects.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6 and read the milestone aloud.
  2. Students appraise aggregate or ecological evidence relevant to their topic.
  3. Circulate and ask each student to state the unit of analysis and whether the source's conclusion respects it.
  4. Mini-conference prompt: 'Does your topic have a genuinely group-level exposure, or is ecological data standing in for missing individual data?'
SOURCE: Refer to the term-project document (Part 2, Week 6) for the brief and rubric. Next week is the midterm; remind students of the coverage.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one ecological finding on your topic and whether its conclusion stays at the group level. Review Lessons 1 to 6 for next week's midterm.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label each claim as an ecological fallacy or an atomistic fallacy (two minutes).
  2. Surface the definitions with the notes.
WHAT TO SURFACE (say this):
  - Claim 1 is the ecological fallacy: inferring about individuals from group-level data.
  - Claim 2 is the atomistic fallacy: inferring about a group from an individual.
  - Both are cross-level inference errors; ecological studies invite the first.
Set-up: Slide with two claims: (1) 'Countries that eat more chocolate win more Nobel prizes, so chocolate makes individuals smarter.' (2) 'This patient is from a high-income country, so they must be wealthy.'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Sorting, groups   |   Materials: Cards listing variables: mean income of a region, percentage vaccinated, air pollution level, latitude, average BMI, presence of a sugar tax.
RUN IT:
  1. Groups sort each into aggregate (summaries of individuals), environmental (physical attributes of place), or global (attributes with no individual analogue) variables.
  2. Groups state what kind of inference each variable can support.
  3. Correct with the notes.
FACILITATOR TALKING POINTS:
  - Aggregate variables (mean income, percent vaccinated) are summaries of individuals and most tempt the ecological fallacy.
  - Environmental variables (air pollution, latitude) are properties of place that act on everyone there.
  - Global variables (a sugar tax exists or not) have no individual-level version at all.
  - Knowing the type tells you which inferences are even possible.
Close: Students note which variable types appear in their own ecological evidence.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Find-the-flaw, pairs   |   Materials: Three short claims drawn from ecological data, each making a cross-level leap.
RUN IT:
  1. Pairs find the inferential error in each claim and name the fallacy (six minutes).
  2. Pairs report; you tally which fallacy each commits.
  3. Discuss how to rewrite each claim to stay at the group level.
FACILITATOR TALKING POINTS:
  - An ecological correlation can be real at the group level while being absent or reversed at the individual level.
  - Group-level confounding and within-group misclassification both distort ecological estimates.
  - The honest rewrite keeps the conclusion at the level the data were measured.
Close: Students keep one rewritten claim as a model for calibrated language.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If ecological studies are so error-prone, why use them at all?
A. They are efficient, use existing data, and are well suited to genuinely group-level exposures such as policies, air quality, or latitude. They are strong for generating hypotheses and for studying exposures that only vary across places, as long as the conclusion stays at the group level.
Q2. What is the modifiable areal unit problem?
A. Results can change simply because of how you draw the geographic boundaries (the size and shape of the units). The same underlying data can yield different associations at the neighbourhood, city, or region level, so the choice of unit is itself an analytic decision.
Q3. Can an ecological study ever support an individual-level claim?
A. Only weakly, and only when individual-level studies are integrated alongside it. On its own it supports group-level inference. Pairing it with individual data is the standard way to guard against the ecological fallacy.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of three ecological-study dossiers (provided below; nothing to search for). Each dossier gives the unit of analysis, the group-level data table, the authors' stated conclusion, and any noted critique. A ruler and calculator are enough; everything needed is on the handout.
WHAT GOOD WORK LOOKS LIKE:
There is no single correct label without the justification, but the justification must name the deciding feature: the unit of analysis, the wording of the conclusion, the variable type, or a specific cross-level bias. Strong work distinguishes a defensible group-level statement ('regions/schools/countries with more X have more Y') from an over-reaching individual claim ('people with X have Y'), and it names group-level confounding or within-group misclassification where relevant. The most common real flaw, seen in the wine and the school-lunch dossiers, is a discussion that slides quietly from a group-level correlation to an individual-level cause. Common errors to correct: labeling a study Over-reaching merely because it is ecological even when its conclusion stays at the group level (the sunlight dossier is the trap here); ignoring the exact wording of the conclusion; and failing to name a plausible confounder when one is offered in the critique line. The three dossiers map to real, well-known patterns (the cross-country wine/CHD 'French paradox' correlation; the latitude gradient in MS; and free-lunch enrollment as a poverty proxy in education research), so afterwards the same appraisal can be applied to a study students bring in.
Debrief: Land the rule in one line: an ecological study can support a group-level conclusion but not an individual-level one, so the appraisal turns on whether the conclusion's wording matches its unit of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6</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Ecological and Group Level Studies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Read ecological and group-level studies for what they legitimately show and the cross-level errors they invite.</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6</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Cross-level inference drill: appraising ecological studies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labels across the three dossiers and note which design feature most often pushed a study toward over-reaching.</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Wine and heart disease across countries</a:t>
            </a:r>
            <a:endParaRPr lang="en-US" sz="2400" dirty="0"/>
          </a:p>
        </p:txBody>
      </p:sp>
      <p:sp>
        <p:nvSpPr>
          <p:cNvPr id="7" name="Shape 4"/>
          <p:cNvSpPr/>
          <p:nvPr/>
        </p:nvSpPr>
        <p:spPr>
          <a:xfrm>
            <a:off x="566928" y="1316736"/>
            <a:ext cx="8138160" cy="1863344"/>
          </a:xfrm>
          <a:prstGeom prst="roundRect">
            <a:avLst>
              <a:gd name="adj" fmla="val 2944"/>
            </a:avLst>
          </a:prstGeom>
          <a:solidFill>
            <a:srgbClr val="E6F3F0"/>
          </a:solidFill>
          <a:ln/>
        </p:spPr>
      </p:sp>
      <p:sp>
        <p:nvSpPr>
          <p:cNvPr id="8" name="Shape 5"/>
          <p:cNvSpPr/>
          <p:nvPr/>
        </p:nvSpPr>
        <p:spPr>
          <a:xfrm>
            <a:off x="566928" y="1316736"/>
            <a:ext cx="64008" cy="1863344"/>
          </a:xfrm>
          <a:prstGeom prst="rect">
            <a:avLst/>
          </a:prstGeom>
          <a:solidFill>
            <a:srgbClr val="0B7B6B"/>
          </a:solidFill>
          <a:ln/>
        </p:spPr>
      </p:sp>
      <p:sp>
        <p:nvSpPr>
          <p:cNvPr id="9" name="Text 6"/>
          <p:cNvSpPr/>
          <p:nvPr/>
        </p:nvSpPr>
        <p:spPr>
          <a:xfrm>
            <a:off x="786384" y="1380744"/>
            <a:ext cx="7680960" cy="17353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Unit of analysis: 18 countries. Data: per-capita wine consumption (litres/person/year) and the national death rate from coronary heart disease (per 100,000). Countries with higher per-capita wine consumption have lower CHD death rates; the correlation is strong and negative (r approximately -0.8). Authors' conclusion: 'People who drink more wine have a lower risk of dying from heart disease.' Noted critique: no individual was measured; wine-drinking countries also have higher vegetable intake and different healthcare systems.</a:t>
            </a:r>
            <a:endParaRPr lang="en-US" sz="1250" dirty="0"/>
          </a:p>
        </p:txBody>
      </p:sp>
      <p:sp>
        <p:nvSpPr>
          <p:cNvPr id="10" name="Text 7"/>
          <p:cNvSpPr/>
          <p:nvPr/>
        </p:nvSpPr>
        <p:spPr>
          <a:xfrm>
            <a:off x="566928" y="33263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Unit of analysis is the country, and the data correlate a country average (per-capita wine) with a country rate (CHD deaths per 100,000). Nothing was measured on any individual.</a:t>
            </a:r>
            <a:endParaRPr lang="en-US" sz="1250" dirty="0"/>
          </a:p>
        </p:txBody>
      </p:sp>
      <p:sp>
        <p:nvSpPr>
          <p:cNvPr id="11" name="Text 8"/>
          <p:cNvSpPr/>
          <p:nvPr/>
        </p:nvSpPr>
        <p:spPr>
          <a:xfrm>
            <a:off x="566928" y="40548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exposure is an aggregate variable: per-capita consumption is a summary of individuals, so it has an individual analogue, which makes the temptation to speak about individuals especially strong.</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Wine and heart disease across countries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conclusion is worded about 'people who drink more wine,' an individual-level claim, yet the only evidence is a country-level correlation. That gap is the ecological fallacy.</a:t>
            </a:r>
            <a:endParaRPr lang="en-US" sz="1250" dirty="0"/>
          </a:p>
        </p:txBody>
      </p:sp>
      <p:sp>
        <p:nvSpPr>
          <p:cNvPr id="7" name="Text 5"/>
          <p:cNvSpPr/>
          <p:nvPr/>
        </p:nvSpPr>
        <p:spPr>
          <a:xfrm>
            <a:off x="566928" y="20452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 group-level confounder is plausible and is even noted: wine-drinking countries differ in diet and healthcare, so the country-level association can hold while no individual benefit exists.</a:t>
            </a:r>
            <a:endParaRPr lang="en-US" sz="1250" dirty="0"/>
          </a:p>
        </p:txBody>
      </p:sp>
      <p:sp>
        <p:nvSpPr>
          <p:cNvPr id="8" name="Text 6"/>
          <p:cNvSpPr/>
          <p:nvPr/>
        </p:nvSpPr>
        <p:spPr>
          <a:xfrm>
            <a:off x="566928" y="277368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Because the data are entirely aggregate and the conclusion names individuals, the inference jumps a level without support.</a:t>
            </a:r>
            <a:endParaRPr lang="en-US" sz="1250" dirty="0"/>
          </a:p>
        </p:txBody>
      </p:sp>
      <p:sp>
        <p:nvSpPr>
          <p:cNvPr id="9" name="Text 7"/>
          <p:cNvSpPr/>
          <p:nvPr/>
        </p:nvSpPr>
        <p:spPr>
          <a:xfrm>
            <a:off x="566928" y="32989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Label: Over-reaching. The data are a country-level correlation but the conclusion claims an individual-level effect, the textbook ecological fallacy, and a noted group-level confounder (diet, healthcare) could produce the pattern with no individual benefit.</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8" name="Shape 5"/>
          <p:cNvSpPr/>
          <p:nvPr/>
        </p:nvSpPr>
        <p:spPr>
          <a:xfrm>
            <a:off x="566928" y="1316736"/>
            <a:ext cx="54864" cy="2160016"/>
          </a:xfrm>
          <a:prstGeom prst="rect">
            <a:avLst/>
          </a:prstGeom>
          <a:solidFill>
            <a:srgbClr val="0B7B6B"/>
          </a:solidFill>
          <a:ln/>
        </p:spPr>
      </p:sp>
      <p:sp>
        <p:nvSpPr>
          <p:cNvPr id="9"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Sunlight and multiple sclerosis by latitude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Unit of analysis: 12 geographic regions ranked by latitude. Data: each region's average annual hours of sunlight and its prevalence of multiple sclerosis (cases per 100,000). Regions farther from the equator (less sunlight) have higher MS prevalence; the association is strong. Authors' conclusion: 'Regions with less sunlight exposure tend to have a higher burden of multiple sclerosis, suggesting that environmental sunlight is worth investigating as a group-level determinant.' Noted critique: the analysis is purely regional; populations also differ in ancestry and diet, which were not measured.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Label the conclusion Group-safe or Over-reaching and justify it in one sentence naming the deciding feature.</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7" name="Shape 5"/>
          <p:cNvSpPr/>
          <p:nvPr/>
        </p:nvSpPr>
        <p:spPr>
          <a:xfrm>
            <a:off x="566928" y="1316736"/>
            <a:ext cx="54864" cy="2346960"/>
          </a:xfrm>
          <a:prstGeom prst="rect">
            <a:avLst/>
          </a:prstGeom>
          <a:solidFill>
            <a:srgbClr val="0B7B6B"/>
          </a:solidFill>
          <a:ln/>
        </p:spPr>
      </p:sp>
      <p:sp>
        <p:nvSpPr>
          <p:cNvPr id="8"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School lunch program and test scores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Unit of analysis: 40 schools. Data: the percentage of students in each school enrolled in a free-lunch program (a marker of school-level poverty) and the school's mean standardized test score. Schools with a higher percentage on free lunch have lower mean test scores; the correlation is strong and negative. Authors' conclusion: 'Children who receive free school lunches score lower on standardized tests, so the free-lunch program lowers individual achievement.' Noted critique: only school averages were analyzed; within any school, individual children vary widely, and free-lunch status is also a marker of household poverty.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Label the conclusion Group-safe or Over-reaching and justify it in one sentence naming the deciding feature.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6.</a:t>
            </a:r>
            <a:endParaRPr lang="en-US" sz="1350" dirty="0"/>
          </a:p>
        </p:txBody>
      </p:sp>
      <p:sp>
        <p:nvSpPr>
          <p:cNvPr id="10" name="Text 7"/>
          <p:cNvSpPr/>
          <p:nvPr/>
        </p:nvSpPr>
        <p:spPr>
          <a:xfrm>
            <a:off x="566928" y="2194560"/>
            <a:ext cx="8138160" cy="77266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Does your topic have a genuinely group-level exposure, or is ecological data standing in for missing individual data?</a:t>
            </a:r>
            <a:endParaRPr lang="en-US" sz="1500" dirty="0"/>
          </a:p>
        </p:txBody>
      </p:sp>
      <p:sp>
        <p:nvSpPr>
          <p:cNvPr id="11" name="Text 8"/>
          <p:cNvSpPr/>
          <p:nvPr/>
        </p:nvSpPr>
        <p:spPr>
          <a:xfrm>
            <a:off x="566928" y="30449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one ecological finding on your topic and whether its conclusion stays at the group level.</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2:32–2:37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List the 3 major categories of variable used in ecologic models and describe their attributes</a:t>
            </a:r>
            <a:endParaRPr lang="en-US" sz="1400" dirty="0"/>
          </a:p>
        </p:txBody>
      </p:sp>
      <p:sp>
        <p:nvSpPr>
          <p:cNvPr id="8" name="Text 5"/>
          <p:cNvSpPr/>
          <p:nvPr/>
        </p:nvSpPr>
        <p:spPr>
          <a:xfrm>
            <a:off x="566928" y="189077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constructs of a linear model at the individual and group levels and constraints on estimating incidence rate ratios at the group level</a:t>
            </a:r>
            <a:endParaRPr lang="en-US" sz="1400" dirty="0"/>
          </a:p>
        </p:txBody>
      </p:sp>
      <p:sp>
        <p:nvSpPr>
          <p:cNvPr id="9" name="Text 6"/>
          <p:cNvSpPr/>
          <p:nvPr/>
        </p:nvSpPr>
        <p:spPr>
          <a:xfrm>
            <a:off x="566928" y="26924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how within-group misclassification, group-level confounding, and group-level interaction can affect causal inferences</a:t>
            </a:r>
            <a:endParaRPr lang="en-US" sz="1400" dirty="0"/>
          </a:p>
        </p:txBody>
      </p:sp>
      <p:sp>
        <p:nvSpPr>
          <p:cNvPr id="10" name="Text 7"/>
          <p:cNvSpPr/>
          <p:nvPr/>
        </p:nvSpPr>
        <p:spPr>
          <a:xfrm>
            <a:off x="566928" y="326644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basis of the ecologic and atomistic fallacies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scenarios where ecologic studies are less likely to produce cross-level inferential errors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how to integrate individual-level studies with ecologic studies to prevent cross-level inferential errors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Spot the fallacy</a:t>
            </a:r>
            <a:endParaRPr lang="en-US" sz="2400" dirty="0"/>
          </a:p>
        </p:txBody>
      </p:sp>
      <p:sp>
        <p:nvSpPr>
          <p:cNvPr id="7" name="Shape 4"/>
          <p:cNvSpPr/>
          <p:nvPr/>
        </p:nvSpPr>
        <p:spPr>
          <a:xfrm>
            <a:off x="566928" y="1316736"/>
            <a:ext cx="8138160" cy="2121408"/>
          </a:xfrm>
          <a:prstGeom prst="roundRect">
            <a:avLst>
              <a:gd name="adj" fmla="val 3017"/>
            </a:avLst>
          </a:prstGeom>
          <a:solidFill>
            <a:srgbClr val="E6F3F0"/>
          </a:solidFill>
          <a:ln/>
        </p:spPr>
      </p:sp>
      <p:sp>
        <p:nvSpPr>
          <p:cNvPr id="8" name="Shape 5"/>
          <p:cNvSpPr/>
          <p:nvPr/>
        </p:nvSpPr>
        <p:spPr>
          <a:xfrm>
            <a:off x="566928" y="1316736"/>
            <a:ext cx="73152" cy="2121408"/>
          </a:xfrm>
          <a:prstGeom prst="rect">
            <a:avLst/>
          </a:prstGeom>
          <a:solidFill>
            <a:srgbClr val="0B7B6B"/>
          </a:solidFill>
          <a:ln/>
        </p:spPr>
      </p:sp>
      <p:sp>
        <p:nvSpPr>
          <p:cNvPr id="9" name="Text 6"/>
          <p:cNvSpPr/>
          <p:nvPr/>
        </p:nvSpPr>
        <p:spPr>
          <a:xfrm>
            <a:off x="822960" y="1362456"/>
            <a:ext cx="7635240" cy="2029968"/>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Which fallacy?</a:t>
            </a:r>
            <a:endParaRPr lang="en-US" sz="1800" dirty="0"/>
          </a:p>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(1) 'Countries that eat more chocolate win more Nobel prizes, so chocolate makes individuals smarter.'</a:t>
            </a:r>
            <a:endParaRPr lang="en-US" sz="1800" dirty="0"/>
          </a:p>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(2) 'This patient is from a high-income country, so they must be wealthy.'</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Three kinds of ecological variable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Sort these into aggregate, environmental, and global variables, and say what each can support.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Fallacy hunt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Find the cross-level error in each claim, name the fallacy, and rewrite the claim so it stays honest.</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If ecological studies are so error-prone, why use them at all?</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the modifiable areal unit problem?</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Can an ecological study ever support an individual-level claim?</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Cross-level inference drill: appraising ecological studies</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Read each provided ecological-study dossier and decide whether its conclusion stays appropriately at the group level or over-reaches to individuals. For each dossier, label the conclusion Group-safe or Over-reaching and justify it in one sentence that names the deciding feature (the unit of analysis, the wording of the conclusion, or a plausible cross-level bias).</a:t>
            </a:r>
            <a:endParaRPr lang="en-US" sz="1500" dirty="0"/>
          </a:p>
        </p:txBody>
      </p:sp>
      <p:sp>
        <p:nvSpPr>
          <p:cNvPr id="8" name="Text 5"/>
          <p:cNvSpPr/>
          <p:nvPr/>
        </p:nvSpPr>
        <p:spPr>
          <a:xfrm>
            <a:off x="566928" y="33375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dossier and write down the unit of analysis (for example country, region, school) and what is being correlated with what.</a:t>
            </a:r>
            <a:endParaRPr lang="en-US" sz="1350" dirty="0"/>
          </a:p>
        </p:txBody>
      </p:sp>
      <p:sp>
        <p:nvSpPr>
          <p:cNvPr id="9" name="Text 6"/>
          <p:cNvSpPr/>
          <p:nvPr/>
        </p:nvSpPr>
        <p:spPr>
          <a:xfrm>
            <a:off x="566928" y="389534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Underline the exact wording of the authors' conclusion and decide whether it makes a claim about groups or about individuals.</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Cross-level inference drill: appraising ecological studies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variable type for the exposure: aggregate (a summary of individuals, such as mean income), environmental (a property of the place, such as latitude), or global (no individual analogue, such as the presence of a law).</a:t>
            </a:r>
            <a:endParaRPr lang="en-US" sz="1350" dirty="0"/>
          </a:p>
        </p:txBody>
      </p:sp>
      <p:sp>
        <p:nvSpPr>
          <p:cNvPr id="7" name="Text 5"/>
          <p:cNvSpPr/>
          <p:nvPr/>
        </p:nvSpPr>
        <p:spPr>
          <a:xfrm>
            <a:off x="566928" y="267919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for the ecological fallacy: does the conclusion attribute the group-level association to individuals without individual-level data to support it?</a:t>
            </a:r>
            <a:endParaRPr lang="en-US" sz="1350" dirty="0"/>
          </a:p>
        </p:txBody>
      </p:sp>
      <p:sp>
        <p:nvSpPr>
          <p:cNvPr id="8" name="Text 6"/>
          <p:cNvSpPr/>
          <p:nvPr/>
        </p:nvSpPr>
        <p:spPr>
          <a:xfrm>
            <a:off x="566928" y="345643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for the atomistic fallacy in reverse: is there a plausible group-level confounder or within-group misclassification that could create the association at the aggregate level but not within people?</a:t>
            </a:r>
            <a:endParaRPr lang="en-US" sz="1350" dirty="0"/>
          </a:p>
        </p:txBody>
      </p:sp>
      <p:sp>
        <p:nvSpPr>
          <p:cNvPr id="9" name="Text 7"/>
          <p:cNvSpPr/>
          <p:nvPr/>
        </p:nvSpPr>
        <p:spPr>
          <a:xfrm>
            <a:off x="566928" y="423367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Label the conclusion Group-safe or Over-reaching, then write one sentence of justification that cites the single deciding feature.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6 — Ecological and Group Level Studies</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