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5: Cohort Studies
Session focus: Design a cohort study and see how the definition of exposure and the handling of follow-up decide its validity. Person-time and loss to follow-up are cued in full for a substitute.
How to use this deck: each slide shows what students see on the board; these speaker notes hold the timings, facilitator talking points, model answers, and answer keys. Students completed the Lesson 5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result should not be trusted as reported. Although overall loss (18 percent) is borderline, the loss is highly differential (5.0 percent exposed versus 37.5 percent unexposed), which can manufacture or erase an association regardless of any true effect of coffee.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shift-work and diabetes cohort] Calculate overall and group-specific loss to follow-up, state whether the loss is differential, and give a one-sentence verdict that quotes your overall loss percentage.
Solution: Total enrolled = 1,500; retained = 480 + 960 = 1,440; lost = 60; overall loss = 60 / 1,500 = 4.0 percent. Exposed loss = (500 - 480) / 500 = 20 / 500 = 4.0 percent. Unexposed loss = (1,000 - 960) / 1,000 = 40 / 1,000 = 4.0 percent. The loss is non-differential (4.0 percent in both groups) and low overall. Verdict: with only 4.0 percent loss to follow-up and no differential between groups, loss to follow-up is not a serious threat here and the reported association can be taken at roughly face value, pending checks on confounding.
[Practice 2: air-pollution and asthma cohort] Calculate overall and group-specific loss to follow-up, state whether the loss is differential, and give a one-sentence verdict that quotes your overall loss percentage.
Solution: Total enrolled = 2,000; retained = 560 + 1,140 = 1,700; lost = 300; overall loss = 300 / 2,000 = 15.0 percent. Exposed loss = (800 - 560) / 800 = 240 / 800 = 30.0 percent. Unexposed loss = (1,200 - 1,140) / 1,200 = 60 / 1,200 = 5.0 percent. The loss is strongly differential (30.0 percent exposed versus 5.0 percent unexposed). Verdict: with 15.0 percent overall loss that is heavily concentrated in the exposed group (30.0 percent versus 5.0 percent), the reported association is not trustworthy as stated, because selective dropout among high-traffic children could distort the asthma comparison in either direction.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5 and read the milestone aloud.
  2. Students appraise cohort studies on their topic with particular attention to follow-up.
  3. Circulate and ask each student to state the reported loss-to-follow-up figure and its likely direction of bias.
  4. Mini-conference prompt: 'Was this study long enough for the outcome to actually occur?'
SOURCE: Use the term-project document (Part 2, Week 5) as the live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cohort study on your topic and its follow-up completeness in a sentence. Complete the Lesson 6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label each as a closed or open (dynamic) population and name one consequence (two minutes).
  2. Surface the analytic implication with the notes.
WHAT TO SURFACE (say this):
  - Closed population: fixed membership, no entries after baseline; you can compute cumulative incidence (risk) over the period.
  - Open or dynamic population: members enter and leave; you compute incidence rates using person-time, not simple risk.
  - The population type dictates whether risk or rate is the right measure.
Set-up: Slide: 'A study follows all 2019 graduates of one university for ten years' versus 'A study follows residents of a city, who move in and out, for ten years.'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Group design   |   Materials: A hypothesis on the board, e.g., 'Does shift work raise the risk of metabolic syndrome?'
RUN IT:
  1. Groups define entry criteria, how exposure is classified, the comparison group, and the follow-up plan (seven minutes).
  2. Groups decide whether they will report risk or rate and justify it.
  3. Compare designs and correct with the notes.
FACILITATOR TALKING POINTS:
  - Exposed and unexposed must be drawn from the same source population and be free of the outcome at entry.
  - Exposure classification should be reproducible and, ideally, not rely on memory.
  - Use risk for a closed cohort over a fixed period; use rate with person-time when follow-up time varies.
Close: Groups keep their design as a reference for appraising real cohorts.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pairs   |   Materials: A slide describing a cohort where the exposed group is lost to follow-up more often than the unexposed.
RUN IT:
  1. Pairs predict the direction of bias from this differential loss (five minutes).
  2. Pairs share predictions; you reconcile them.
  3. Introduce immortal-time bias as a preview of Lesson 10.
FACILITATOR TALKING POINTS:
  - Differential loss related to both exposure and outcome biases the estimate; the direction depends on who is lost.
  - If sicker exposed people drop out, the exposure looks safer than it is.
  - Non-differential loss mainly costs precision; differential loss costs validity.
Close: Students note the follow-up questions they will ask of their cohort studies.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exactly is person-time and why use it?
A. Person-time sums the time each participant is observed and at risk. It lets you compute an incidence rate when people are followed for different lengths of time or enter and leave, which simple cumulative risk cannot handle.
Q2. Attrition bias or non-response bias: what's the difference?
A. Non-response happens at entry: invited people who never join. Attrition happens during follow-up: enrolled people who drop out. Both threaten validity if they are related to exposure and outcome, but they enter at different points and call for different fixes.
Q3. Aren't cohorts always better than case-control studies?
A. Not always. Cohorts handle rare exposures and multiple outcomes well and establish temporality, but they are slow, costly, and inefficient for rare diseases. Design choice depends on the question, the outcome frequency, and the resources.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search for) containing the structured abstract and methods summary of a fictional but realistic cohort study, plus a six-item CASP-style appraisal checklist. All numbers needed are on the handout.
WHAT GOOD WORK LOOKS LIKE:
Good work computes the loss correctly (lost divided by enrolled, not by retained) and, crucially, computes it within each exposure group rather than only overall. Strong answers name differential loss as the central cohort threat and quote the specific percentages. The rule of thumb: under about 5 percent loss is reassuring, over about 20 percent overall, or any clearly differential loss between groups, warrants real concern even if the headline number looks modest. Common errors to correct: dividing by the number retained instead of the number enrolled (which understates the loss); reporting only the overall percentage and missing a large differential hidden inside it; treating a low overall figure as automatically safe when one group lost far more than the other; and judging the study on the plausibility of the finding rather than on the integrity of its follow-up.
Debrief: Land the rule in one line: in a cohort, differential loss to follow-up can manufacture or erase an association on its own, so it is the first thing your portfolio appraisal must interrogate, ahead of how plausible the result sounds.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5</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Cohort Studies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Design a cohort study and see how the definition of exposure and the handling of follow-up decide its validity.</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5</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Loss to follow-up: coffee cohort</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cohort enrolled 1,000 healthy adults and classified them by coffee intake: 600 high-intake (exposed) and 400 low-intake (unexposed). Over 10 years they tracked incident hypertension. At study end, complete outcome data were available for 570 of the high-intake group and 250 of the low-intake group. The authors report that high coffee intake was associated with lower hypertension risk.</a:t>
            </a:r>
            <a:endParaRPr lang="en-US" sz="1250" dirty="0"/>
          </a:p>
        </p:txBody>
      </p:sp>
      <p:sp>
        <p:nvSpPr>
          <p:cNvPr id="10" name="Text 7"/>
          <p:cNvSpPr/>
          <p:nvPr/>
        </p:nvSpPr>
        <p:spPr>
          <a:xfrm>
            <a:off x="566928" y="29199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Total enrolled = 1,000; total with complete data = 570 + 250 = 820. Overall lost = 1,000 - 820 = 180. Overall loss = 180 / 1,000 = 18.0 percent.</a:t>
            </a:r>
            <a:endParaRPr lang="en-US" sz="1250" dirty="0"/>
          </a:p>
        </p:txBody>
      </p:sp>
      <p:sp>
        <p:nvSpPr>
          <p:cNvPr id="11" name="Text 8"/>
          <p:cNvSpPr/>
          <p:nvPr/>
        </p:nvSpPr>
        <p:spPr>
          <a:xfrm>
            <a:off x="566928" y="34452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Exposed loss: 600 enrolled, 570 retained, so 30 lost; 30 / 600 = 5.0 percent.</a:t>
            </a:r>
            <a:endParaRPr lang="en-US" sz="1250" dirty="0"/>
          </a:p>
        </p:txBody>
      </p:sp>
      <p:sp>
        <p:nvSpPr>
          <p:cNvPr id="12" name="Text 9"/>
          <p:cNvSpPr/>
          <p:nvPr/>
        </p:nvSpPr>
        <p:spPr>
          <a:xfrm>
            <a:off x="566928" y="39705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Unexposed loss: 400 enrolled, 250 retained, so 150 lost; 150 / 400 = 37.5 percent.</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Loss to follow-up: coffee cohort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Compare: 5.0 percent versus 37.5 percent. The loss is steeply differential; far more of the low-intake group dropped out.</a:t>
            </a:r>
            <a:endParaRPr lang="en-US" sz="1250" dirty="0"/>
          </a:p>
        </p:txBody>
      </p:sp>
      <p:sp>
        <p:nvSpPr>
          <p:cNvPr id="7" name="Text 5"/>
          <p:cNvSpPr/>
          <p:nvPr/>
        </p:nvSpPr>
        <p:spPr>
          <a:xfrm>
            <a:off x="566928" y="18420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Overall 18 percent is already borderline, but the differential loss is the real problem: if low-intake people who left differed systematically in their hypertension risk, the comparison between groups is distorted and the apparent protective effect could be an artefact of who remained.</a:t>
            </a:r>
            <a:endParaRPr lang="en-US" sz="1250" dirty="0"/>
          </a:p>
        </p:txBody>
      </p:sp>
      <p:sp>
        <p:nvSpPr>
          <p:cNvPr id="8" name="Text 6"/>
          <p:cNvSpPr/>
          <p:nvPr/>
        </p:nvSpPr>
        <p:spPr>
          <a:xfrm>
            <a:off x="566928" y="2773680"/>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result should not be trusted as reported. Although overall loss (18 percent) is borderline, the loss is highly differential (5.0 percent exposed versus 37.5 percent unexposed), which can manufacture or erase an association regardless of any true effect of coffee.</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8" name="Shape 5"/>
          <p:cNvSpPr/>
          <p:nvPr/>
        </p:nvSpPr>
        <p:spPr>
          <a:xfrm>
            <a:off x="566928" y="1316736"/>
            <a:ext cx="54864" cy="1786128"/>
          </a:xfrm>
          <a:prstGeom prst="rect">
            <a:avLst/>
          </a:prstGeom>
          <a:solidFill>
            <a:srgbClr val="0B7B6B"/>
          </a:solidFill>
          <a:ln/>
        </p:spPr>
      </p:sp>
      <p:sp>
        <p:nvSpPr>
          <p:cNvPr id="9"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shift-work and diabetes cohort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cohort enrolled 1,500 nurses: 500 rotating-night-shift workers (exposed) and 1,000 day-only workers (unexposed). Over 8 years they recorded incident type 2 diabetes. Complete outcome data were available for 480 of the shift workers and 960 of the day workers. The authors report that night-shift work raised diabetes risk.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Calculate overall and group-specific loss to follow-up, state whether the loss is differential, and give a one-sentence verdict that quotes your overall loss percentage.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7" name="Shape 5"/>
          <p:cNvSpPr/>
          <p:nvPr/>
        </p:nvSpPr>
        <p:spPr>
          <a:xfrm>
            <a:off x="566928" y="1316736"/>
            <a:ext cx="54864" cy="1786128"/>
          </a:xfrm>
          <a:prstGeom prst="rect">
            <a:avLst/>
          </a:prstGeom>
          <a:solidFill>
            <a:srgbClr val="0B7B6B"/>
          </a:solidFill>
          <a:ln/>
        </p:spPr>
      </p:sp>
      <p:sp>
        <p:nvSpPr>
          <p:cNvPr id="8"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air-pollution and asthma cohort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cohort enrolled 2,000 children: 800 living near a major highway (exposed) and 1,200 living in low-traffic areas (unexposed). Over 6 years they recorded incident asthma. Complete outcome data were available for 560 of the high-traffic children and 1,140 of the low-traffic children. The authors report that high-traffic exposure raised asthma risk.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Calculate overall and group-specific loss to follow-up, state whether the loss is differential, and give a one-sentence verdict that quotes your overall loss percentage.</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5.</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Was this study long enough for the outcome to actually occur?</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cohort study on your topic and its follow-up completeness in a sentence.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between open and closed source populations as they relate to cohort study design</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major design features of risk-based and rate-based cohort studies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hypotheses and population types consistent with risk-based and rate-based cohort studies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Elaborate the principles used to select and measure the exposure in cohort studies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Design and implement a valid cohort study to investigate a specific hypothesis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Open or closed?</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Closed or open population? (1) all 2019 graduates followed ten years; (2) city residents, who move in and out, over ten years. Name one consequence.</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Cohort design build</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Design a cohort to test this hypothesis: who enters, how is exposure defined, what is the comparison, and will you report risk or rate?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Where does follow-up break?</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If the exposed are lost to follow-up more often, and the lost tend to be sicker, which way does the estimated effect move?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exactly is person-time and why use it?</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Attrition bias or non-response bias: what's the difference?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Aren't cohorts always better than case-control studies?</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CASP cohort appraisal: judging follow-up completeness</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Apply the CASP-style checklist to the provided cohort study and decide whether its follow-up was complete enough to trust the reported result. Calculate the loss to follow-up, judge whether the loss was differential between exposure groups, and name the single biggest remaining threat to the finding.</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provided study summary and write the research question in PECO form (Population, Exposure, Comparator, Outcome).</a:t>
            </a:r>
            <a:endParaRPr lang="en-US" sz="1350" dirty="0"/>
          </a:p>
        </p:txBody>
      </p:sp>
      <p:sp>
        <p:nvSpPr>
          <p:cNvPr id="9" name="Text 6"/>
          <p:cNvSpPr/>
          <p:nvPr/>
        </p:nvSpPr>
        <p:spPr>
          <a:xfrm>
            <a:off x="566928" y="365150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recruitment and exposure: were the exposed and unexposed groups drawn from the same source population, and was exposure measured the same way in both groups?</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CASP cohort appraisal: judging follow-up completeness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Calculate overall loss to follow-up: subtract the number with complete outcome data from the number enrolled, then divide by the number enrolled and convert to a percentage.</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Calculate loss separately within the exposed and unexposed groups and compare the two percentages to judge whether loss was differential.</a:t>
            </a:r>
            <a:endParaRPr lang="en-US" sz="1350" dirty="0"/>
          </a:p>
        </p:txBody>
      </p:sp>
      <p:sp>
        <p:nvSpPr>
          <p:cNvPr id="8" name="Text 6"/>
          <p:cNvSpPr/>
          <p:nvPr/>
        </p:nvSpPr>
        <p:spPr>
          <a:xfrm>
            <a:off x="566928" y="30175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Decide whether the loss is acceptable using the rule of thumb: under about 5 percent is reassuring, over about 20 percent (or clearly differential between groups) seriously threatens the result.</a:t>
            </a:r>
            <a:endParaRPr lang="en-US" sz="1350" dirty="0"/>
          </a:p>
        </p:txBody>
      </p:sp>
      <p:sp>
        <p:nvSpPr>
          <p:cNvPr id="9" name="Text 7"/>
          <p:cNvSpPr/>
          <p:nvPr/>
        </p:nvSpPr>
        <p:spPr>
          <a:xfrm>
            <a:off x="566928" y="37947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single biggest remaining threat to the finding and state, in one sentence, whether you would trust the reported result.</a:t>
            </a:r>
            <a:endParaRPr lang="en-US" sz="1350" dirty="0"/>
          </a:p>
        </p:txBody>
      </p:sp>
      <p:sp>
        <p:nvSpPr>
          <p:cNvPr id="10" name="Text 8"/>
          <p:cNvSpPr/>
          <p:nvPr/>
        </p:nvSpPr>
        <p:spPr>
          <a:xfrm>
            <a:off x="566928" y="435254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one-sentence overall verdict that quotes the loss-to-follow-up percentage you calculated.</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5 — Cohort Studies</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