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4: Case Control Studies
Session focus: Build a valid case-control study and see how the choice of controls decides whether the odds ratio means anything. The control-selection logic is the hard part and is fully cued below.
How to use this deck: each slide shows what students see on the board; these speaker notes hold the timings, facilitator talking points, model answers, and answer keys. Students completed the Lesson 4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Largest threat: control selection. The controls were chosen from gastroenterology patients who avoid coffee for their illness, so they do not represent coffee intake in the base that produced the cases; this inflates the odds ratio away from the null. (This mirrors the classic MacMahon 1981 coffee-pancreatic cancer control-selection critique.)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recall bias in a mothers' study] Name the single largest threat to validity, quote the line that is your evidence, and state the likely direction of the resulting bias.
Solution: Largest threat: differential exposure measurement (recall bias). Evidence line: 'Exposure ... was measured by asking each mother, after diagnosis, to recall events from the pregnancy.' Mothers of an asthmatic child have a reason to search their memory harder for prenatal stress than control mothers, so exposure is over-reported in cases relative to controls. This is differential misclassification that pushes the odds ratio away from the null, so the true OR is probably closer to 1 than 1.8. The same-base aspect is actually a strength here (both groups drawn from the same family practices), and two reasonable confounders, smoking and income, were addressed, so selection and confounding are not the leading problem; measurement is.
[Practice 2: a defensible same-base design] Name the single largest threat to validity (if any), quote the relevant line, and state what the confidence interval implies about the association.
Solution: This design is largely sound. Same-base: controls are drawn from the same network and year and 'a control who later developed AKI would have become a case', which is the textbook definition of controls sampled from the base that produces the cases, so selection bias is minimal. Exposure: 'taken from the same electronic prescription records before the index date' for both groups, so measurement is non-differential and recorded before outcome, avoiding recall bias. Confounding: a strong adjustment set including baseline kidney function and other nephrotoxic drugs is used. The main remaining threat is residual confounding by indication (sicker diabetics may be both prescribed the drug and at higher AKI risk), but it is partly addressed by adjusting for diabetes severity. Most important interpretive point: the confidence interval (0.92 to 1.44) crosses 1, so the study does not demonstrate an association; the correct verdict is 'no clear evidence of increased risk', not 'the drug is safe' and not 'the drug causes AKI'.</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4 and read the milestone aloud.
  2. Students appraise case-control studies on their own topic, reusing the CASP lens from the applied block.
  3. Circulate and check that each appraisal cites the line in the paper that supports the judgement.
  4. Mini-conference prompt: 'Where did this study's controls come from, and does that bias the estimate up or down?'
SOURCE: Refer to the term-project document (Part 2, Week 4)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case-control study on your topic and the direction you think its main bias pushes the estimate. Complete the Lesson 5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pick the best control source from four options (hospital patients with other conditions, friends of cases, a random community sample from the hospital's catchment, online volunteers) and give one reason (two minutes).
  2. Poll and surface the principle using the notes.
WHAT TO SURFACE (say this):
  - Controls should come from the same source population that produced the cases: the people who, had they developed the condition, would have become cases here.
  - A random sample from the hospital's catchment is usually best; hospital controls risk Berkson-type bias; friends and online volunteers distort the exposure distribution.
  - The guiding test: would this control, if diseased, have ended up as one of our cases?
Set-up: Slide: 'We are studying whether vaping is associated with a rare lung condition. Cases are patients diagnosed at City Hospital. Where should the controls come from?' with four candidate sources listed.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Group design   |   Materials: Two short scenarios on a slide: one with a clearly defined cohort behind it (a closed primary base), one drawn from general hospital admissions (a secondary base).
RUN IT:
  1. Groups identify the source population for each scenario and label it primary-base or secondary-base.
  2. Groups state how they would sample controls to represent that base.
  3. Compare and correct with the notes.
FACILITATOR TALKING POINTS:
  - Primary base: the population is defined first (a cohort or a geographic population) and cases arise within it; sample controls directly from that population.
  - Secondary base: cases are defined by a case-finding mechanism (a hospital) and the base is reconstructed; controls must mirror the referral pattern that produced the cases.
  - Getting the base wrong is the single most common fatal flaw in case-control studies.
Close: Groups keep their base definitions; they will reuse the logic to appraise studies in the studio.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Critique and rank, pairs   |   Materials: A slide listing three proposed control groups for one study, each with a subtle flaw (hospital controls with smoking-related conditions; neighbourhood controls with a different age distribution; controls recruited two years after the cases).
RUN IT:
  1. Pairs rank the three for comparability and name each one's flaw (six minutes).
  2. Pairs report rankings; build a class consensus.
  3. Name the biases each flaw introduces.
FACILITATOR TALKING POINTS:
  - Hospital controls whose conditions share the exposure (smoking) bias the odds ratio toward the null: a classic Berkson and comparability problem.
  - An age-mismatched control group introduces confounding by age unless matched or adjusted.
  - Controls recruited in a different time window introduce temporal and recall differences.
  - Comparability beats convenience every time.
Close: Students note the control-selection questions they will ask of their own appraisal studies.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report an odds ratio instead of a risk ratio here?
A. In a case-control design you start from outcome status and sample cases and controls separately, so you cannot compute risk directly. The odds ratio is what the design supports, and it approximates the risk ratio when the outcome is rare (the rare-disease assumption).
Q2. Isn't recall bias fatal to every case-control study?
A. It is a real, design-specific threat, because cases may remember exposures differently than controls. It is managed, not eliminated: use records rather than memory where possible, blind interviewers to hypothesis, and choose controls who recall similarly. We flag it, we do not dismiss the whole design.
Q3. What's the difference between matching and adjusting?
A. Matching selects controls to resemble cases on a variable (say age) at the design stage; adjustment handles it statistically at the analysis stage. Matching on a variable means you must account for it in analysis and you can no longer study that variable's effect.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provided abstract-plus-methods excerpt of a (fictional but realistic) case-control study, printed below; nothing to search for. The relevant CASP case-control prompts are paraphrased inline so the checklist is not needed separately.
WHAT GOOD WORK LOOKS LIKE:
Good work separates the three validity questions and lands on one leading threat with a quoted line, rather than listing vague worries. For control selection, the test is the same-base rule: would a control, had they developed the disease, have been captured as a case here? Hospital controls chosen for a condition tied to the exposure (the coffee example) break that rule. For exposure, look for a difference in how or when cases versus controls were measured; post-diagnosis self-recall in cases is the signature of recall bias. For confounding, check that a real confounder (smoking for the coffee study) was actually adjusted, not just age and sex. Students should also read the confidence interval correctly: an interval that crosses 1 means no clear association, and an OR with a tight interval excluding 1 is still wrong if the design is biased. Common errors to correct: trusting an OR because its interval excludes 1 while ignoring a biased control group; calling everything 'confounding' when the real issue is measurement or selection; reading a null result (CI crossing 1) as proof of safety; and failing to state the direction of bias. The worked coffee case and Practice 1 and 2 are modelled on real, citable problems (MacMahon 1981 coffee-pancreatic cancer; classic maternal recall bias; database nested case-control designs).
Debrief: The 'one largest threat plus the line that proves it' output is exactly the form the Week 4 milestone takes, so today's appraisal can become a portfolio entry.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4</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Case Control Studies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Build a valid case-control study and see how the choice of controls decides whether the odds ratio means anything.</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4</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Hospital controls sharing the exposure</a:t>
            </a:r>
            <a:endParaRPr lang="en-US" sz="2400" dirty="0"/>
          </a:p>
        </p:txBody>
      </p:sp>
      <p:sp>
        <p:nvSpPr>
          <p:cNvPr id="7" name="Shape 4"/>
          <p:cNvSpPr/>
          <p:nvPr/>
        </p:nvSpPr>
        <p:spPr>
          <a:xfrm>
            <a:off x="566928" y="1316736"/>
            <a:ext cx="8138160" cy="1660144"/>
          </a:xfrm>
          <a:prstGeom prst="roundRect">
            <a:avLst>
              <a:gd name="adj" fmla="val 3305"/>
            </a:avLst>
          </a:prstGeom>
          <a:solidFill>
            <a:srgbClr val="E6F3F0"/>
          </a:solidFill>
          <a:ln/>
        </p:spPr>
      </p:sp>
      <p:sp>
        <p:nvSpPr>
          <p:cNvPr id="8" name="Shape 5"/>
          <p:cNvSpPr/>
          <p:nvPr/>
        </p:nvSpPr>
        <p:spPr>
          <a:xfrm>
            <a:off x="566928" y="1316736"/>
            <a:ext cx="64008" cy="1660144"/>
          </a:xfrm>
          <a:prstGeom prst="rect">
            <a:avLst/>
          </a:prstGeom>
          <a:solidFill>
            <a:srgbClr val="0B7B6B"/>
          </a:solidFill>
          <a:ln/>
        </p:spPr>
      </p:sp>
      <p:sp>
        <p:nvSpPr>
          <p:cNvPr id="9" name="Text 6"/>
          <p:cNvSpPr/>
          <p:nvPr/>
        </p:nvSpPr>
        <p:spPr>
          <a:xfrm>
            <a:off x="786384" y="1380744"/>
            <a:ext cx="7680960" cy="15321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Excerpt: A hospital-based case-control study of coffee drinking and pancreatic cancer. Cases were 200 patients newly diagnosed with pancreatic cancer on the oncology ward. Controls were 200 patients on the gastroenterology ward (peptic ulcer, reflux, gastritis). Coffee intake for both groups was taken from the same interviewer-administered questionnaire. Result: heavy coffee drinkers had an odds ratio of 2.1 (95% CI 1.3 to 3.4) for pancreatic cancer; adjusted for age and sex only.</a:t>
            </a:r>
            <a:endParaRPr lang="en-US" sz="1250" dirty="0"/>
          </a:p>
        </p:txBody>
      </p:sp>
      <p:sp>
        <p:nvSpPr>
          <p:cNvPr id="10" name="Text 7"/>
          <p:cNvSpPr/>
          <p:nvPr/>
        </p:nvSpPr>
        <p:spPr>
          <a:xfrm>
            <a:off x="566928" y="31231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Claimed result: heavy coffee drinking is associated with roughly double the odds of pancreatic cancer, OR 2.1 (95% CI 1.3 to 3.4); the interval excludes 1, so the association is statistically clear within the study.</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Hospital controls sharing the exposure  (continued)</a:t>
            </a:r>
            <a:endParaRPr lang="en-US" sz="2400" dirty="0"/>
          </a:p>
        </p:txBody>
      </p:sp>
      <p:sp>
        <p:nvSpPr>
          <p:cNvPr id="6" name="Text 4"/>
          <p:cNvSpPr/>
          <p:nvPr/>
        </p:nvSpPr>
        <p:spPr>
          <a:xfrm>
            <a:off x="566928" y="1316736"/>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Same-base check: cases come from oncology, controls from gastroenterology. The control conditions (ulcer, reflux, gastritis) are exactly conditions for which people deliberately cut down on coffee. Controls therefore under-represent coffee drinking relative to the source population that produced the cases.</a:t>
            </a:r>
            <a:endParaRPr lang="en-US" sz="1250" dirty="0"/>
          </a:p>
        </p:txBody>
      </p:sp>
      <p:sp>
        <p:nvSpPr>
          <p:cNvPr id="7" name="Text 5"/>
          <p:cNvSpPr/>
          <p:nvPr/>
        </p:nvSpPr>
        <p:spPr>
          <a:xfrm>
            <a:off x="566928" y="24516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Exposure check: this part is reassuring; the same interviewer-administered questionnaire was used for both groups, so the measurement method is comparable and differential misclassification is unlikely.</a:t>
            </a:r>
            <a:endParaRPr lang="en-US" sz="1250" dirty="0"/>
          </a:p>
        </p:txBody>
      </p:sp>
      <p:sp>
        <p:nvSpPr>
          <p:cNvPr id="8" name="Text 6"/>
          <p:cNvSpPr/>
          <p:nvPr/>
        </p:nvSpPr>
        <p:spPr>
          <a:xfrm>
            <a:off x="566928" y="318008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Confounding check: the analysis adjusts only for age and sex. Smoking is a known risk factor for pancreatic cancer and is strongly correlated with coffee drinking, so unadjusted smoking is a serious residual confounder.</a:t>
            </a:r>
            <a:endParaRPr lang="en-US" sz="1250" dirty="0"/>
          </a:p>
        </p:txBody>
      </p:sp>
      <p:sp>
        <p:nvSpPr>
          <p:cNvPr id="9" name="Text 7"/>
          <p:cNvSpPr/>
          <p:nvPr/>
        </p:nvSpPr>
        <p:spPr>
          <a:xfrm>
            <a:off x="566928" y="3908552"/>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Direction of bias from the control problem: because controls artificially drink less coffee, the coffee difference between cases and controls is exaggerated, pushing the odds ratio away from the null (upward), so 2.1 is likely an overestimate.</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Hospital controls sharing the exposure  (continued)</a:t>
            </a:r>
            <a:endParaRPr lang="en-US" sz="2400" dirty="0"/>
          </a:p>
        </p:txBody>
      </p:sp>
      <p:sp>
        <p:nvSpPr>
          <p:cNvPr id="6" name="Text 4"/>
          <p:cNvSpPr/>
          <p:nvPr/>
        </p:nvSpPr>
        <p:spPr>
          <a:xfrm>
            <a:off x="566928" y="1316736"/>
            <a:ext cx="8138160" cy="1143000"/>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Largest threat: control selection. The controls were chosen from gastroenterology patients who avoid coffee for their illness, so they do not represent coffee intake in the base that produced the cases; this inflates the odds ratio away from the null. (This mirrors the classic MacMahon 1981 coffee-pancreatic cancer control-selection critique.)</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recall bias in a mothers' study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Excerpt: A case-control study of maternal stress during pregnancy and childhood asthma. Cases were 150 mothers of children diagnosed with asthma by age 6; controls were 150 mothers of children without asthma, sampled from the same family practices. Exposure (stressful events during pregnancy) was measured by asking each mother, after diagnosis, to recall events from the pregnancy. Result: OR 1.8 (95% CI 1.1 to 2.9), adjusted for maternal smoking and family income.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the single largest threat to validity, quote the line that is your evidence, and state the likely direction of the resulting bias.</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7" name="Shape 5"/>
          <p:cNvSpPr/>
          <p:nvPr/>
        </p:nvSpPr>
        <p:spPr>
          <a:xfrm>
            <a:off x="566928" y="1316736"/>
            <a:ext cx="54864" cy="2346960"/>
          </a:xfrm>
          <a:prstGeom prst="rect">
            <a:avLst/>
          </a:prstGeom>
          <a:solidFill>
            <a:srgbClr val="0B7B6B"/>
          </a:solidFill>
          <a:ln/>
        </p:spPr>
      </p:sp>
      <p:sp>
        <p:nvSpPr>
          <p:cNvPr id="8"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defensible same-base design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Excerpt: A study of a new diabetes drug and acute kidney injury (AKI) using a regional hospital network database. Cases were all patients in the network hospitalised for AKI in 2024 (n = 600). Controls were a random sample of patients in the same network and year who were not hospitalised for AKI (n = 1,200), so a control who later developed AKI would have become a case. Drug exposure for both groups was taken from the same electronic prescription records before the index date. Analysis adjusted for age, sex, baseline kidney function, diabetes severity, and other nephrotoxic drugs. Result: OR 1.15 (95% CI 0.92 to 1.44).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Name the single largest threat to validity (if any), quote the relevant line, and state what the confidence interval implies about the association.</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4.</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Where did this study's controls come from, and does that bias the estimate up or down?</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case-control study on your topic and the direction you think its main bias pushes the estimate.</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0:10–0:46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0:46–0:58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0:58–1:08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1:08–1:48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1:48–2:36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major design features of risk-based and rate-based case-control studies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hypotheses and population types consistent with each design</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Differentiate between primary-base and secondary-base case-control studies</a:t>
            </a:r>
            <a:endParaRPr lang="en-US" sz="1400" dirty="0"/>
          </a:p>
        </p:txBody>
      </p:sp>
      <p:sp>
        <p:nvSpPr>
          <p:cNvPr id="10" name="Text 7"/>
          <p:cNvSpPr/>
          <p:nvPr/>
        </p:nvSpPr>
        <p:spPr>
          <a:xfrm>
            <a:off x="566928" y="303885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Elaborate the principles used to select and define the case series</a:t>
            </a:r>
            <a:endParaRPr lang="en-US" sz="1400" dirty="0"/>
          </a:p>
        </p:txBody>
      </p:sp>
      <p:sp>
        <p:nvSpPr>
          <p:cNvPr id="11" name="Text 8"/>
          <p:cNvSpPr/>
          <p:nvPr/>
        </p:nvSpPr>
        <p:spPr>
          <a:xfrm>
            <a:off x="566928" y="338531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the principal features for selecting controls in open and closed populations</a:t>
            </a:r>
            <a:endParaRPr lang="en-US" sz="1400" dirty="0"/>
          </a:p>
        </p:txBody>
      </p:sp>
      <p:sp>
        <p:nvSpPr>
          <p:cNvPr id="12" name="Text 9"/>
          <p:cNvSpPr/>
          <p:nvPr/>
        </p:nvSpPr>
        <p:spPr>
          <a:xfrm>
            <a:off x="566928" y="395935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Design and implement a valid case-control study to meet specific objectives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Who counts as a control?</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We're studying whether vaping is linked to a rare lung condition; cases are diagnosed at City Hospital. Where should the controls come from?</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Define the study base</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each scenario, define the population that produced the cases, then say how you would sample controls to represent it.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Rank these control groups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Rank these three control groups from most to least comparable, and name the bias each weaker option introduces.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report an odds ratio instead of a risk ratio here?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Isn't recall bias fatal to every case-control study?</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What's the difference between matching and adjusting?</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CASP case-control appraisal: same-base, exposure, confounding</a:t>
            </a:r>
            <a:endParaRPr lang="en-US" sz="2400" dirty="0"/>
          </a:p>
        </p:txBody>
      </p:sp>
      <p:sp>
        <p:nvSpPr>
          <p:cNvPr id="7" name="Text 4"/>
          <p:cNvSpPr/>
          <p:nvPr/>
        </p:nvSpPr>
        <p:spPr>
          <a:xfrm>
            <a:off x="566928" y="168249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Read the provided study excerpt and decide how trustworthy its main finding is by appraising three things: whether controls came from the same study base as the cases, whether exposure was measured the same way in both groups, and whether confounding was handled. Name the single largest threat to validity and point to the exact line of the excerpt that shows it.</a:t>
            </a:r>
            <a:endParaRPr lang="en-US" sz="1500" dirty="0"/>
          </a:p>
        </p:txBody>
      </p:sp>
      <p:sp>
        <p:nvSpPr>
          <p:cNvPr id="8" name="Text 5"/>
          <p:cNvSpPr/>
          <p:nvPr/>
        </p:nvSpPr>
        <p:spPr>
          <a:xfrm>
            <a:off x="566928" y="33375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excerpt and write down the claimed result in your own words, including the odds ratio and its confidence interval.</a:t>
            </a:r>
            <a:endParaRPr lang="en-US" sz="1350" dirty="0"/>
          </a:p>
        </p:txBody>
      </p:sp>
      <p:sp>
        <p:nvSpPr>
          <p:cNvPr id="9" name="Text 6"/>
          <p:cNvSpPr/>
          <p:nvPr/>
        </p:nvSpPr>
        <p:spPr>
          <a:xfrm>
            <a:off x="566928" y="389534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Same-base check: identify where the cases came from and where the controls came from, and decide whether a control, had they developed the disease, would have been captured as a case in this study.</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CASP case-control appraisal: same-base, exposure, confounding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Exposure check: find how exposure was ascertained in cases and in controls, and flag any difference in method, source, or timing between the two groups.</a:t>
            </a:r>
            <a:endParaRPr lang="en-US" sz="1350" dirty="0"/>
          </a:p>
        </p:txBody>
      </p:sp>
      <p:sp>
        <p:nvSpPr>
          <p:cNvPr id="7" name="Text 5"/>
          <p:cNvSpPr/>
          <p:nvPr/>
        </p:nvSpPr>
        <p:spPr>
          <a:xfrm>
            <a:off x="566928" y="2459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Confounding check: list the variables the authors adjusted for, and name at least one plausible confounder they did not address.</a:t>
            </a:r>
            <a:endParaRPr lang="en-US" sz="1350" dirty="0"/>
          </a:p>
        </p:txBody>
      </p:sp>
      <p:sp>
        <p:nvSpPr>
          <p:cNvPr id="8" name="Text 6"/>
          <p:cNvSpPr/>
          <p:nvPr/>
        </p:nvSpPr>
        <p:spPr>
          <a:xfrm>
            <a:off x="566928" y="30175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Decide whether the odds ratio is reported with a confidence interval and whether the interval crosses 1 (no association).</a:t>
            </a:r>
            <a:endParaRPr lang="en-US" sz="1350" dirty="0"/>
          </a:p>
        </p:txBody>
      </p:sp>
      <p:sp>
        <p:nvSpPr>
          <p:cNvPr id="9" name="Text 7"/>
          <p:cNvSpPr/>
          <p:nvPr/>
        </p:nvSpPr>
        <p:spPr>
          <a:xfrm>
            <a:off x="566928" y="357530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single largest threat to validity and quote the exact sentence from the excerpt that is your evidence.</a:t>
            </a:r>
            <a:endParaRPr lang="en-US" sz="1350" dirty="0"/>
          </a:p>
        </p:txBody>
      </p:sp>
      <p:sp>
        <p:nvSpPr>
          <p:cNvPr id="10" name="Text 8"/>
          <p:cNvSpPr/>
          <p:nvPr/>
        </p:nvSpPr>
        <p:spPr>
          <a:xfrm>
            <a:off x="566928" y="4133088"/>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the likely direction of the resulting bias: toward the null (OR pulled toward 1) or away from the null (OR inflated).</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4 — Case Control Studies</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