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notesMasterIdLst>
    <p:notesMasterId r:id="rId18"/>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esProps" Target="presProps.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230 Lesson 3: Introduction to Observational Studies
Session focus: Classify the observational designs and judge when a descriptive or cross-sectional study is the right tool, and when it cannot answer the question. The substitute can run this from the cues below without prior design training.
How to use this deck: each slide shows what students see on the board; these speaker notes hold the timings, facilitator talking points, model answers, and answer keys. Students completed the Lesson 3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The most damaging omission is the missing source population and sampling frame (item 4), because it hides selection bias: health-food-store shoppers are systematically healthier and more health-conscious than the general population, so the vitamin-health link is exaggerated rather than estimated.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the main excerpt (sleep and anxiety)] Mark items 4, 7, 8, and 10 as Met, Missing, or Fudged with a brief reason, then name the single omission that most threatens the study's credibility and the bias it hides.
Solution: Item 4 (source population/sampling frame): Fudged/Missing. The frame is whoever saw three social-media posts and chose to click, a self-selected convenience sample, not a defined undergraduate population. Item 7 (measurement/validity): Missing. A single unvalidated yes/no anxiety item and self-reported sleep, with no validated instrument, so outcome measurement is weak. Item 8 (response rate): Missing/Fudged. '500 respondents' is reported but not how many saw or were approached, so the response rate is unknown and non-response bias cannot be judged. Item 10 (limitations/reverse causation): Missing. No limitations section; critically, the design cannot distinguish short sleep causing anxiety from anxiety causing short sleep (reverse causation), and the causal conclusion is unsupported. Most damaging omission: the absence of any limitation acknowledging reverse causation (item 10), because a cross-sectional design measures exposure and outcome at the same time and cannot establish that short sleep precedes (let alone causes) anxiety; anxious students plausibly sleep less. Selection bias from the social-media convenience sample (item 4) is a strong second. The 60% versus 30% contrast (a prevalence ratio of 2.0) is real in the sample but cannot bear the word 'causes'.
[Practice 2: a screening-survey excerpt] Mark items 4, 7, 8, and 10 as Met, Missing, or Fudged with a brief reason, then state whether this report is more credible than the sleep-and-anxiety report and why.
Solution: Item 4 (source population/sampling frame): Met. The source population is defined (all registry residents aged 65+) and the sampling frame is the full registry, so the population represented is clear. Item 7 (measurement/validity): Met. Both exposure and outcome use named validated instruments (a 10-item hearing screen; the Lubben scale), unlike a single unvalidated yes/no item. Item 8 (response rate): Met. 2,600 of 4,000 returned the questionnaire, an explicit 65% response rate. Item 10 (limitations/reverse causation): Met. The report states the design cannot establish temporality and flags possible non-response differences. Verdict: this report is clearly more credible than the sleep-and-anxiety report. It defines its population, uses validated measures, reports a response rate, gives an effect measure with a confidence interval (prevalence ratio 2.0, 95% CI 1.7 to 2.4), and acknowledges the temporality and non-response limitations rather than leaping to causation. The remaining concern is the same inherent one for any cross-sectional study: the prevalence ratio is an association, and the 65% response rate still leaves room for non-response bias, which the authors appropriately flag rather than conceal.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3 and read the milestone aloud.
  2. Students lock their review question and draft a reproducible search strategy (databases, terms, limits).
  3. Circulate with one test: 'Hand your search to the next group; can they run it and get your number of hits?'
  4. Mini-conference prompt: 'What will you do with the studies your search misses?'
SOURCE: Use the term-project document (Part 2, Week 3) as the live source for the brief and rubric.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Name your study design in one phrase and the single biggest threat you expect it to face. Complete the Lesson 4 module on case-control studies before next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For each study, students decide two things: is it descriptive or explanatory, and is it observational or experimental (two minutes).
  2. Poll each; resolve disagreements using the notes.
WHAT TO SURFACE (say this):
  - Descriptive answers who, what, where, when (distribution); explanatory tests a hypothesised cause-effect relationship.
  - Experimental means the investigator assigns the exposure; observational means nature or choice assigns it.
  - A study can be observational and explanatory (a cohort testing a hypothesis), so the two axes are independent.
Set-up: Slide with four one-line study descriptions (mix of descriptive vs explanatory and observational vs experimental).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Card sort, pairs   |   Materials: Cards naming designs (case report, case series, cross-sectional/survey, case-control, cohort, ecological, randomized trial) and a grid drawn on the board.
RUN IT:
  1. Pairs place each design by two features: does the investigator assign exposure, and does the design follow people over time?
  2. Pairs defend the two hardest placements to a neighbouring pair.
  3. Build the consensus grid on the board.
FACILITATOR TALKING POINTS:
  - Only the randomized trial assigns exposure; all the others are observational.
  - Cohort follows people forward over time; case-control looks back from outcome to exposure; cross-sectional is a snapshot with no time direction.
  - Ecological uses group-level data, not individuals, which sets up Lesson 6.
Close: Keep the grid on the board; students will revisit it through Lessons 4 to 6.</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Small-group design, then discussion   |   Materials: One prompt question on the board, e.g., 'What share of first-year students have untreated dental decay, and is it linked to insurance status?'
RUN IT:
  1. Groups design a quick cross-sectional study for the prompt: who, sampled how, measuring what, at one time point (six minutes).
  2. Each group states one thing the design can establish and one it cannot.
  3. Introduce why a snapshot struggles with cause and with fast-moving disease.
FACILITATOR TALKING POINTS:
  - Cross-sectional measures prevalence and can show association, but cannot establish that exposure preceded outcome (temporality).
  - It misses short or rapidly fatal conditions, because prevalence reflects both incidence and duration.
  - Three routes to incidence from prevalence: repeat the survey over time, use prevalence with average duration (P is roughly incidence times duration in steady state), or follow a cohort instead.
Close: Students note whether any of their candidate evidence is cross-sectional and what that limits.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Prevalence vs incidence: why does the difference matter so much?
A. Incidence is the rate of new cases over time; prevalence is the share of existing cases at a moment. Prevalence equals incidence times average duration in steady state, so a high prevalence can reflect either many new cases or a long-lasting condition. Confusing them leads to wrong conclusions about risk and about what an intervention changed.
Q2. Why can't a cross-sectional study show causation?
A. It measures exposure and outcome at the same instant, so you usually cannot tell which came first. Reverse causation is wide open: the outcome may have changed the exposure. It is excellent for describing distribution and generating hypotheses, not for confirming cause.
Q3. What is STROBE and do students need to memorise it?
A. STROBE is a reporting checklist for observational studies (cohort, case-control, cross-sectional). They do not memorise it; they use it as a lens to ask whether a paper reported what it should have. We apply it today on a real report.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A one-page excerpt from a (fictional, self-contained) cross-sectional report is provided below, together with a trimmed ten-item STROBE checklist. Nothing needs to be searched for; the excerpt and checklist are all you need.
EXCERPT — "Sleep duration and self-reported anxiety among undergraduates: a cross-sectional survey."
Methods (verbatim): "We posted a link to an online questionnaire on three university social-media pages in March 2024. The first 500 students who responded were included. The questionnaire asked how many hours they usually sleep and whether they 'often feel anxious' (yes/no). We compared the proportion reporting anxiety between students sleeping under 6 hours and those sleeping 6 hours or more."
Results (verbatim): "Of 500 respondents, 220 reported sleeping under 6 hours. Anxiety was reported by 132 of the 220 short sleepers (60%) and by 84 of the 280 longer sleepers (30%). The difference was statistically significant. We conclude that short sleep causes anxiety in undergraduates and recommend campus sleep programmes."
TRIMMED 10-ITEM STROBE CHECKLIST.
1. Title/abstract states design (cross-sectional).
2. Background/objectives stated.
3. Setting, locations, and dates given.
4. Source population and how participants were selected (sampling frame).
5. Eligibility criteria.
6. Variables clearly defined (exposure and outcome).
7. Measurement: how exposure and outcome were measured (validity).
8. Response rate / number approached vs. included.
9. Results: numbers and an appropriate effect measure with precision.
10. Limitations, including direction of potential bias and reverse causation.
WHAT GOOD WORK LOOKS LIKE:
There is no single perfect answer key for the rankings, but every item mark must cite a phrase from the excerpt, and the named most-damaging omission must be tied to a specific bias. For the sleep-and-anxiety excerpt, strong work flags item 10 (no limitations / reverse causation) and item 4 (social-media convenience sample) as the worst, recognises item 7 (single unvalidated yes/no anxiety item, self-reported sleep) as weak measurement, and notes item 8 (respondents reported but denominator approached unknown). The 60% vs 30% figures give a correct sample prevalence ratio of 2.0, which is real but only associational; do not let students restate the authors' word 'causes'. Common errors to correct: accepting the causal conclusion because the difference is 'statistically significant'; marking item 8 Met because a number (500) appears, when the denominator approached is missing (that is Fudged, not Met); confusing missing limitations with a study that has no limitations; ranking reverse causation below minor reporting gaps. The screening-survey assignment is the contrast case where the same prevalence ratio of 2.0 is reported responsibly (defined frame, validated scales, 65% response, CI, honest limitations), so students see that good reporting and bad reporting can carry the identical number.
Debrief: Each missing STROBE item hides a specific threat to validity; the sleep report's fatal flaw is reverse causation dressed as causation, which is exactly the appraisal habit the term project rewards.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230  ·  LESSON 3</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Introduction to Observational Studies</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Classify the observational designs and judge when a descriptive or cross-sectional study is the right tool, and when it cannot answer the question.</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3</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STROBE spot-check: auditing a cross-sectional report  (continued)</a:t>
            </a:r>
            <a:endParaRPr lang="en-US" sz="2400" dirty="0"/>
          </a:p>
        </p:txBody>
      </p:sp>
      <p:sp>
        <p:nvSpPr>
          <p:cNvPr id="6" name="Text 4"/>
          <p:cNvSpPr/>
          <p:nvPr/>
        </p:nvSpPr>
        <p:spPr>
          <a:xfrm>
            <a:off x="566928" y="168249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Flag any item where wording sounds complete but hides a gap (for example, '500 respondents' given with no count of how many were approached is a Fudged item 8).</a:t>
            </a:r>
            <a:endParaRPr lang="en-US" sz="1350" dirty="0"/>
          </a:p>
        </p:txBody>
      </p:sp>
      <p:sp>
        <p:nvSpPr>
          <p:cNvPr id="7" name="Text 5"/>
          <p:cNvSpPr/>
          <p:nvPr/>
        </p:nvSpPr>
        <p:spPr>
          <a:xfrm>
            <a:off x="566928" y="245973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Check item 10 specifically: does the report acknowledge that anxious students might sleep less (reverse causation), or that a social-media convenience sample is not the source population?</a:t>
            </a:r>
            <a:endParaRPr lang="en-US" sz="1350" dirty="0"/>
          </a:p>
        </p:txBody>
      </p:sp>
      <p:sp>
        <p:nvSpPr>
          <p:cNvPr id="8" name="Text 6"/>
          <p:cNvSpPr/>
          <p:nvPr/>
        </p:nvSpPr>
        <p:spPr>
          <a:xfrm>
            <a:off x="566928" y="3236976"/>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Across your Missing and Fudged items, pick the single one that most undermines the causal conclusion and name the bias it conceals.</a:t>
            </a:r>
            <a:endParaRPr lang="en-US" sz="1350" dirty="0"/>
          </a:p>
        </p:txBody>
      </p:sp>
      <p:sp>
        <p:nvSpPr>
          <p:cNvPr id="9" name="Text 7"/>
          <p:cNvSpPr/>
          <p:nvPr/>
        </p:nvSpPr>
        <p:spPr>
          <a:xfrm>
            <a:off x="566928" y="3794760"/>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Write a one-sentence verdict in the form: 'The most damaging omission is X, because it hides Y.'</a:t>
            </a:r>
            <a:endParaRPr lang="en-US" sz="1350" dirty="0"/>
          </a:p>
        </p:txBody>
      </p:sp>
      <p:sp>
        <p:nvSpPr>
          <p:cNvPr id="10" name="Text 8"/>
          <p:cNvSpPr/>
          <p:nvPr/>
        </p:nvSpPr>
        <p:spPr>
          <a:xfrm>
            <a:off x="566928" y="4352544"/>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Compare verdicts with a neighbouring group and reconcile any disagreement about which omission ranks first.</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Selection bias from a convenience sample</a:t>
            </a:r>
            <a:endParaRPr lang="en-US" sz="2400" dirty="0"/>
          </a:p>
        </p:txBody>
      </p:sp>
      <p:sp>
        <p:nvSpPr>
          <p:cNvPr id="7" name="Shape 4"/>
          <p:cNvSpPr/>
          <p:nvPr/>
        </p:nvSpPr>
        <p:spPr>
          <a:xfrm>
            <a:off x="566928" y="1682496"/>
            <a:ext cx="8138160" cy="1660144"/>
          </a:xfrm>
          <a:prstGeom prst="roundRect">
            <a:avLst>
              <a:gd name="adj" fmla="val 3305"/>
            </a:avLst>
          </a:prstGeom>
          <a:solidFill>
            <a:srgbClr val="E6F3F0"/>
          </a:solidFill>
          <a:ln/>
        </p:spPr>
      </p:sp>
      <p:sp>
        <p:nvSpPr>
          <p:cNvPr id="8" name="Shape 5"/>
          <p:cNvSpPr/>
          <p:nvPr/>
        </p:nvSpPr>
        <p:spPr>
          <a:xfrm>
            <a:off x="566928" y="1682496"/>
            <a:ext cx="64008" cy="1660144"/>
          </a:xfrm>
          <a:prstGeom prst="rect">
            <a:avLst/>
          </a:prstGeom>
          <a:solidFill>
            <a:srgbClr val="0B7B6B"/>
          </a:solidFill>
          <a:ln/>
        </p:spPr>
      </p:sp>
      <p:sp>
        <p:nvSpPr>
          <p:cNvPr id="9" name="Text 6"/>
          <p:cNvSpPr/>
          <p:nvPr/>
        </p:nvSpPr>
        <p:spPr>
          <a:xfrm>
            <a:off x="786384" y="1746504"/>
            <a:ext cx="7680960" cy="15321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A cross-sectional report studies whether vitamin use is associated with self-rated health. Methods: "We surveyed 300 shoppers leaving a health-food store on weekday mornings, asking whether they take daily vitamins and to rate their health as good or poor." Results: "240 of 300 took vitamins; 90% of vitamin users rated their health good versus 55% of non-users. Vitamins improve health." The report gives no source population, no count of people approached, and no limitations.</a:t>
            </a:r>
            <a:endParaRPr lang="en-US" sz="1250" dirty="0"/>
          </a:p>
        </p:txBody>
      </p:sp>
      <p:sp>
        <p:nvSpPr>
          <p:cNvPr id="10" name="Text 7"/>
          <p:cNvSpPr/>
          <p:nvPr/>
        </p:nvSpPr>
        <p:spPr>
          <a:xfrm>
            <a:off x="566928" y="3488944"/>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Item 3 (setting/dates): partly Met. The location is given (a health-food store, weekday mornings) but no calendar dates.</a:t>
            </a:r>
            <a:endParaRPr lang="en-US" sz="1250" dirty="0"/>
          </a:p>
        </p:txBody>
      </p:sp>
      <p:sp>
        <p:nvSpPr>
          <p:cNvPr id="11" name="Text 8"/>
          <p:cNvSpPr/>
          <p:nvPr/>
        </p:nvSpPr>
        <p:spPr>
          <a:xfrm>
            <a:off x="566928" y="4014216"/>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Item 4 (source population/sampling frame): Missing. Shoppers at one health-food store are a convenience sample, not a defined population; who is represented is unstated.</a:t>
            </a:r>
            <a:endParaRPr lang="en-US" sz="12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Selection bias from a convenience sample  (continued)</a:t>
            </a:r>
            <a:endParaRPr lang="en-US" sz="2400" dirty="0"/>
          </a:p>
        </p:txBody>
      </p:sp>
      <p:sp>
        <p:nvSpPr>
          <p:cNvPr id="6" name="Text 4"/>
          <p:cNvSpPr/>
          <p:nvPr/>
        </p:nvSpPr>
        <p:spPr>
          <a:xfrm>
            <a:off x="566928" y="1682496"/>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Item 8 (response rate): Missing. We are told 300 were surveyed but not how many were approached, so non-response cannot be judged.</a:t>
            </a:r>
            <a:endParaRPr lang="en-US" sz="1250" dirty="0"/>
          </a:p>
        </p:txBody>
      </p:sp>
      <p:sp>
        <p:nvSpPr>
          <p:cNvPr id="7" name="Text 5"/>
          <p:cNvSpPr/>
          <p:nvPr/>
        </p:nvSpPr>
        <p:spPr>
          <a:xfrm>
            <a:off x="566928" y="2207768"/>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Item 10 (limitations/reverse causation): Missing. No acknowledgement that healthier or wealthier people self-select into a health-food store, nor that the design cannot show direction.</a:t>
            </a:r>
            <a:endParaRPr lang="en-US" sz="1250" dirty="0"/>
          </a:p>
        </p:txBody>
      </p:sp>
      <p:sp>
        <p:nvSpPr>
          <p:cNvPr id="8" name="Text 6"/>
          <p:cNvSpPr/>
          <p:nvPr/>
        </p:nvSpPr>
        <p:spPr>
          <a:xfrm>
            <a:off x="566928" y="2936240"/>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Ranking: among the missing items, the undefined source population (item 4) is most damaging because the sample is pre-selected for health-consciousness, which inflates the vitamin-health association.</a:t>
            </a:r>
            <a:endParaRPr lang="en-US" sz="1250" dirty="0"/>
          </a:p>
        </p:txBody>
      </p:sp>
      <p:sp>
        <p:nvSpPr>
          <p:cNvPr id="9" name="Text 7"/>
          <p:cNvSpPr/>
          <p:nvPr/>
        </p:nvSpPr>
        <p:spPr>
          <a:xfrm>
            <a:off x="566928" y="3664712"/>
            <a:ext cx="8138160" cy="1143000"/>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The most damaging omission is the missing source population and sampling frame (item 4), because it hides selection bias: health-food-store shoppers are systematically healthier and more health-conscious than the general population, so the vitamin-health link is exaggerated rather than estimated.</a:t>
            </a:r>
            <a:endParaRPr lang="en-US" sz="13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1973072"/>
          </a:xfrm>
          <a:prstGeom prst="roundRect">
            <a:avLst>
              <a:gd name="adj" fmla="val 2317"/>
            </a:avLst>
          </a:prstGeom>
          <a:solidFill>
            <a:srgbClr val="F4F7F6"/>
          </a:solidFill>
          <a:ln w="12700">
            <a:solidFill>
              <a:srgbClr val="E8ECEE"/>
            </a:solidFill>
            <a:prstDash val="solid"/>
          </a:ln>
        </p:spPr>
      </p:sp>
      <p:sp>
        <p:nvSpPr>
          <p:cNvPr id="8" name="Shape 5"/>
          <p:cNvSpPr/>
          <p:nvPr/>
        </p:nvSpPr>
        <p:spPr>
          <a:xfrm>
            <a:off x="566928" y="1316736"/>
            <a:ext cx="54864" cy="1973072"/>
          </a:xfrm>
          <a:prstGeom prst="rect">
            <a:avLst/>
          </a:prstGeom>
          <a:solidFill>
            <a:srgbClr val="0B7B6B"/>
          </a:solidFill>
          <a:ln/>
        </p:spPr>
      </p:sp>
      <p:sp>
        <p:nvSpPr>
          <p:cNvPr id="9" name="Text 6"/>
          <p:cNvSpPr/>
          <p:nvPr/>
        </p:nvSpPr>
        <p:spPr>
          <a:xfrm>
            <a:off x="749808" y="1389888"/>
            <a:ext cx="7754112" cy="1826768"/>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the main excerpt (sleep and anxiety)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Use the sleep-and-anxiety excerpt from the materials above. Methods: link posted on three university social-media pages, March 2024, first 500 respondents included; sleep self-reported in hours; anxiety from a single yes/no item ('often feel anxious'). Results: 132/220 short sleepers (60%) versus 84/280 longer sleepers (30%) reported anxiety; difference significant; authors conclude short sleep causes anxiety.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Mark items 4, 7, 8, and 10 as Met, Missing, or Fudged with a brief reason, then name the single omission that most threatens the study's credibility and the bias it hides.</a:t>
            </a:r>
            <a:endParaRPr lang="en-US" sz="12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  (continued)</a:t>
            </a:r>
            <a:endParaRPr lang="en-US" sz="2400" dirty="0"/>
          </a:p>
        </p:txBody>
      </p:sp>
      <p:sp>
        <p:nvSpPr>
          <p:cNvPr id="6" name="Shape 4"/>
          <p:cNvSpPr/>
          <p:nvPr/>
        </p:nvSpPr>
        <p:spPr>
          <a:xfrm>
            <a:off x="566928" y="1316736"/>
            <a:ext cx="8138160" cy="2720848"/>
          </a:xfrm>
          <a:prstGeom prst="roundRect">
            <a:avLst>
              <a:gd name="adj" fmla="val 1680"/>
            </a:avLst>
          </a:prstGeom>
          <a:solidFill>
            <a:srgbClr val="F4F7F6"/>
          </a:solidFill>
          <a:ln w="12700">
            <a:solidFill>
              <a:srgbClr val="E8ECEE"/>
            </a:solidFill>
            <a:prstDash val="solid"/>
          </a:ln>
        </p:spPr>
      </p:sp>
      <p:sp>
        <p:nvSpPr>
          <p:cNvPr id="7" name="Shape 5"/>
          <p:cNvSpPr/>
          <p:nvPr/>
        </p:nvSpPr>
        <p:spPr>
          <a:xfrm>
            <a:off x="566928" y="1316736"/>
            <a:ext cx="54864" cy="2720848"/>
          </a:xfrm>
          <a:prstGeom prst="rect">
            <a:avLst/>
          </a:prstGeom>
          <a:solidFill>
            <a:srgbClr val="0B7B6B"/>
          </a:solidFill>
          <a:ln/>
        </p:spPr>
      </p:sp>
      <p:sp>
        <p:nvSpPr>
          <p:cNvPr id="8" name="Text 6"/>
          <p:cNvSpPr/>
          <p:nvPr/>
        </p:nvSpPr>
        <p:spPr>
          <a:xfrm>
            <a:off x="749808" y="1389888"/>
            <a:ext cx="7754112" cy="2574544"/>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a screening-survey excerpt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A cross-sectional report: "Hearing loss and social isolation in older adults." Methods: "We mailed a questionnaire to all 4,000 residents aged 65+ on a regional registry in 2023; 2,600 returned it (65%). Hearing loss was defined by a validated 10-item screening scale; social isolation by the validated Lubben Social Network Scale. We report the prevalence ratio of isolation comparing those who screened positive versus negative for hearing loss." Results: "Isolation prevalence was 28% among those screening positive for hearing loss and 14% among those screening negative (prevalence ratio 2.0, 95% CI 1.7 to 2.4)." Limitations: "Cross-sectional design cannot establish temporality; non-responders may differ from responders."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Mark items 4, 7, 8, and 10 as Met, Missing, or Fudged with a brief reason, then state whether this report is more credible than the sleep-and-anxiety report and why.</a:t>
            </a:r>
            <a:endParaRPr lang="en-US" sz="12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48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3.</a:t>
            </a:r>
            <a:endParaRPr lang="en-US" sz="1350" dirty="0"/>
          </a:p>
        </p:txBody>
      </p:sp>
      <p:sp>
        <p:nvSpPr>
          <p:cNvPr id="10" name="Text 7"/>
          <p:cNvSpPr/>
          <p:nvPr/>
        </p:nvSpPr>
        <p:spPr>
          <a:xfrm>
            <a:off x="566928" y="219456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What will you do with the studies your search misses?</a:t>
            </a:r>
            <a:endParaRPr lang="en-US" sz="1500" dirty="0"/>
          </a:p>
        </p:txBody>
      </p:sp>
      <p:sp>
        <p:nvSpPr>
          <p:cNvPr id="11" name="Text 8"/>
          <p:cNvSpPr/>
          <p:nvPr/>
        </p:nvSpPr>
        <p:spPr>
          <a:xfrm>
            <a:off x="566928" y="255727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Name your study design in one phrase and the single biggest threat you expect it to face.</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0:10–0:46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0:46–0:58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0:58–1:08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1:08–1:48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1:48–2:36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2:36–2:41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Differentiate between descriptive and explanatory studies</a:t>
            </a:r>
            <a:endParaRPr lang="en-US" sz="1400" dirty="0"/>
          </a:p>
        </p:txBody>
      </p:sp>
      <p:sp>
        <p:nvSpPr>
          <p:cNvPr id="8" name="Text 5"/>
          <p:cNvSpPr/>
          <p:nvPr/>
        </p:nvSpPr>
        <p:spPr>
          <a:xfrm>
            <a:off x="566928" y="1663192"/>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Differentiate between experimental and observational studies</a:t>
            </a:r>
            <a:endParaRPr lang="en-US" sz="1400" dirty="0"/>
          </a:p>
        </p:txBody>
      </p:sp>
      <p:sp>
        <p:nvSpPr>
          <p:cNvPr id="9" name="Text 6"/>
          <p:cNvSpPr/>
          <p:nvPr/>
        </p:nvSpPr>
        <p:spPr>
          <a:xfrm>
            <a:off x="566928" y="2009648"/>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Describe the three main elements of the unified approach to observational study design</a:t>
            </a:r>
            <a:endParaRPr lang="en-US" sz="1400" dirty="0"/>
          </a:p>
        </p:txBody>
      </p:sp>
      <p:sp>
        <p:nvSpPr>
          <p:cNvPr id="10" name="Text 7"/>
          <p:cNvSpPr/>
          <p:nvPr/>
        </p:nvSpPr>
        <p:spPr>
          <a:xfrm>
            <a:off x="566928" y="2583688"/>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Describe the advantages and limitations of case reports, case-series reports, and surveys</a:t>
            </a:r>
            <a:endParaRPr lang="en-US" sz="1400" dirty="0"/>
          </a:p>
        </p:txBody>
      </p:sp>
      <p:sp>
        <p:nvSpPr>
          <p:cNvPr id="11" name="Text 8"/>
          <p:cNvSpPr/>
          <p:nvPr/>
        </p:nvSpPr>
        <p:spPr>
          <a:xfrm>
            <a:off x="566928" y="3157728"/>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Design a cross-sectional study accounting for its strengths and weaknesses</a:t>
            </a:r>
            <a:endParaRPr lang="en-US" sz="1400" dirty="0"/>
          </a:p>
        </p:txBody>
      </p:sp>
      <p:sp>
        <p:nvSpPr>
          <p:cNvPr id="12" name="Text 9"/>
          <p:cNvSpPr/>
          <p:nvPr/>
        </p:nvSpPr>
        <p:spPr>
          <a:xfrm>
            <a:off x="566928" y="3731768"/>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Identify circumstances where a cross-sectional study is appropriate</a:t>
            </a:r>
            <a:endParaRPr lang="en-US" sz="1400" dirty="0"/>
          </a:p>
        </p:txBody>
      </p:sp>
      <p:sp>
        <p:nvSpPr>
          <p:cNvPr id="13" name="Text 10"/>
          <p:cNvSpPr/>
          <p:nvPr/>
        </p:nvSpPr>
        <p:spPr>
          <a:xfrm>
            <a:off x="566928" y="4305808"/>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List three approaches for obtaining incidence estimates from cross-sectional prevalence data</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  (continued)</a:t>
            </a:r>
            <a:endParaRPr lang="en-US" sz="2400" dirty="0"/>
          </a:p>
        </p:txBody>
      </p:sp>
      <p:sp>
        <p:nvSpPr>
          <p:cNvPr id="6"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Differentiate between repeated cross-sectional studies and following a cohort in a longitudinal study</a:t>
            </a:r>
            <a:endParaRPr lang="en-US" sz="1400" dirty="0"/>
          </a:p>
        </p:txBody>
      </p:sp>
      <p:sp>
        <p:nvSpPr>
          <p:cNvPr id="7" name="Text 5"/>
          <p:cNvSpPr/>
          <p:nvPr/>
        </p:nvSpPr>
        <p:spPr>
          <a:xfrm>
            <a:off x="566928" y="1890776"/>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Apply the STROBE checklist to reporting a cross-sectional study</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Four studies, two questions</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For each study: descriptive or explanatory? Observational or experimental?</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PAIRS  ·  18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Design classification card sort</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Sort these designs by whether the investigator assigns the exposure and whether the design follows people over time.</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GROUPS  ·  18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Cross-sectional build and the prevalence trap</a:t>
            </a:r>
            <a:endParaRPr lang="en-US" sz="2400" dirty="0"/>
          </a:p>
        </p:txBody>
      </p:sp>
      <p:sp>
        <p:nvSpPr>
          <p:cNvPr id="7" name="Shape 4"/>
          <p:cNvSpPr/>
          <p:nvPr/>
        </p:nvSpPr>
        <p:spPr>
          <a:xfrm>
            <a:off x="566928" y="1682496"/>
            <a:ext cx="8138160" cy="950976"/>
          </a:xfrm>
          <a:prstGeom prst="roundRect">
            <a:avLst>
              <a:gd name="adj" fmla="val 6731"/>
            </a:avLst>
          </a:prstGeom>
          <a:solidFill>
            <a:srgbClr val="E6F3F0"/>
          </a:solidFill>
          <a:ln/>
        </p:spPr>
      </p:sp>
      <p:sp>
        <p:nvSpPr>
          <p:cNvPr id="8" name="Shape 5"/>
          <p:cNvSpPr/>
          <p:nvPr/>
        </p:nvSpPr>
        <p:spPr>
          <a:xfrm>
            <a:off x="566928" y="1682496"/>
            <a:ext cx="73152" cy="950976"/>
          </a:xfrm>
          <a:prstGeom prst="rect">
            <a:avLst/>
          </a:prstGeom>
          <a:solidFill>
            <a:srgbClr val="0B7B6B"/>
          </a:solidFill>
          <a:ln/>
        </p:spPr>
      </p:sp>
      <p:sp>
        <p:nvSpPr>
          <p:cNvPr id="9" name="Text 6"/>
          <p:cNvSpPr/>
          <p:nvPr/>
        </p:nvSpPr>
        <p:spPr>
          <a:xfrm>
            <a:off x="822960" y="172821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Design a one-snapshot study to answer this, then tell me what it can and cannot establish.</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Prevalence vs incidence: why does the difference matter so much?</a:t>
            </a:r>
            <a:endParaRPr lang="en-US" sz="1400" dirty="0"/>
          </a:p>
        </p:txBody>
      </p:sp>
      <p:sp>
        <p:nvSpPr>
          <p:cNvPr id="9" name="Text 6"/>
          <p:cNvSpPr/>
          <p:nvPr/>
        </p:nvSpPr>
        <p:spPr>
          <a:xfrm>
            <a:off x="566928" y="213106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Why can't a cross-sectional study show causation?</a:t>
            </a:r>
            <a:endParaRPr lang="en-US" sz="1400" dirty="0"/>
          </a:p>
        </p:txBody>
      </p:sp>
      <p:sp>
        <p:nvSpPr>
          <p:cNvPr id="10" name="Text 7"/>
          <p:cNvSpPr/>
          <p:nvPr/>
        </p:nvSpPr>
        <p:spPr>
          <a:xfrm>
            <a:off x="566928" y="250952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What is STROBE and do students need to memorise it?</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STROBE spot-check: auditing a cross-sectional report</a:t>
            </a:r>
            <a:endParaRPr lang="en-US" sz="2400" dirty="0"/>
          </a:p>
        </p:txBody>
      </p:sp>
      <p:sp>
        <p:nvSpPr>
          <p:cNvPr id="7" name="Text 4"/>
          <p:cNvSpPr/>
          <p:nvPr/>
        </p:nvSpPr>
        <p:spPr>
          <a:xfrm>
            <a:off x="566928" y="1682496"/>
            <a:ext cx="8138160" cy="102108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Audit the provided excerpt against the ten-item STROBE checklist. Mark each item as Met, Missing, or Fudged, then name the single omission that most threatens the study's credibility and state the specific bias it hides.</a:t>
            </a:r>
            <a:endParaRPr lang="en-US" sz="1500" dirty="0"/>
          </a:p>
        </p:txBody>
      </p:sp>
      <p:sp>
        <p:nvSpPr>
          <p:cNvPr id="8" name="Text 5"/>
          <p:cNvSpPr/>
          <p:nvPr/>
        </p:nvSpPr>
        <p:spPr>
          <a:xfrm>
            <a:off x="566928" y="2849880"/>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Read the excerpt once for the claim, then re-read the Methods for how participants were found and how sleep and anxiety were measured.</a:t>
            </a:r>
            <a:endParaRPr lang="en-US" sz="1350" dirty="0"/>
          </a:p>
        </p:txBody>
      </p:sp>
      <p:sp>
        <p:nvSpPr>
          <p:cNvPr id="9" name="Text 6"/>
          <p:cNvSpPr/>
          <p:nvPr/>
        </p:nvSpPr>
        <p:spPr>
          <a:xfrm>
            <a:off x="566928" y="3407664"/>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Go through the ten checklist items in order. For each, write Met, Missing, or Fudged, with a four-to-six word reason drawn from the excerpt.</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16</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230 Lesson 3 — Introduction to Observational Studies</dc:title>
  <dc:subject>PptxGenJS Presentation</dc:subject>
  <dc:creator>Dr. Kiffer G. Card</dc:creator>
  <cp:lastModifiedBy>Dr. Kiffer G. Card</cp:lastModifiedBy>
  <cp:revision>1</cp:revision>
  <dcterms:created xsi:type="dcterms:W3CDTF">2026-06-16T00:35:10Z</dcterms:created>
  <dcterms:modified xsi:type="dcterms:W3CDTF">2026-06-16T00:35:10Z</dcterms:modified>
</cp:coreProperties>
</file>