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230 Lesson 2: Systematic Reviews and Meta Analysis
Session focus: Run the logic of a systematic review end to end and read a meta-analysis without being mesmerised by the summary diamond. No statistics background is assumed of the substitute; the forest-plot reading is fully cued below.
How to use this deck: each slide shows what students see on the board; these speaker notes hold the timings, facilitator talking points, model answers, and answer keys. Students completed the Lesson 2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All three cohorts point the same way: higher SSB intake is associated with greater odds of overweight in children. The estimates vary modestly (OR 1.10 to 1.55) with the largest value from the smallest study and one interval crossing the null, so the pooled signal is consistent but the strength is uncertain and confidence is moderate.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pooling four trial odds ratios] Extract the four rows, state which intervals exclude the null and which cross it, then write a two-sentence synthesis stating the jointly supported direction and your confidence with the deciding feature named.
Solution: Extraction: all four are ORs for the same contrast, so they are combinable. Direction: all four point estimates are below 1 (0.55 to 0.82), so every trial favours exercise. Intervals excluding 1: W (0.55 to 0.89) and Y (0.40 to 0.90) are entirely below 1; X (0.66 to 1.02) and Z (0.28 to 1.08) cross 1, and Z is the smallest and noisiest (n = 95, widest interval). The four intervals overlap heavily, indicating low heterogeneity. Model sentence one: across four trials a structured exercise programme is consistently associated with lower odds of depressive symptoms (OR roughly 0.6 to 0.8). Model sentence two: the estimates agree closely and overlap, with the only null-crossing intervals coming from the two smallest trials, so confidence is moderate to high and the main caveat is small-trial imprecision rather than disagreement in direction. (For reference, an inverse-variance pool of W, X, Y gives OR about 0.74, 95% CI 0.64 to 0.86, with low heterogeneity, I-squared near 4 percent.)
[Practice 2: spotting an incompatible measure] Extract the three rows, decide which estimates can be combined on one scale and which cannot and why, then write a two-sentence synthesis that respects that limit.
Solution: Extraction: D and E both report an OR for the same binary outcome and are combinable; F reports a mean difference in grams, a different measure on a different scale, so it cannot be pooled directly with the ORs without transformation and should be reported separately as supporting evidence. Direction: D and E both have ORs above 1 with intervals entirely above 1 (1.40 to 3.15 and 1.20 to 2.70), and F shows a clearly negative weight difference whose interval excludes zero, so all three agree that smoking is associated with lower birth weight. Model sentence one: maternal smoking in pregnancy is consistently associated with higher odds of low birth weight (two studies, OR about 1.8 to 2.1) and with a lower mean birth weight (about 180 grams), so the direction is robust across measures. Model sentence two: confidence is moderate to high because all intervals exclude the null and agree in direction, but the two ORs and the gram-scale difference cannot be combined into one pooled number, so they are synthesised qualitatively rather than as a single estimate. (For reference, pooling only the two compatible ORs, D and E, gives OR about 1.94, 95% CI 1.46 to 2.59, with negligible heterogeneity.)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2 and read the milestone aloud.
  2. Students draft their mini-review and a first search string, reusing the extraction sheet from the applied block.
  3. Circulate and check that every claim in the draft is tied to a named source.
  4. Mini-conference prompt: 'Which databases and search terms will you use, and could a classmate rerun your search exactly?'
SOURCE: Refer to the term-project document (Part 2, Week 2) for the brief and rubric; treat it as the source of truth.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Write your review question in PICO form (population, exposure/intervention, comparison, outcome) and name one database you will search. Complete the Lesson 3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privately rank the listed study types on the pyramid (one minute).
  2. Show of hands: can a large, well-conducted cohort ever outrank a small, flawed randomized trial?
  3. Use the notes to explain why the pyramid is a heuristic.
WHAT TO SURFACE (say this):
  - The pyramid ranks designs by their default protection from bias, not by their truth. A rigorous cohort can beat a flawed trial.
  - Reviews and meta-analyses sit on top because they synthesize, but a meta-analysis of biased studies is itself biased: garbage in, garbage out.
Set-up: Slide showing the evidence pyramid (case report, case-control/cohort, RCT, systematic review/meta-analysis) and, beside it, a short mixed list of study types.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Card sort / sequencing, in groups   |   Materials: Envelopes of shuffled step cards: frame the question (PICO), register a protocol (PROSPERO), build the search, screen titles and abstracts then full text, extract data, assess risk of bias, synthesize or meta-analyse, rate certainty (GRADE), report (PRISMA).
RUN IT:
  1. Groups put the cards in the order a real review follows (five minutes).
  2. Reveal the canonical order and have groups self-check.
  3. Discuss where bias most easily enters.
FACILITATOR TALKING POINTS:
  - Canonical order: question, protocol/registration, search, screen, extract, risk-of-bias, synthesis, certainty rating, report.
  - Bias entry points to name: an incomplete search (language and publication bias), single-screener errors, and no protocol leading to selective outcome reporting.
  - Registration (PROSPERO) and duplicate screening exist precisely to block those.
Close: Groups photograph the ordered pipeline; it scaffolds the Week 2 search plan.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Worked interpretation, pairs   |   Materials: A forest plot you supply: roughly six studies with odds ratios and confidence intervals, a pooled diamond, and a stated I-squared that is high (say 70%).
RUN IT:
  1. Pairs answer four questions: what does each square and line mean, what does the diamond mean, is there heterogeneity, and would you pool with a fixed or random-effects model?
  2. Take answers and correct using the notes.
  3. Ask whether the pooled estimate is statistically significant and how they can tell.
FACILITATOR TALKING POINTS:
  - Each square is a study's point estimate (its size reflects weight); the horizontal line is the confidence interval; the diamond is the pooled estimate and its interval.
  - For a ratio measure, significance means the interval does not cross 1.
  - I-squared is the share of variation due to heterogeneity rather than chance; about 25% is low, 50% moderate, 75% high. At 70% the studies disagree, so prefer random-effects and investigate causes rather than blindly pooling.
Close: Students note whether their own topic is likely to show high heterogeneity and why.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Fixed or random effects: which do I choose?
A. Fixed-effect assumes one single true effect and counts only within-study error; random-effects assumes the true effect varies across studies and adds between-study variance. Because clinical and methodological diversity is the norm, random-effects is the honest default. Fixed-effect gives narrower intervals but is only valid when every study truly estimates the same thing.
Q2. What does I-squared actually mean?
A. It is the percentage of total variation across studies due to real heterogeneity rather than chance. Use about 25/50/75% as low/moderate/high, but always read it alongside the forest plot rather than as a hard cutoff.
Q3. Does an asymmetric funnel plot prove publication bias?
A. No. Asymmetry is a signal, not proof. True heterogeneity, or genuinely poorer methods in small studies, can also create it. Funnel plots need at least ten studies to read responsibly.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one-page handout (provided below; nothing to search for) holding five short abstracts that all address one question: in school-aged children, is higher sugar-sweetened beverage (SSB) intake associated with overweight? Each abstract gives the design, sample size, the effect estimate with a 95% interval, and one stated limitation. A blank extraction sheet with columns is also provided: study, design, sample size, effect measure, point estimate, 95% interval, direction (raises / lowers / no clear effect), key limitation.
WHAT GOOD WORK LOOKS LIKE:
There is no single correct wording, but a strong synthesis (1) pulls the same effect measure across studies and refuses to merge an odds ratio with a mean difference, (2) reports direction and interval overlap rather than just counting significant results, and (3) lands a calibrated confidence level that names the deciding feature, for example 'consistent direction but spread driven by a small study, so moderate confidence.' Watch for three errors: combining incompatible measures into one claim (the birth-weight grams with the odds ratios), reading a single null-crossing interval as proof of no effect when the other studies and the overlap point the same way, and writing an over-confident 'this proves' synthesis from a handful of small observational studies. The numbers in the worked example and assignments are internally consistent (a fixed-effect inverse-variance pool of the SSB cohorts gives OR about 1.18, 95% CI 1.07 to 1.30, I-squared about 41 percent), so you can show the formal pooled figure after groups present their plain-language version.
Debrief: Land the rule in one line: synthesis means combining only what is comparable, then stating direction and confidence in calibrated language; this two-sentence product is the seed of the Week 2 Systematic Search and Synthesis Plan milestone.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230  ·  LESSON 2</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Systematic Reviews and Meta Analysis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Run the logic of a systematic review end to end and read a meta-analysis without being mesmerised by the summary diamond.</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2</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42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Mini-synthesis from five abstracts  (continued)</a:t>
            </a:r>
            <a:endParaRPr lang="en-US" sz="2400" dirty="0"/>
          </a:p>
        </p:txBody>
      </p:sp>
      <p:sp>
        <p:nvSpPr>
          <p:cNvPr id="6" name="Text 4"/>
          <p:cNvSpPr/>
          <p:nvPr/>
        </p:nvSpPr>
        <p:spPr>
          <a:xfrm>
            <a:off x="566928" y="1316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Judge direction and overlap: how many intervals sit entirely above the no-effect line (OR = 1), how many cross it, and do the combinable intervals overlap each other.</a:t>
            </a:r>
            <a:endParaRPr lang="en-US" sz="1350" dirty="0"/>
          </a:p>
        </p:txBody>
      </p:sp>
      <p:sp>
        <p:nvSpPr>
          <p:cNvPr id="7" name="Text 5"/>
          <p:cNvSpPr/>
          <p:nvPr/>
        </p:nvSpPr>
        <p:spPr>
          <a:xfrm>
            <a:off x="566928" y="209397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List the most likely sources of heterogeneity you can see from the rows (design, age range, how exposure was measured, sample size).</a:t>
            </a:r>
            <a:endParaRPr lang="en-US" sz="1350" dirty="0"/>
          </a:p>
        </p:txBody>
      </p:sp>
      <p:sp>
        <p:nvSpPr>
          <p:cNvPr id="8" name="Text 6"/>
          <p:cNvSpPr/>
          <p:nvPr/>
        </p:nvSpPr>
        <p:spPr>
          <a:xfrm>
            <a:off x="566928" y="265176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 two-sentence calibrated synthesis: sentence one states the jointly supported direction; sentence two states the heterogeneity and your resulting confidence (for example low, moderate, or high), naming the deciding feature.</a:t>
            </a:r>
            <a:endParaRPr lang="en-US" sz="1350" dirty="0"/>
          </a:p>
        </p:txBody>
      </p:sp>
      <p:sp>
        <p:nvSpPr>
          <p:cNvPr id="9" name="Text 7"/>
          <p:cNvSpPr/>
          <p:nvPr/>
        </p:nvSpPr>
        <p:spPr>
          <a:xfrm>
            <a:off x="566928" y="364845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your two sentences aloud to a neighbouring group and revise once based on their critique of your calibration.</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Synthesising three SSB cohort odds ratios</a:t>
            </a:r>
            <a:endParaRPr lang="en-US" sz="2400" dirty="0"/>
          </a:p>
        </p:txBody>
      </p:sp>
      <p:sp>
        <p:nvSpPr>
          <p:cNvPr id="7" name="Shape 4"/>
          <p:cNvSpPr/>
          <p:nvPr/>
        </p:nvSpPr>
        <p:spPr>
          <a:xfrm>
            <a:off x="566928" y="1682496"/>
            <a:ext cx="8138160" cy="1456944"/>
          </a:xfrm>
          <a:prstGeom prst="roundRect">
            <a:avLst>
              <a:gd name="adj" fmla="val 3766"/>
            </a:avLst>
          </a:prstGeom>
          <a:solidFill>
            <a:srgbClr val="E6F3F0"/>
          </a:solidFill>
          <a:ln/>
        </p:spPr>
      </p:sp>
      <p:sp>
        <p:nvSpPr>
          <p:cNvPr id="8" name="Shape 5"/>
          <p:cNvSpPr/>
          <p:nvPr/>
        </p:nvSpPr>
        <p:spPr>
          <a:xfrm>
            <a:off x="566928" y="1682496"/>
            <a:ext cx="64008" cy="1456944"/>
          </a:xfrm>
          <a:prstGeom prst="rect">
            <a:avLst/>
          </a:prstGeom>
          <a:solidFill>
            <a:srgbClr val="0B7B6B"/>
          </a:solidFill>
          <a:ln/>
        </p:spPr>
      </p:sp>
      <p:sp>
        <p:nvSpPr>
          <p:cNvPr id="9" name="Text 6"/>
          <p:cNvSpPr/>
          <p:nvPr/>
        </p:nvSpPr>
        <p:spPr>
          <a:xfrm>
            <a:off x="786384" y="174650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Three prospective cohort studies of children ask whether higher SSB intake predicts later overweight, each reporting an adjusted odds ratio (highest vs lowest intake) with a 95% interval. Study P: n = 9,200, OR 1.20 (1.05 to 1.37). Study Q: n = 640, OR 1.55 (1.10 to 2.18). Study R: n = 7,800, OR 1.10 (0.95 to 1.27). All three adjusted for baseline weight and parental education.</a:t>
            </a:r>
            <a:endParaRPr lang="en-US" sz="1250" dirty="0"/>
          </a:p>
        </p:txBody>
      </p:sp>
      <p:sp>
        <p:nvSpPr>
          <p:cNvPr id="10" name="Text 7"/>
          <p:cNvSpPr/>
          <p:nvPr/>
        </p:nvSpPr>
        <p:spPr>
          <a:xfrm>
            <a:off x="566928" y="328574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All three use the same measure (an adjusted OR for the same exposure contrast), so they are combinable on one scale.</a:t>
            </a:r>
            <a:endParaRPr lang="en-US" sz="1250" dirty="0"/>
          </a:p>
        </p:txBody>
      </p:sp>
      <p:sp>
        <p:nvSpPr>
          <p:cNvPr id="11" name="Text 8"/>
          <p:cNvSpPr/>
          <p:nvPr/>
        </p:nvSpPr>
        <p:spPr>
          <a:xfrm>
            <a:off x="566928" y="381101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Direction: all three point estimates exceed 1, so every study leans toward higher SSB intake being associated with more overweight.</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Synthesising three SSB cohort odds ratios  (continued)</a:t>
            </a:r>
            <a:endParaRPr lang="en-US" sz="2400" dirty="0"/>
          </a:p>
        </p:txBody>
      </p:sp>
      <p:sp>
        <p:nvSpPr>
          <p:cNvPr id="6" name="Text 4"/>
          <p:cNvSpPr/>
          <p:nvPr/>
        </p:nvSpPr>
        <p:spPr>
          <a:xfrm>
            <a:off x="566928" y="168249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Intervals: P (1.05 to 1.37) and Q (1.10 to 2.18) sit entirely above 1; R (0.95 to 1.27) crosses 1, so R alone is not statistically clear. The three intervals overlap each other, which signals broad agreement.</a:t>
            </a:r>
            <a:endParaRPr lang="en-US" sz="1250" dirty="0"/>
          </a:p>
        </p:txBody>
      </p:sp>
      <p:sp>
        <p:nvSpPr>
          <p:cNvPr id="7" name="Text 5"/>
          <p:cNvSpPr/>
          <p:nvPr/>
        </p:nvSpPr>
        <p:spPr>
          <a:xfrm>
            <a:off x="566928" y="241096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Heterogeneity: the point estimates differ (1.10 to 1.55), and the widest, most extreme one (Q, OR 1.55) comes from much the smallest sample (n = 640), so its imprecision likely explains part of the spread rather than a true larger effect.</a:t>
            </a:r>
            <a:endParaRPr lang="en-US" sz="1250" dirty="0"/>
          </a:p>
        </p:txBody>
      </p:sp>
      <p:sp>
        <p:nvSpPr>
          <p:cNvPr id="8" name="Text 6"/>
          <p:cNvSpPr/>
          <p:nvPr/>
        </p:nvSpPr>
        <p:spPr>
          <a:xfrm>
            <a:off x="566928" y="334264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Calibration: three small-to-large cohorts agreeing in direction support a positive association, but one crosses the null and the spread is partly driven by a small noisy study, so confidence is moderate, not high.</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Synthesising three SSB cohort odds ratios  (continued)</a:t>
            </a:r>
            <a:endParaRPr lang="en-US" sz="2400" dirty="0"/>
          </a:p>
        </p:txBody>
      </p:sp>
      <p:sp>
        <p:nvSpPr>
          <p:cNvPr id="6" name="Text 4"/>
          <p:cNvSpPr/>
          <p:nvPr/>
        </p:nvSpPr>
        <p:spPr>
          <a:xfrm>
            <a:off x="566928" y="1682496"/>
            <a:ext cx="8138160" cy="1143000"/>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All three cohorts point the same way: higher SSB intake is associated with greater odds of overweight in children. The estimates vary modestly (OR 1.10 to 1.55) with the largest value from the smallest study and one interval crossing the null, so the pooled signal is consistent but the strength is uncertain and confidence is moderate.</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8" name="Shape 5"/>
          <p:cNvSpPr/>
          <p:nvPr/>
        </p:nvSpPr>
        <p:spPr>
          <a:xfrm>
            <a:off x="566928" y="1316736"/>
            <a:ext cx="54864" cy="1973072"/>
          </a:xfrm>
          <a:prstGeom prst="rect">
            <a:avLst/>
          </a:prstGeom>
          <a:solidFill>
            <a:srgbClr val="0B7B6B"/>
          </a:solidFill>
          <a:ln/>
        </p:spPr>
      </p:sp>
      <p:sp>
        <p:nvSpPr>
          <p:cNvPr id="9"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pooling four trial odds ratios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Four randomised trials test whether a structured exercise programme reduces the odds of clinically meaningful depressive symptoms at 12 weeks versus usual care, each reporting an OR (lower than 1 favours exercise) with a 95% interval. Trial W: n = 410, OR 0.70 (0.55 to 0.89). Trial X: n = 520, OR 0.82 (0.66 to 1.02). Trial Y: n = 180, OR 0.60 (0.40 to 0.90). Trial Z: n = 95, OR 0.55 (0.28 to 1.08).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Extract the four rows, state which intervals exclude the null and which cross it, then write a two-sentence synthesis stating the jointly supported direction and your confidence with the deciding feature named.</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7" name="Shape 5"/>
          <p:cNvSpPr/>
          <p:nvPr/>
        </p:nvSpPr>
        <p:spPr>
          <a:xfrm>
            <a:off x="566928" y="1316736"/>
            <a:ext cx="54864" cy="1973072"/>
          </a:xfrm>
          <a:prstGeom prst="rect">
            <a:avLst/>
          </a:prstGeom>
          <a:solidFill>
            <a:srgbClr val="0B7B6B"/>
          </a:solidFill>
          <a:ln/>
        </p:spPr>
      </p:sp>
      <p:sp>
        <p:nvSpPr>
          <p:cNvPr id="8"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spotting an incompatible measure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Three studies ask whether maternal smoking in pregnancy is associated with low birth weight. Study D: case-control, n = 1,200, OR 2.10 (1.40 to 3.15) for low birth weight (yes/no). Study E: cohort, n = 3,400, OR 1.80 (1.20 to 2.70) for low birth weight (yes/no). Study F: cohort, n = 2,000, reports a mean birth-weight difference of -180 grams (95% CI -250 to -110) in exposed versus unexposed, with no odds ratio given.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Extract the three rows, decide which estimates can be combined on one scale and which cannot and why, then write a two-sentence synthesis that respects that limit.</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2.</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Which databases and search terms will you use, and could a classmate rerun your search exactly?</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Write your review question in PICO form (population, exposure/intervention, comparison, outcome) and name one database you will search.</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0:10–0:48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0:48–1:00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1:00–1:10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1:10–1:52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1:52–2:40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2:40–2:45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Place systematic reviews and meta-analyses within the hierarchy of evidence, and explain why the pyramid is a heuristic, not a verdict</a:t>
            </a:r>
            <a:endParaRPr lang="en-US" sz="1400" dirty="0"/>
          </a:p>
        </p:txBody>
      </p:sp>
      <p:sp>
        <p:nvSpPr>
          <p:cNvPr id="8" name="Text 5"/>
          <p:cNvSpPr/>
          <p:nvPr/>
        </p:nvSpPr>
        <p:spPr>
          <a:xfrm>
            <a:off x="566928" y="2118360"/>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Use the DIKW hierarchy (data → information → knowledge → wisdom) to frame the role of evidence synthesis in public-health decision-making</a:t>
            </a:r>
            <a:endParaRPr lang="en-US" sz="1400" dirty="0"/>
          </a:p>
        </p:txBody>
      </p:sp>
      <p:sp>
        <p:nvSpPr>
          <p:cNvPr id="9" name="Text 6"/>
          <p:cNvSpPr/>
          <p:nvPr/>
        </p:nvSpPr>
        <p:spPr>
          <a:xfrm>
            <a:off x="566928" y="291998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Carry out the steps of a systematic review, from specifying the question to synthesising results</a:t>
            </a:r>
            <a:endParaRPr lang="en-US" sz="1400" dirty="0"/>
          </a:p>
        </p:txBody>
      </p:sp>
      <p:sp>
        <p:nvSpPr>
          <p:cNvPr id="10" name="Text 7"/>
          <p:cNvSpPr/>
          <p:nvPr/>
        </p:nvSpPr>
        <p:spPr>
          <a:xfrm>
            <a:off x="566928" y="349402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Complete the data-extraction process to provide data suitable for meta-analysis</a:t>
            </a:r>
            <a:endParaRPr lang="en-US" sz="1400" dirty="0"/>
          </a:p>
        </p:txBody>
      </p:sp>
      <p:sp>
        <p:nvSpPr>
          <p:cNvPr id="11" name="Text 8"/>
          <p:cNvSpPr/>
          <p:nvPr/>
        </p:nvSpPr>
        <p:spPr>
          <a:xfrm>
            <a:off x="566928" y="406806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Calculate summary estimates of effect and evaluate heterogeneity among study results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Choose between fixed- and random-effects models and explain when each is appropriate</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Present and interpret forest plots and other graphical displays of meta-analysis results</a:t>
            </a:r>
            <a:endParaRPr lang="en-US" sz="1400" dirty="0"/>
          </a:p>
        </p:txBody>
      </p:sp>
      <p:sp>
        <p:nvSpPr>
          <p:cNvPr id="8"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Evaluate potential causes of heterogeneity using subgroup analysis, stratification, and meta-regression</a:t>
            </a:r>
            <a:endParaRPr lang="en-US" sz="1400" dirty="0"/>
          </a:p>
        </p:txBody>
      </p:sp>
      <p:sp>
        <p:nvSpPr>
          <p:cNvPr id="9"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Evaluate the potential impact of publication bias using funnel plots and related methods</a:t>
            </a:r>
            <a:endParaRPr lang="en-US" sz="1400" dirty="0"/>
          </a:p>
        </p:txBody>
      </p:sp>
      <p:sp>
        <p:nvSpPr>
          <p:cNvPr id="10"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Determine if results have been influenced by an individual study (sensitivity analysis)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Where does it sit?</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Where does each study type sit on the evidence pyramid? Can a large, well-conducted cohort ever outrank a small, flawed trial?</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20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the review pipeline</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Put these into the order a systematic review actually follows, and mark the single step where bias most easily sneaks in.</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Read the forest</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Interpret this forest plot: what is the pooled estimate, is it significant, and is the heterogeneity a problem?</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Fixed or random effects: which do I choose?</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does I-squared actually mean?</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Does an asymmetric funnel plot prove publication bias?</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Mini-synthesis from five abstracts</a:t>
            </a:r>
            <a:endParaRPr lang="en-US" sz="2400" dirty="0"/>
          </a:p>
        </p:txBody>
      </p:sp>
      <p:sp>
        <p:nvSpPr>
          <p:cNvPr id="7" name="Text 4"/>
          <p:cNvSpPr/>
          <p:nvPr/>
        </p:nvSpPr>
        <p:spPr>
          <a:xfrm>
            <a:off x="566928" y="131673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Extract comparable data from the five abstracts into the sheet, decide which estimates can honestly be combined and which cannot, and write a two-sentence synthesis: one sentence on what the studies jointly support, one on the heterogeneity you see and how it shapes your confidence.</a:t>
            </a:r>
            <a:endParaRPr lang="en-US" sz="1500" dirty="0"/>
          </a:p>
        </p:txBody>
      </p:sp>
      <p:sp>
        <p:nvSpPr>
          <p:cNvPr id="8" name="Text 5"/>
          <p:cNvSpPr/>
          <p:nvPr/>
        </p:nvSpPr>
        <p:spPr>
          <a:xfrm>
            <a:off x="566928" y="27279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all five abstracts once and identify the single question they share before extracting anything.</a:t>
            </a:r>
            <a:endParaRPr lang="en-US" sz="1350" dirty="0"/>
          </a:p>
        </p:txBody>
      </p:sp>
      <p:sp>
        <p:nvSpPr>
          <p:cNvPr id="9" name="Text 6"/>
          <p:cNvSpPr/>
          <p:nvPr/>
        </p:nvSpPr>
        <p:spPr>
          <a:xfrm>
            <a:off x="566928" y="328574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each abstract, fill one row of the sheet: design, sample size, effect measure, point estimate, 95% interval, direction, and the stated limitation.</a:t>
            </a:r>
            <a:endParaRPr lang="en-US" sz="1350" dirty="0"/>
          </a:p>
        </p:txBody>
      </p:sp>
      <p:sp>
        <p:nvSpPr>
          <p:cNvPr id="10" name="Text 7"/>
          <p:cNvSpPr/>
          <p:nvPr/>
        </p:nvSpPr>
        <p:spPr>
          <a:xfrm>
            <a:off x="566928" y="406298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Mark which estimates use the same effect measure (odds ratio) and are therefore combinable, and flag any that use a different measure (such as a mean difference in BMI) that cannot be pooled directly.</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230 Lesson 2 — Systematic Reviews and Meta Analysis</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