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12: Integrated Appraisal of Epidemiological Research
Session focus: Appraise a whole study as a chain of inferential decisions and synthesize across a body of evidence with calibrated confidence. This session consolidates the term and launches the final deliverable.
How to use this deck: each slide shows what students see on the board; these speaker notes hold the timings, facilitator talking points, model answers, and answer keys. Students completed the Lesson 12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Verdict: do not rely on the causal claim. This STROBE-appraised case-control study leaves smoking unadjusted, a confounder that inflates the coffee-cancer odds ratio away from the null, so the dose-response is most likely confounded rather than causal. (This mirrors the real MacMahon 1981 coffee-pancreatic-cancer study, which failed to replicate once smoking was controlled.)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a randomized trial] Match this study to its checklist, cite the two or three items that matter most, name the main residual threat and its direction, and give a calibrated one-paragraph verdict.
Solution: Checklist: a randomized controlled trial maps to CONSORT 2010 (25 items). High-value items met: the randomization sequence was computer-generated, allocation was concealed (central coordinator separate from recruiters), analysis was intention-to-treat, and loss to follow-up was low (9 percent) and balanced. The unavoidable weakness is blinding: patients knew their arm because physiotherapy is an active treatment, so a subjective self-reported pain score is vulnerable to performance and reporting bias. Direction: unblinded patients receiving an active, attention-rich treatment tend to report greater improvement, which pushes the effect away from the null and may overstate the 0.9-point difference. Mitigating this, the outcome assessor was blinded, which partly protects the recording of scores. Reporting quality is high; the residual concern is design-inherent for a behavioural intervention. Verdict: use with cautious confidence. The effect is small (0.9 points, CI 0.4 to 1.4) and the trial is well conducted on the items that can be controlled, but because patient blinding is impossible, treat the modest benefit as plausibly real yet likely at the optimistic edge.
[Practice 2: a systematic review] Match this study to its checklist, cite the two or three items that matter most, name the main threat and its direction, and give a calibrated one-paragraph verdict.
Solution: Checklist: a systematic review with meta-analysis maps to PRISMA 2020 (27 items). Strengths on key items: pre-specified eligibility criteria and a named risk-of-bias assessment of included trials are reported. The serious shortfalls are also PRISMA items: the search covered only one database (PubMed), was restricted to English-language studies, and no protocol was registered, all of which raise the risk that eligible trials were missed and that the review is not reproducible. The main threat is publication and selection bias in the evidence base, reinforced by the authors' own funnel plot suggesting small-study effects. Direction: missing null or negative trials (English-only, single-database, with publication bias) inflates the apparent benefit, biasing the pooled relative risk away from the null, so the true effect is probably weaker than 0.88 and the upper confidence limit (0.99) already sits at the edge of no effect. Reporting and conduct problems compound here: the narrow search is a real methods weakness, not merely incomplete reporting. Verdict: use with caution. The pooled estimate is borderline and rests on an incomplete, unregistered search with signs of publication bias, so regard the modest protective effect as unconfirmed pending a comprehensive multi-database review.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3 (the final integrated deliverable) and read the requirements and rubric aloud.
  2. Students assemble the final review: the synthesis paragraph, the appraisal portfolio, and the bias-risk matrix.
  3. Circulate and check that the conclusion's confidence matches the appraised evidence (no overclaiming).
  4. Remind students of the peer-review step and the deadline for the final deliverable.
SOURCE: Use the term-project document (Part 3 and Part 4) for the final-deliverable template and rubric. The final review and peer review are due in the examination period.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State your overall conclusion in one calibrated sentence. Review Lessons 7 to 12 for the final examination.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Round-robin: each student offers one red flag or one quality indicator (no repeats).
  2. Build two columns on the board.
  3. Use the notes to fill any gaps.
WHAT TO SURFACE (say this):
  - Red flags: no confidence intervals, a conclusion stronger than the design supports, undisclosed conflicts of interest, no pre-registration for a trial, selective outcome reporting.
  - Quality indicators: a registered protocol, a reporting checklist followed, sensitivity analyses, calibrated language, and limitations that name specific biases.
  - Appraisal is reading the paper as a sequence of decisions, each of which could have gone wrong.
Set-up: Ask students, from memory, for one red flag and one quality indicator they would look for on a study's first page.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Relay, groups   |   Materials: One shared study and five station prompts: question clarity, design fit, internal validity, statistical inference, external validity.
RUN IT:
  1. Each group owns one station and appraises the study on that dimension (eight minutes).
  2. Groups report in sequence so the whole appraisal is built live.
  3. Close with a single overall verdict the room can defend.
FACILITATOR TALKING POINTS:
  - Question clarity: is there a precise, answerable question (PICO)?
  - Design fit: is the design capable of answering it?
  - Internal validity: selection, information, and confounding threats and their direction.
  - Statistical inference: appropriate measures, intervals, and handling of multiplicity and missingness.
  - External validity: to whom the result transports.
  - A verdict weighs these together rather than failing a study on one flaw.
Close: Groups keep the assembled appraisal as a model for the final portfolio entries.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Rank and write, pairs   |   Materials: A set of four to six study summaries on one question, varying in rigour, plus the class bias-risk matrices.
RUN IT:
  1. Pairs rank the studies by methodological rigour using the matrix (six minutes).
  2. Pairs write a one-paragraph synthesis that respects the ranking and states calibrated confidence.
  3. Two pairs read their paragraph; the room critiques for overclaiming.
FACILITATOR TALKING POINTS:
  - More weight goes to more rigorous studies; a single strong study can outweigh several weak concordant ones.
  - Calibrated language matches strength of claim to strength of evidence (consistent, suggestive, insufficient).
  - Concordance among biased studies is not strong evidence if they share the same bias.
Close: Students draft the synthesis paragraph that anchors their final deliverable.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I weigh studies that disagree?
A. Rank them by rigour rather than counting votes. Ask whether the disagreement comes from a difference in quality, population, or bias direction. A high-quality study that contradicts several weak ones can be more credible, especially if the weak ones share a bias that would produce their result.
Q2. What does a calibrated conclusion sound like?
A. It matches the claim to the evidence: 'consistent observational evidence suggests an association, but residual confounding cannot be excluded, so confidence is moderate.' It avoids both false certainty and pretending we know nothing. GRADE formalises this idea of certainty ratings.
Q3. When is it fair to say 'the evidence is insufficient'?
A. When the studies are few, biased in the same direction, or too heterogeneous to pool, and no high-quality study settles it. Saying so honestly is a valid scientific conclusion and earns full credit in the project.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provided handout of three study excerpts (printed below; nothing to search for) plus a one-page reporting-checklist card. Each excerpt gives the study's design, question, methods, key result, and stated conclusion. The checklist card lists the three standard reporting guidelines and their item counts: STROBE (22 items, for observational studies: cohort, case-control, cross-sectional), CONSORT 2010 (25 items, for randomized controlled trials), and PRISMA 2020 (27 items, for systematic reviews and meta-analyses). No checklist asks you to score every item; you cite the few items that matter most for the verdict.
WHAT GOOD WORK LOOKS LIKE:
Strong work picks the correct checklist for the design (STROBE for observational, CONSORT for trials, PRISMA for reviews), cites two or three specific high-value items rather than scoring all of them, names one main bias and states its direction relative to the null, separates reporting quality from study quality, and ends with a calibrated verdict tied to the reported numbers. The three excerpts are modelled on real, verifiable cases (the MacMahon 1981 coffee study undone by smoking confounding; a well-conducted but necessarily unblinded behavioural RCT; an English-only single-database vitamin D review with funnel-plot publication bias), so you can point students to the real record afterwards. Common errors to correct: applying the wrong checklist to the design; listing generic worries that would fit any study; failing a study on a single item without weighing the others; stating a bias without its direction; and conflating 'reported clearly' with 'sound'. This paragraph is the template for every entry in the final literature review.
Debrief: Land it in one line: the verdict is the matched checklist plus the named bias plus its direction plus a calibrated call, never a generic list of doubts; this is exactly the paragraph each portfolio entry should read like.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12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Integrated Appraisal of Epidemiological Research</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Appraise a whole study as a chain of inferential decisions and synthesize across a body of evidence with calibrated confidence.</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13</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45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Checklist appraisal drill: writing the calibrated paragraph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the study question and the main reported result in one sentence each, so the verdict is anchored to a specific claim rather than the whole paper.</a:t>
            </a:r>
            <a:endParaRPr lang="en-US" sz="1350" dirty="0"/>
          </a:p>
        </p:txBody>
      </p:sp>
      <p:sp>
        <p:nvSpPr>
          <p:cNvPr id="7" name="Text 5"/>
          <p:cNvSpPr/>
          <p:nvPr/>
        </p:nvSpPr>
        <p:spPr>
          <a:xfrm>
            <a:off x="566928" y="2459736"/>
            <a:ext cx="8138160" cy="1357884"/>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internal validity against two or three high-value checklist items for that design (for STROBE: how exposure and outcome were measured, and whether confounders were listed and adjusted; for CONSORT: randomization sequence, allocation concealment, and blinding; for PRISMA: the search strategy, eligibility criteria, and risk-of-bias assessment).</a:t>
            </a:r>
            <a:endParaRPr lang="en-US" sz="1350" dirty="0"/>
          </a:p>
        </p:txBody>
      </p:sp>
      <p:sp>
        <p:nvSpPr>
          <p:cNvPr id="8" name="Text 6"/>
          <p:cNvSpPr/>
          <p:nvPr/>
        </p:nvSpPr>
        <p:spPr>
          <a:xfrm>
            <a:off x="566928" y="389534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single most serious threat (selection bias, measurement error, or confounding) and state its likely direction: would it push the reported effect away from the null (overstate it) or toward the null (understate it)?</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45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Checklist appraisal drill: writing the calibrated paragraph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Separate reporting quality from study quality: a study can report fully and still be weak, or be sound but reported poorly, so say which problem you are describing.</a:t>
            </a:r>
            <a:endParaRPr lang="en-US" sz="1350" dirty="0"/>
          </a:p>
        </p:txBody>
      </p:sp>
      <p:sp>
        <p:nvSpPr>
          <p:cNvPr id="7" name="Text 5"/>
          <p:cNvSpPr/>
          <p:nvPr/>
        </p:nvSpPr>
        <p:spPr>
          <a:xfrm>
            <a:off x="566928" y="2459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four-to-six sentence appraisal: question, design and matching checklist, one or two specific items met or missed, the main bias and its direction, and a calibrated verdict (rely on it, use with caution, or do not rely on it).</a:t>
            </a:r>
            <a:endParaRPr lang="en-US" sz="1350" dirty="0"/>
          </a:p>
        </p:txBody>
      </p:sp>
      <p:sp>
        <p:nvSpPr>
          <p:cNvPr id="8" name="Text 6"/>
          <p:cNvSpPr/>
          <p:nvPr/>
        </p:nvSpPr>
        <p:spPr>
          <a:xfrm>
            <a:off x="566928" y="345643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your paragraph aloud with your partner and cut any sentence that would apply to almost any study, keeping only claims tied to this study's reported facts.</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Coffee and pancreatic cancer, case-control</a:t>
            </a:r>
            <a:endParaRPr lang="en-US" sz="2400" dirty="0"/>
          </a:p>
        </p:txBody>
      </p:sp>
      <p:sp>
        <p:nvSpPr>
          <p:cNvPr id="7" name="Shape 4"/>
          <p:cNvSpPr/>
          <p:nvPr/>
        </p:nvSpPr>
        <p:spPr>
          <a:xfrm>
            <a:off x="566928" y="1682496"/>
            <a:ext cx="8138160" cy="2269744"/>
          </a:xfrm>
          <a:prstGeom prst="roundRect">
            <a:avLst>
              <a:gd name="adj" fmla="val 2417"/>
            </a:avLst>
          </a:prstGeom>
          <a:solidFill>
            <a:srgbClr val="E6F3F0"/>
          </a:solidFill>
          <a:ln/>
        </p:spPr>
      </p:sp>
      <p:sp>
        <p:nvSpPr>
          <p:cNvPr id="8" name="Shape 5"/>
          <p:cNvSpPr/>
          <p:nvPr/>
        </p:nvSpPr>
        <p:spPr>
          <a:xfrm>
            <a:off x="566928" y="1682496"/>
            <a:ext cx="64008" cy="2269744"/>
          </a:xfrm>
          <a:prstGeom prst="rect">
            <a:avLst/>
          </a:prstGeom>
          <a:solidFill>
            <a:srgbClr val="0B7B6B"/>
          </a:solidFill>
          <a:ln/>
        </p:spPr>
      </p:sp>
      <p:sp>
        <p:nvSpPr>
          <p:cNvPr id="9" name="Text 6"/>
          <p:cNvSpPr/>
          <p:nvPr/>
        </p:nvSpPr>
        <p:spPr>
          <a:xfrm>
            <a:off x="786384" y="1746504"/>
            <a:ext cx="7680960" cy="2141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Excerpt. Design: hospital-based case-control study (1981). Question: does coffee drinking raise the risk of pancreatic cancer? Methods: 369 patients with pancreatic cancer (cases) and 644 hospital controls selected from the same physicians who treated the cases; controls were patients with other gastrointestinal conditions. Coffee intake was self-reported by interview. Result: a dose-response association, with an odds ratio near 2 to 3 for heavy coffee drinkers versus non-drinkers. Stated conclusion: coffee drinking is a likely cause of pancreatic cancer. Reported items: exposure measurement (interview) described; control source described; no adjustment for smoking is reported.</a:t>
            </a:r>
            <a:endParaRPr lang="en-US" sz="1250" dirty="0"/>
          </a:p>
        </p:txBody>
      </p:sp>
      <p:sp>
        <p:nvSpPr>
          <p:cNvPr id="10" name="Text 7"/>
          <p:cNvSpPr/>
          <p:nvPr/>
        </p:nvSpPr>
        <p:spPr>
          <a:xfrm>
            <a:off x="566928" y="409854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Design and checklist: this is a case-control study, so the matching guideline is STROBE (22 items), which covers cohort, case-control, and cross-sectional designs.</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Coffee and pancreatic cancer, case-control  (continued)</a:t>
            </a:r>
            <a:endParaRPr lang="en-US" sz="2400" dirty="0"/>
          </a:p>
        </p:txBody>
      </p:sp>
      <p:sp>
        <p:nvSpPr>
          <p:cNvPr id="6" name="Text 4"/>
          <p:cNvSpPr/>
          <p:nvPr/>
        </p:nvSpPr>
        <p:spPr>
          <a:xfrm>
            <a:off x="566928" y="168249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Internal-validity items: STROBE asks how exposure was measured and how controls were selected. Exposure was self-reported by interview, which invites recall bias because cases search their memory for a cause; controls came from the same gastrointestinal-disease pool, which can distort the comparison if those conditions also affect coffee intake.</a:t>
            </a:r>
            <a:endParaRPr lang="en-US" sz="1250" dirty="0"/>
          </a:p>
        </p:txBody>
      </p:sp>
      <p:sp>
        <p:nvSpPr>
          <p:cNvPr id="7" name="Text 5"/>
          <p:cNvSpPr/>
          <p:nvPr/>
        </p:nvSpPr>
        <p:spPr>
          <a:xfrm>
            <a:off x="566928" y="2817368"/>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The decisive missing item is confounder control: smoking is associated with both coffee drinking and pancreatic cancer, yet no adjustment for smoking is reported. That is uncontrolled confounding, the classic flaw in this study.</a:t>
            </a:r>
            <a:endParaRPr lang="en-US" sz="1250" dirty="0"/>
          </a:p>
        </p:txBody>
      </p:sp>
      <p:sp>
        <p:nvSpPr>
          <p:cNvPr id="8" name="Text 6"/>
          <p:cNvSpPr/>
          <p:nvPr/>
        </p:nvSpPr>
        <p:spPr>
          <a:xfrm>
            <a:off x="566928" y="3749040"/>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Direction of the bias: because smokers tend to drink more coffee and smoking raises pancreatic-cancer risk, the unadjusted odds ratio is pushed away from the null, overstating any coffee effect.</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Coffee and pancreatic cancer, case-control  (continued)</a:t>
            </a:r>
            <a:endParaRPr lang="en-US" sz="2400" dirty="0"/>
          </a:p>
        </p:txBody>
      </p:sp>
      <p:sp>
        <p:nvSpPr>
          <p:cNvPr id="6" name="Text 4"/>
          <p:cNvSpPr/>
          <p:nvPr/>
        </p:nvSpPr>
        <p:spPr>
          <a:xfrm>
            <a:off x="566928" y="168249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Reporting versus quality: the paper reports its methods reasonably clearly, so the problem is study design, not reporting. A clearly described study can still be confounded.</a:t>
            </a:r>
            <a:endParaRPr lang="en-US" sz="1250" dirty="0"/>
          </a:p>
        </p:txBody>
      </p:sp>
      <p:sp>
        <p:nvSpPr>
          <p:cNvPr id="7" name="Text 5"/>
          <p:cNvSpPr/>
          <p:nvPr/>
        </p:nvSpPr>
        <p:spPr>
          <a:xfrm>
            <a:off x="566928" y="241096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Calibration: a later, larger analysis that adjusted for smoking found the coffee association largely disappeared, which fits the predicted direction of the bias.</a:t>
            </a:r>
            <a:endParaRPr lang="en-US" sz="1250" dirty="0"/>
          </a:p>
        </p:txBody>
      </p:sp>
      <p:sp>
        <p:nvSpPr>
          <p:cNvPr id="8" name="Text 6"/>
          <p:cNvSpPr/>
          <p:nvPr/>
        </p:nvSpPr>
        <p:spPr>
          <a:xfrm>
            <a:off x="566928" y="3139440"/>
            <a:ext cx="8138160" cy="1362456"/>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Verdict: do not rely on the causal claim. This STROBE-appraised case-control study leaves smoking unadjusted, a confounder that inflates the coffee-cancer odds ratio away from the null, so the dose-response is most likely confounded rather than causal. (This mirrors the real MacMahon 1981 coffee-pancreatic-cancer study, which failed to replicate once smoking was controlled.)</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3094736"/>
          </a:xfrm>
          <a:prstGeom prst="roundRect">
            <a:avLst>
              <a:gd name="adj" fmla="val 1477"/>
            </a:avLst>
          </a:prstGeom>
          <a:solidFill>
            <a:srgbClr val="F4F7F6"/>
          </a:solidFill>
          <a:ln w="12700">
            <a:solidFill>
              <a:srgbClr val="E8ECEE"/>
            </a:solidFill>
            <a:prstDash val="solid"/>
          </a:ln>
        </p:spPr>
      </p:sp>
      <p:sp>
        <p:nvSpPr>
          <p:cNvPr id="8" name="Shape 5"/>
          <p:cNvSpPr/>
          <p:nvPr/>
        </p:nvSpPr>
        <p:spPr>
          <a:xfrm>
            <a:off x="566928" y="1316736"/>
            <a:ext cx="54864" cy="3094736"/>
          </a:xfrm>
          <a:prstGeom prst="rect">
            <a:avLst/>
          </a:prstGeom>
          <a:solidFill>
            <a:srgbClr val="0B7B6B"/>
          </a:solidFill>
          <a:ln/>
        </p:spPr>
      </p:sp>
      <p:sp>
        <p:nvSpPr>
          <p:cNvPr id="9" name="Text 6"/>
          <p:cNvSpPr/>
          <p:nvPr/>
        </p:nvSpPr>
        <p:spPr>
          <a:xfrm>
            <a:off x="749808" y="1389888"/>
            <a:ext cx="7754112" cy="294843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a randomized trial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Design: randomized controlled trial (parallel two-arm). Question: does a new physiotherapy program reduce chronic low-back-pain scores at 12 weeks versus usual care? Methods: 240 adults randomized 1:1 by a computer-generated sequence held centrally by a coordinator not involved in recruitment; the outcome was a self-reported pain score (0 to 10). Patients knew their group (physiotherapy involves active sessions), but the outcome assessor who phoned patients to record pain scores was blinded to allocation. Result: mean pain score 4.1 in the physiotherapy arm versus 5.0 in usual care, difference 0.9 points (95% CI 0.4 to 1.4). Reported: randomization method and allocation concealment described; assessor blinding described; analysis by intention to treat; 9 percent lost to follow-up, balanced across arms. Stated conclusion: the program produces a modest but real reduction in pain.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Match this study to its checklist, cite the two or three items that matter most, name the main residual threat and its direction, and give a calibrated one-paragraph verdict.</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533904"/>
          </a:xfrm>
          <a:prstGeom prst="roundRect">
            <a:avLst>
              <a:gd name="adj" fmla="val 1804"/>
            </a:avLst>
          </a:prstGeom>
          <a:solidFill>
            <a:srgbClr val="F4F7F6"/>
          </a:solidFill>
          <a:ln w="12700">
            <a:solidFill>
              <a:srgbClr val="E8ECEE"/>
            </a:solidFill>
            <a:prstDash val="solid"/>
          </a:ln>
        </p:spPr>
      </p:sp>
      <p:sp>
        <p:nvSpPr>
          <p:cNvPr id="7" name="Shape 5"/>
          <p:cNvSpPr/>
          <p:nvPr/>
        </p:nvSpPr>
        <p:spPr>
          <a:xfrm>
            <a:off x="566928" y="1316736"/>
            <a:ext cx="54864" cy="2533904"/>
          </a:xfrm>
          <a:prstGeom prst="rect">
            <a:avLst/>
          </a:prstGeom>
          <a:solidFill>
            <a:srgbClr val="0B7B6B"/>
          </a:solidFill>
          <a:ln/>
        </p:spPr>
      </p:sp>
      <p:sp>
        <p:nvSpPr>
          <p:cNvPr id="8" name="Text 6"/>
          <p:cNvSpPr/>
          <p:nvPr/>
        </p:nvSpPr>
        <p:spPr>
          <a:xfrm>
            <a:off x="749808" y="1389888"/>
            <a:ext cx="7754112" cy="238760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a systematic review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Excerpt. Design: systematic review with meta-analysis. Question: does vitamin D supplementation reduce the rate of acute respiratory infections in adults? Methods: the authors searched only PubMed, in English, for the years 2010 to 2020; they included 14 randomized trials. They state pre-specified eligibility criteria and assessed each trial with a named risk-of-bias tool. They did not register a protocol, did not search trial registries or other databases, and report a funnel plot suggesting possible small-study (publication) bias. Result: pooled relative risk 0.88 (95% CI 0.78 to 0.99) favouring supplementation. Stated conclusion: vitamin D modestly reduces respiratory infections.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Match this study to its checklist, cite the two or three items that matter most, name the main threat and its direction, and give a calibrated one-paragraph verdict.</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12.</a:t>
            </a:r>
            <a:endParaRPr lang="en-US" sz="1350" dirty="0"/>
          </a:p>
        </p:txBody>
      </p:sp>
      <p:sp>
        <p:nvSpPr>
          <p:cNvPr id="10" name="Text 7"/>
          <p:cNvSpPr/>
          <p:nvPr/>
        </p:nvSpPr>
        <p:spPr>
          <a:xfrm>
            <a:off x="566928" y="219456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State your overall conclusion in one calibrated sentence.</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0:10–0:48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0:48–1:00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1:00–1:10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1:10–1:55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1:55–2:41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2:41–2:46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Read a published study as a structured sequence of inferential decisions</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reporting frameworks (STROBE, CONSORT, PRISMA) to evaluate completeness</a:t>
            </a:r>
            <a:endParaRPr lang="en-US" sz="1400" dirty="0"/>
          </a:p>
        </p:txBody>
      </p:sp>
      <p:sp>
        <p:nvSpPr>
          <p:cNvPr id="9" name="Text 6"/>
          <p:cNvSpPr/>
          <p:nvPr/>
        </p:nvSpPr>
        <p:spPr>
          <a:xfrm>
            <a:off x="566928" y="246481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Conduct stepwise critical appraisal: question clarity, design alignment, internal validity, statistical inference, and external validity</a:t>
            </a:r>
            <a:endParaRPr lang="en-US" sz="1400" dirty="0"/>
          </a:p>
        </p:txBody>
      </p:sp>
      <p:sp>
        <p:nvSpPr>
          <p:cNvPr id="10" name="Text 7"/>
          <p:cNvSpPr/>
          <p:nvPr/>
        </p:nvSpPr>
        <p:spPr>
          <a:xfrm>
            <a:off x="566928" y="326644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Systematically identify selection bias, measurement error, and confounding threats</a:t>
            </a:r>
            <a:endParaRPr lang="en-US" sz="1400" dirty="0"/>
          </a:p>
        </p:txBody>
      </p:sp>
      <p:sp>
        <p:nvSpPr>
          <p:cNvPr id="11" name="Text 8"/>
          <p:cNvSpPr/>
          <p:nvPr/>
        </p:nvSpPr>
        <p:spPr>
          <a:xfrm>
            <a:off x="566928" y="384048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red flags from quality indicators in epidemiological publications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Synthesize evidence across multiple studies, weighting by methodological rigor</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disciplined skepticism grounded in the methodological knowledge built throughout this course</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One red flag, one green flag</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From memory: name one red flag and one quality indicator you would look for on a study's first page.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20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Stepwise appraisal relay</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Appraise this study on your assigned dimension, then we assemble the full appraisal in order.</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Weighted synthesis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Rank these studies by rigour, then write one paragraph on what the evidence supports, weighted by quality.</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weigh studies that disagree?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does a calibrated conclusion sound like?</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When is it fair to say 'the evidence is insufficient'?</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45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Checklist appraisal drill: writing the calibrated paragraph</a:t>
            </a:r>
            <a:endParaRPr lang="en-US" sz="2400" dirty="0"/>
          </a:p>
        </p:txBody>
      </p:sp>
      <p:sp>
        <p:nvSpPr>
          <p:cNvPr id="7" name="Text 4"/>
          <p:cNvSpPr/>
          <p:nvPr/>
        </p:nvSpPr>
        <p:spPr>
          <a:xfrm>
            <a:off x="566928" y="1682496"/>
            <a:ext cx="8138160" cy="175260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For a published study, decide how much to trust its main conclusion by appraising it against the matching reporting checklist, then write the one-paragraph appraisal you would attach to a literature review. Work through one provided excerpt with a partner and produce a paragraph that names specific checklist items met or missed, the direction of the main bias, and a calibrated verdict.</a:t>
            </a:r>
            <a:endParaRPr lang="en-US" sz="1500" dirty="0"/>
          </a:p>
        </p:txBody>
      </p:sp>
      <p:sp>
        <p:nvSpPr>
          <p:cNvPr id="8" name="Text 5"/>
          <p:cNvSpPr/>
          <p:nvPr/>
        </p:nvSpPr>
        <p:spPr>
          <a:xfrm>
            <a:off x="566928" y="358140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excerpt and identify the design (observational cohort, case-control, cross-sectional; randomized trial; or systematic review), then pick the matching checklist: STROBE, CONSORT, or PRISMA.</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12 — Integrated Appraisal of Epidemiological Research</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