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11: Confounding and Statistical Inference
Session focus: Pull confounding together with the statistical-inference problems that distort conclusions. The triage of confounding types and the missing-data mechanisms are cued for a substitute.
How to use this deck: each slide shows what students see on the board; these speaker notes hold the timings, facilitator talking points, model answers, and answer keys. Students completed the Lesson 11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Do not rely on the causal claim. After stratifying by smoking the association disappears (adjusted OR 1.00 versus crude 2.59), so the apparent coffee effect is confounding by smoking, and the absence of confidence intervals compounds the problem.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which surgery works better?] Compute A and B success rates within each stone-size stratum, compare them with the crude rates, and give a one-sentence verdict naming the deciding fact.
Solution: Within small stones A succeeds 81/87 = 93.1 percent versus B 234/270 = 86.7 percent, so A wins. Within large stones A succeeds 192/263 = 73.0 percent versus B 55/80 = 68.8 percent, so A wins again. Treatment A is better in BOTH strata yet worse crude (78.0 vs 82.6 percent): this is Simpson's paradox driven by confounding by indication, because the harder large stones were preferentially assigned to A. Verdict: do not rely on the crude comparison; the deciding fact is that A outperforms B in every severity stratum once stone size is held constant, so the crude reversal is an artifact of how cases were allocated. (These are the Charig 1986 kidney-stone figures.)
[Practice 2: does the drug raise mortality?] Compute the relative risk within each severity stratum, compare with the crude relative risk, and give a one-sentence verdict naming the deciding fact and any inference flaws.
Solution: Low-severity RR = (5/100) / (10/200) = 0.05 / 0.05 = 1.00. High-severity RR = (60/150) / (20/50) = 0.40 / 0.40 = 1.00. Both stratum RRs are 1.00 while the crude RR is 2.17, so baseline severity is confounding the result: the sickest patients (who die more regardless of treatment) were preferentially given the drug, which is confounding by indication, and the adjusted relative risk is 1.00 (no effect). Two inference flaws make it worse: 30 percent of treated patients were dropped with an uninvestigated missingness mechanism (possibly not missing at random), and one of 14 tested outcomes was highlighted with no multiplicity correction. Verdict: do not rely on the claim; the deciding fact is that the association vanishes after adjusting for severity, and selective outcome reporting plus heavy unexplained dropout further undermine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11 and read the milestone aloud.
  2. Students finalise the confounding-and-inference audit and the full bias-risk matrix.
  3. Circulate and ask each student to name the one confounder they cannot rule out across their evidence.
  4. Mini-conference prompt: 'After all the threats, which study would you trust most, and why?'
SOURCE: Use the term-project document (Part 2, Week 11) as the live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confounder you most worry about in your topic and whether your studies addressed it. Complete the Lesson 12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the variable explaining the spurious association and sketch the path (two minutes).
  2. Generalise the structure with the notes.
WHAT TO SURFACE (say this):
  - Hot weather raises both ice-cream sales and swimming, hence drownings; it is a common cause, the textbook confounder.
  - A confounder causes both exposure and outcome and is not on the causal path.
  - Control it by design (restriction, matching) or analysis (stratification, regression).
Set-up: Slide: 'Ice-cream sales correlate with drowning deaths.' Ask for the confounder.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 and reason, groups   |   Materials: Three case cards: ordinary confounding, confounding by indication (sicker patients get the treatment), time-varying confounding (a variable that is both a confounder and affected by past treatment).
RUN IT:
  1. Groups match each case to its confounding type and propose a control strategy (seven minutes).
  2. Groups report; you note why standard adjustment can fail for time-varying confounding.
  3. Connect each to an appraisal question.
FACILITATOR TALKING POINTS:
  - Ordinary confounding: adjust by stratification or regression, or prevent by design.
  - Confounding by indication: the reason for treatment relates to prognosis; especially severe in observational drug studies.
  - Time-varying confounding: a covariate affected by prior treatment and predicting future treatment; standard regression can bias it, and specialised methods are needed.
  - Naming the type tells you whether ordinary adjustment is enough.
Close: Students note which confounding type is hardest to rule out in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pairs   |   Materials: A results table or two on a slide showing signs of model misspecification, multicollinearity (unstable, huge coefficients with wide intervals), or a missing-data problem; plus a small Simpson's-paradox table.
RUN IT:
  1. Pairs diagnose the inference threat in each example (six minutes).
  2. Pairs report; you interpret Simpson's paradox live.
  3. Name the missing-data mechanisms.
FACILITATOR TALKING POINTS:
  - Multicollinearity inflates standard errors and destabilises coefficients; it does not bias prediction but wrecks interpretation of individual terms.
  - Simpson's paradox: an association can reverse when you stratify by a confounder, which is why pooled estimates can mislead.
  - Missing data: MCAR (missing completely at random) is benign; MAR (missing at random given observed data) is handleable; MNAR (missing not at random) can bias and cannot be fully fixed by the data alone.
Close: Students note any inference threat visible in their studies' tables.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MCAR, MAR, MNAR: what's the practical difference?
A. MCAR means missingness is unrelated to anything, so complete-case analysis is unbiased but less efficient. MAR means missingness depends only on observed variables, so methods like multiple imputation can recover validity. MNAR means missingness depends on the unobserved value itself, which no method fully fixes; you reason about its likely direction.
Q2. How do I tell confounding from mediation?
A. A confounder is a common cause of exposure and outcome and you want to adjust for it. A mediator is on the causal path from exposure to outcome and you do not adjust for it if you want the total effect. The two look similar in a table but play opposite roles in a DAG.
Q3. Why is testing many associations a problem?
A. Each test has a false-positive chance, so testing many inflates the odds that some 'significant' result is noise. Pre-specifying the main analysis, and treating exploratory findings as hypotheses, guards against being fooled by multiplicity.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two study dossiers. Each dossier gives the study's claim, a crude two-by-two or rate table, the same data split into two strata by a candidate confounder, and a short methods note covering confidence intervals, multiple testing, and missing data. A calculator or phone is enough; no software needed.
WHAT GOOD WORK LOOKS LIKE:
Strong work computes the crude measure and the two stratum measures correctly, then states the rule it used: a variable is confounding when the crude estimate moves outside the range of stratum estimates that agree with each other, and the adjusted (stratum) estimate is the one to report. Good verdicts name the specific confounder (smoking, stone size, baseline severity) rather than 'confounding in general', check whether the analysis actually adjusted for it, and separately flag inference problems such as absent confidence intervals, untested multiplicity, or unexplained missing data. Common errors to correct: reporting the crude estimate as the answer; calling a variable a confounder without showing that the estimate changed; computing the odds ratio with the wrong diagonal; treating the Simpson's paradox case as effect modification when the stratum estimates are equal (it is confounding); ignoring the inference line once the confounding is resolved. The two dossiers are built on real, verifiable patterns (the smoking-coffee confounding example, the Charig 1986 kidney-stone reversal, and confounding by indication with informative dropout), so the computed numbers can be checked exactly.
Debrief: Land the rule in one line: a crude association is only trustworthy after you stratify, and a clean estimate still fails if the inference reporting (confidence intervals, multiplicity, missingness) does not hold up, which sets up next week's synthesis.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11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Confounding and Statistical Inference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Pull confounding together with the statistical-inference problems that distort conclusions.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Confounding-and-inference audit: stratify, then judge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Assign a trust verdict (rely, use with caution, do not rely) and write one sentence that names the deciding fact: either the confounder that explains away the association or the inferential flaw that undermines it.</a:t>
            </a:r>
            <a:endParaRPr lang="en-US" sz="1350" dirty="0"/>
          </a:p>
        </p:txBody>
      </p:sp>
      <p:sp>
        <p:nvSpPr>
          <p:cNvPr id="7" name="Text 5"/>
          <p:cNvSpPr/>
          <p:nvPr/>
        </p:nvSpPr>
        <p:spPr>
          <a:xfrm>
            <a:off x="566928" y="267919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Two pairs report the dossier whose conclusion is least secure once confounding and inference are both weighed.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and pancreatic disease, confounded by smoking</a:t>
            </a:r>
            <a:endParaRPr lang="en-US" sz="2400" dirty="0"/>
          </a:p>
        </p:txBody>
      </p:sp>
      <p:sp>
        <p:nvSpPr>
          <p:cNvPr id="7" name="Shape 4"/>
          <p:cNvSpPr/>
          <p:nvPr/>
        </p:nvSpPr>
        <p:spPr>
          <a:xfrm>
            <a:off x="566928" y="1682496"/>
            <a:ext cx="8138160" cy="1660144"/>
          </a:xfrm>
          <a:prstGeom prst="roundRect">
            <a:avLst>
              <a:gd name="adj" fmla="val 3305"/>
            </a:avLst>
          </a:prstGeom>
          <a:solidFill>
            <a:srgbClr val="E6F3F0"/>
          </a:solidFill>
          <a:ln/>
        </p:spPr>
      </p:sp>
      <p:sp>
        <p:nvSpPr>
          <p:cNvPr id="8" name="Shape 5"/>
          <p:cNvSpPr/>
          <p:nvPr/>
        </p:nvSpPr>
        <p:spPr>
          <a:xfrm>
            <a:off x="566928" y="1682496"/>
            <a:ext cx="64008" cy="1660144"/>
          </a:xfrm>
          <a:prstGeom prst="rect">
            <a:avLst/>
          </a:prstGeom>
          <a:solidFill>
            <a:srgbClr val="0B7B6B"/>
          </a:solidFill>
          <a:ln/>
        </p:spPr>
      </p:sp>
      <p:sp>
        <p:nvSpPr>
          <p:cNvPr id="9" name="Text 6"/>
          <p:cNvSpPr/>
          <p:nvPr/>
        </p:nvSpPr>
        <p:spPr>
          <a:xfrm>
            <a:off x="786384" y="174650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case-control study claims coffee drinking is associated with pancreatic disease. Crude table (cases vs controls by coffee status): coffee drinkers 90 cases, 110 controls; non-drinkers 60 cases, 190 controls. Split by smoking: among smokers, coffee 80 cases / 20 controls and no-coffee 40 cases / 10 controls; among non-smokers, coffee 10 cases / 90 controls and no-coffee 20 cases / 180 controls. Methods note: no confidence intervals reported; smoking measured but not adjusted for.</a:t>
            </a:r>
            <a:endParaRPr lang="en-US" sz="1250" dirty="0"/>
          </a:p>
        </p:txBody>
      </p:sp>
      <p:sp>
        <p:nvSpPr>
          <p:cNvPr id="10" name="Text 7"/>
          <p:cNvSpPr/>
          <p:nvPr/>
        </p:nvSpPr>
        <p:spPr>
          <a:xfrm>
            <a:off x="566928" y="348894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Crude odds ratio = (90 x 190) / (110 x 60) = 17100 / 6600 = 2.59. On its face coffee looks strongly associated with disease.</a:t>
            </a:r>
            <a:endParaRPr lang="en-US" sz="1250" dirty="0"/>
          </a:p>
        </p:txBody>
      </p:sp>
      <p:sp>
        <p:nvSpPr>
          <p:cNvPr id="11" name="Text 8"/>
          <p:cNvSpPr/>
          <p:nvPr/>
        </p:nvSpPr>
        <p:spPr>
          <a:xfrm>
            <a:off x="566928" y="4014216"/>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Smokers stratum OR = (80 x 10) / (20 x 40) = 800 / 800 = 1.00.</a:t>
            </a:r>
            <a:endParaRPr lang="en-US" sz="1250" dirty="0"/>
          </a:p>
        </p:txBody>
      </p:sp>
      <p:sp>
        <p:nvSpPr>
          <p:cNvPr id="12" name="Text 9"/>
          <p:cNvSpPr/>
          <p:nvPr/>
        </p:nvSpPr>
        <p:spPr>
          <a:xfrm>
            <a:off x="566928" y="4336288"/>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Non-smokers stratum OR = (10 x 180) / (90 x 20) = 1800 / 1800 = 1.00.</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and pancreatic disease, confounded by smoking  (continued)</a:t>
            </a:r>
            <a:endParaRPr lang="en-US" sz="2400" dirty="0"/>
          </a:p>
        </p:txBody>
      </p:sp>
      <p:sp>
        <p:nvSpPr>
          <p:cNvPr id="6" name="Text 4"/>
          <p:cNvSpPr/>
          <p:nvPr/>
        </p:nvSpPr>
        <p:spPr>
          <a:xfrm>
            <a:off x="566928" y="168249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Both stratum estimates equal 1.00 and agree with each other, yet the crude estimate is 2.59 and sits well outside that range, so smoking is confounding the crude result.</a:t>
            </a:r>
            <a:endParaRPr lang="en-US" sz="1250" dirty="0"/>
          </a:p>
        </p:txBody>
      </p:sp>
      <p:sp>
        <p:nvSpPr>
          <p:cNvPr id="7" name="Text 5"/>
          <p:cNvSpPr/>
          <p:nvPr/>
        </p:nvSpPr>
        <p:spPr>
          <a:xfrm>
            <a:off x="566928" y="241096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Mechanism: smokers are both more likely to drink coffee and more likely to have the disease, so the crude table mixes the smoking effect into the coffee comparison. The adjusted odds ratio is 1.00.</a:t>
            </a:r>
            <a:endParaRPr lang="en-US" sz="1250" dirty="0"/>
          </a:p>
        </p:txBody>
      </p:sp>
      <p:sp>
        <p:nvSpPr>
          <p:cNvPr id="8" name="Text 6"/>
          <p:cNvSpPr/>
          <p:nvPr/>
        </p:nvSpPr>
        <p:spPr>
          <a:xfrm>
            <a:off x="566928" y="313944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Inference flag: the study reports no confidence intervals, so even the crude estimate arrives with no stated uncertainty.</a:t>
            </a:r>
            <a:endParaRPr lang="en-US" sz="1250" dirty="0"/>
          </a:p>
        </p:txBody>
      </p:sp>
      <p:sp>
        <p:nvSpPr>
          <p:cNvPr id="9" name="Text 7"/>
          <p:cNvSpPr/>
          <p:nvPr/>
        </p:nvSpPr>
        <p:spPr>
          <a:xfrm>
            <a:off x="566928" y="366471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Do not rely on the causal claim. After stratifying by smoking the association disappears (adjusted OR 1.00 versus crude 2.59), so the apparent coffee effect is confounding by smoking, and the absence of confidence intervals compounds the problem.</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which surgery works better?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registry study compares two treatments for kidney stones and reports overall success rates. Crude success: Treatment A 273 of 350 (78.0 percent); Treatment B 289 of 350 (82.6 percent), so B looks better overall. The data split by stone size: small stones, A succeeds 81 of 87 and B succeeds 234 of 270; large stones, A succeeds 192 of 263 and B succeeds 55 of 80. Methods note: surgeons sent most large (harder) stones to Treatment A and most small stones to Treatment B; no confidence intervals reported.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A and B success rates within each stone-size stratum, compare them with the crude rates, and give a one-sentence verdict naming the deciding fact.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7" name="Shape 5"/>
          <p:cNvSpPr/>
          <p:nvPr/>
        </p:nvSpPr>
        <p:spPr>
          <a:xfrm>
            <a:off x="566928" y="1316736"/>
            <a:ext cx="54864" cy="2533904"/>
          </a:xfrm>
          <a:prstGeom prst="rect">
            <a:avLst/>
          </a:prstGeom>
          <a:solidFill>
            <a:srgbClr val="0B7B6B"/>
          </a:solidFill>
          <a:ln/>
        </p:spPr>
      </p:sp>
      <p:sp>
        <p:nvSpPr>
          <p:cNvPr id="8"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does the drug raise mortality?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An observational study claims a new drug raises death risk. Crude rates: treated patients 65 deaths of 250 (26 percent); untreated 30 deaths of 250 (12 percent), giving a crude relative risk of 0.26 / 0.12 = 2.17. Split by baseline severity: among low-severity patients, treated 5 deaths / 100 and untreated 10 deaths / 200; among high-severity patients, treated 60 deaths / 150 and untreated 20 deaths / 50. Methods note: clinicians gave the drug mainly to the sickest patients; 30 percent of treated patients were lost to follow-up and dropped from the analysis, mechanism not investigated; the paper tested 14 outcomes and highlighted only this one, with no multiplicity adjustment.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relative risk within each severity stratum, compare with the crude relative risk, and give a one-sentence verdict naming the deciding fact and any inference flaws.</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After all the threats, which study would you trust most, and why?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confounder you most worry about in your topic and whether your studies addressed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1:08–1:53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1:53–2:39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2:39–2:44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how confounding distorts exposure–outcome associations and identify classic examples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confounding by indication and time-varying confounding from conventional confounding</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model misspecification and multicollinearity as threats to valid inference</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Simpson’s paradox, ecological fallacy, atomistic fallacy, and the modifiable areal unit problem</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how missing data mechanisms (MCAR, MAR, MNAR) influence analytic validity</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evaluate whether epidemiological studies have adequately addressed confounding and inferential threats to validity</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the third variable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Ice-cream sales correlate with drowning deaths. What's the third variable?</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Confounding triage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Identify the type of confounding in each case and say how you would control it.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Inference-threat clinic</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Diagnose the inference problem in each example, and explain what the pooled-versus-stratified reversal shows.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MCAR, MAR, MNAR: what's the practical difference?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tell confounding from mediation?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testing many associations a problem?</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Confounding-and-inference audit: stratify, then judge</a:t>
            </a:r>
            <a:endParaRPr lang="en-US" sz="2400" dirty="0"/>
          </a:p>
        </p:txBody>
      </p:sp>
      <p:sp>
        <p:nvSpPr>
          <p:cNvPr id="7" name="Text 4"/>
          <p:cNvSpPr/>
          <p:nvPr/>
        </p:nvSpPr>
        <p:spPr>
          <a:xfrm>
            <a:off x="566928" y="1682496"/>
            <a:ext cx="8138160" cy="175260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dossier, decide whether the headline association survives once you adjust for the candidate confounder, and whether the study's inferential reporting is sound. Compute the crude effect and the stratum-specific effects, name the confounder if the estimate changes, and flag any inference problems before writing a one-sentence verdict on how far the conclusion can be trusted.</a:t>
            </a:r>
            <a:endParaRPr lang="en-US" sz="1500" dirty="0"/>
          </a:p>
        </p:txBody>
      </p:sp>
      <p:sp>
        <p:nvSpPr>
          <p:cNvPr id="8" name="Text 5"/>
          <p:cNvSpPr/>
          <p:nvPr/>
        </p:nvSpPr>
        <p:spPr>
          <a:xfrm>
            <a:off x="566928" y="358140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write down the claimed association and the candidate confounder named in the methods note.</a:t>
            </a:r>
            <a:endParaRPr lang="en-US" sz="1350" dirty="0"/>
          </a:p>
        </p:txBody>
      </p:sp>
      <p:sp>
        <p:nvSpPr>
          <p:cNvPr id="9" name="Text 6"/>
          <p:cNvSpPr/>
          <p:nvPr/>
        </p:nvSpPr>
        <p:spPr>
          <a:xfrm>
            <a:off x="566928" y="413918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From the crude table, compute the crude measure of association (relative risk for rate tables, odds ratio for case-control tables). Keep two decimal places.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Confounding-and-inference audit: stratify, then judge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same measure separately within each stratum of the candidate confounder.</a:t>
            </a:r>
            <a:endParaRPr lang="en-US" sz="1350" dirty="0"/>
          </a:p>
        </p:txBody>
      </p:sp>
      <p:sp>
        <p:nvSpPr>
          <p:cNvPr id="7" name="Text 5"/>
          <p:cNvSpPr/>
          <p:nvPr/>
        </p:nvSpPr>
        <p:spPr>
          <a:xfrm>
            <a:off x="566928" y="224028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if the crude estimate sits outside the range of the two stratum estimates and the stratum estimates agree with each other, the variable is confounding the crude result; report the stratum (adjusted) estimate as the better one.</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inference line: are confidence intervals reported, how many comparisons were tested without adjustment, and what fraction of outcome data is missing and under what mechanism?</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11 — Confounding and Statistical Inference</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