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notesMasterIdLst>
    <p:notesMasterId r:id="rId1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230 Lesson 10: Design Specific and Temporal Biases
Session focus: Catch the design-specific and temporal biases that masquerade as real effects, especially in trials and screening. Immortal time and lead time are the crux and are cued in full.
How to use this deck: each slide shows what students see on the board; these speaker notes hold the timings, facilitator talking points, model answers, and answer keys. Students completed the Lesson 10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The headline benefit is largely immortal time bias: correcting the misclassified survivor time shrinks the rate ratio from 0.56 to 0.89, so the threat is rated high in the design-specific and temporal columns.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a screening survival claim] Identify the bias, recompute what the survival numbers actually show, and rate the temporal-bias severity low, moderate, or high with a one-sentence justification.
Solution: This is lead-time bias. Measured survival is 72 minus 67 = 5 years for screen-detected patients and 72 minus 70 = 2 years for symptom-detected patients, an apparent 3-year advantage. But both groups die at the same age, 72, so screening only moved the diagnosis date 3 years earlier without delaying death. The 3-year survival gain is entirely lead time and zero lives are saved on this evidence. Severity: high in the temporal column, because the entire advertised benefit is an artefact. A genuine benefit would require a lower or later mortality, for example death at an older age or fewer deaths, not just longer time since diagnosis.
[Practice 2: a drug that looks protective] Identify the bias, compute the odds ratio under both windows, and rate the temporal-bias severity low, moderate, or high with a one-sentence justification.
Solution: This is time-window bias. With an equal window the exposure odds are 50/50 in cases and 50/50 in controls, so the odds ratio is (50/50) divided by (50/50) = 1.0, meaning no association. With the longer control window, controls accumulate more chances to be labelled ever-exposed: odds ratio = (50/50) divided by (70/30) = 1 / 2.33 = 0.43, which looks like a 57 percent protective effect. That apparent protection is produced solely by giving controls more time to be exposed, not by any real drug effect. Severity: high in the temporal column, since equalising the window erases the effect. The fix is to assign cases and controls the same exposure look-back length.</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10 and read the milestone aloud.
  2. Students build the bias-risk matrix across their portfolio studies, carrying forward selection, information, and measurement threats from earlier weeks.
  3. Circulate and check that each cell has a one-line reason, not just a rating.
  4. Mini-conference prompt: 'Which single bias most threatens your strongest study?'
SOURCE: Refer to the term-project document (Part 2, Week 10)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one temporal bias you found and the study it threatens. Complete the Lesson 11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propose why the apparent benefit might be an artefact of how time was counted (three minutes).
  2. Take two explanations; reveal immortal-time bias with the notes.
WHAT TO SURFACE (say this):
  - To fill the prescription, a patient had to survive long enough to fill it. That survival time is wrongly credited to the drug.
  - This is immortal-time bias: person-time during which the outcome could not occur is misclassified as exposed.
  - The fix is to align the start of follow-up with the start of exposure (a time-zero that does not guarantee survival).
Set-up: Slide: 'Patients who filled a prescription survived longer than those who did not. The medication looks protective.' Ask what is wrong.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Jigsaw, groups   |   Materials: Four cards: placebo effect, Hawthorne effect, contamination/crossover, broken blinding or weak allocation concealment.
RUN IT:
  1. Each group takes one trial bias and explains how it inflates or deflates the estimated treatment effect (six minutes).
  2. Each group teaches its bias in sixty seconds.
  3. Build a board mapping each bias to its direction of effect.
FACILITATOR TALKING POINTS:
  - Allocation concealment (hiding the upcoming assignment) prevents selection at randomisation; without it, sicker patients can be steered, inflating apparent benefit.
  - Blinding (after assignment) prevents differential co-treatment and outcome assessment; broken blinding inflates effects.
  - Placebo and Hawthorne effects raise outcomes in both arms but matter most when the control is untreated.
  - Contamination or crossover (controls get the treatment) dilutes the estimated effect toward the null.
Close: Students note which trial biases apply to any randomized evidence on their topic.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Diagnose, pairs   |   Materials: Two short worked scenarios: one with immortal-time bias in a cohort, one with lead-time bias in cancer screening.
RUN IT:
  1. Pairs diagnose each scenario and propose the design fix (six minutes).
  2. Pairs report; you draw the time axis for each on the board.
  3. Separate lead time from genuine survival gain.
FACILITATOR TALKING POINTS:
  - Immortal time: misclassified person-time during which the outcome could not happen; fix the time-zero.
  - Lead-time bias: screening finds disease earlier, so survival measured from diagnosis looks longer even if death is not delayed.
  - Genuine benefit shifts the time of death, not just the time of diagnosis; mortality rate, not survival time from diagnosis, is the honest endpoint.
Close: Students flag any screening or treatment-timing study in their evidence.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Lead-time bias or real survival benefit: how do I tell them apart?
A. Compare mortality rates in the whole screened versus unscreened population, not survival measured from diagnosis. If screening only moves the diagnosis date earlier without postponing death, survival-from-diagnosis lengthens while the death rate is unchanged. A real benefit lowers the death rate.
Q2. Allocation concealment versus blinding: aren't they the same?
A. No. Allocation concealment hides the next assignment before randomisation, preventing selective enrolment. Blinding hides the assigned group after randomisation, preventing biased co-treatment and outcome assessment. A trial can have one without the other.
Q3. Period effect or cohort effect: what's the distinction?
A. A period effect hits everyone at a point in time (a new policy, a pandemic). A cohort effect tracks a birth or entry group as it ages (a generation with a shared early exposure). Repeated cross-sections can confuse the two if you are not careful.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printed handout (provided below; nothing to search for). It contains three short study summaries (one trial, two observational), each giving the design, the timing detail that matters, and the raw counts or person-time. It also includes a blank bias-risk matrix: rows for the three studies, columns for selection bias, information bias, confounding, design-specific bias, and temporal bias, with a severity rating of low, moderate, or high in each cell.
WHAT GOOD WORK LOOKS LIKE:
Strong work separates a genuine effect from a timing artefact and recomputes the corrected number rather than asserting bias. For the immortal-time study, look for the misclassified survivor time being reassigned to the unexposed group and the rate ratio moving toward the null (0.56 to 0.89). For lead-time, look for the recognition that equal age at death means zero lives saved and that survival from diagnosis is the wrong metric. For time-window, look for the equal-window odds ratio of 1.0 against the biased 0.43. Severity ratings should track how far the corrected result moves, not just whether a threat exists. Common errors to correct: reporting screening survival from diagnosis with no mortality or age-at-death comparison; counting pre-exposure follow-up as exposed time; allowing cases and controls unequal look-back windows; ticking a matrix cell without a one-line justification; and rating severity high when the corrected estimate barely moves.
Debrief: Land the rule in one line: when an exposure or a diagnosis date controls how person-time is counted, check whether the result survives a fair recount before believing it. This matrix is the Week 10 milestone and becomes the backbone of the final synthesis.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230  ·  LESSON 10</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Design Specific and Temporal Biases</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Catch the design-specific and temporal biases that masquerade as real effects, especially in trials and screening.</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11</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Timing-artefact audit and bias-risk matrix  (continued)</a:t>
            </a:r>
            <a:endParaRPr lang="en-US" sz="2400" dirty="0"/>
          </a:p>
        </p:txBody>
      </p:sp>
      <p:sp>
        <p:nvSpPr>
          <p:cNvPr id="6" name="Text 4"/>
          <p:cNvSpPr/>
          <p:nvPr/>
        </p:nvSpPr>
        <p:spPr>
          <a:xfrm>
            <a:off x="566928" y="168249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Name the candidate bias: immortal time (exposure assigned only after a survival period), lead-time (earlier diagnosis lengthens measured survival without delaying death), or time-window (cases and controls get unequal look-back periods for exposure).</a:t>
            </a:r>
            <a:endParaRPr lang="en-US" sz="1350" dirty="0"/>
          </a:p>
        </p:txBody>
      </p:sp>
      <p:sp>
        <p:nvSpPr>
          <p:cNvPr id="7" name="Text 5"/>
          <p:cNvSpPr/>
          <p:nvPr/>
        </p:nvSpPr>
        <p:spPr>
          <a:xfrm>
            <a:off x="566928" y="2679192"/>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For any study with counts, recompute the result after fixing the flaw: reassign immortal person-time to the unexposed group, compare age at death rather than time since diagnosis, or apply an equal exposure window to cases and controls.</a:t>
            </a:r>
            <a:endParaRPr lang="en-US" sz="1350" dirty="0"/>
          </a:p>
        </p:txBody>
      </p:sp>
      <p:sp>
        <p:nvSpPr>
          <p:cNvPr id="8" name="Text 6"/>
          <p:cNvSpPr/>
          <p:nvPr/>
        </p:nvSpPr>
        <p:spPr>
          <a:xfrm>
            <a:off x="566928" y="3675888"/>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Enter the threat in the correct matrix cell and rate its severity low, moderate, or high based on how much the corrected result moves.</a:t>
            </a:r>
            <a:endParaRPr lang="en-US" sz="1350" dirty="0"/>
          </a:p>
        </p:txBody>
      </p:sp>
      <p:sp>
        <p:nvSpPr>
          <p:cNvPr id="9" name="Text 7"/>
          <p:cNvSpPr/>
          <p:nvPr/>
        </p:nvSpPr>
        <p:spPr>
          <a:xfrm>
            <a:off x="566928" y="4233672"/>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one sentence per study naming the single timing fact that drove your rating and whether the published result survives correction.</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Statins and immortal time bias</a:t>
            </a:r>
            <a:endParaRPr lang="en-US" sz="2400" dirty="0"/>
          </a:p>
        </p:txBody>
      </p:sp>
      <p:sp>
        <p:nvSpPr>
          <p:cNvPr id="7" name="Shape 4"/>
          <p:cNvSpPr/>
          <p:nvPr/>
        </p:nvSpPr>
        <p:spPr>
          <a:xfrm>
            <a:off x="566928" y="1316736"/>
            <a:ext cx="8138160" cy="2066544"/>
          </a:xfrm>
          <a:prstGeom prst="roundRect">
            <a:avLst>
              <a:gd name="adj" fmla="val 2655"/>
            </a:avLst>
          </a:prstGeom>
          <a:solidFill>
            <a:srgbClr val="E6F3F0"/>
          </a:solidFill>
          <a:ln/>
        </p:spPr>
      </p:sp>
      <p:sp>
        <p:nvSpPr>
          <p:cNvPr id="8" name="Shape 5"/>
          <p:cNvSpPr/>
          <p:nvPr/>
        </p:nvSpPr>
        <p:spPr>
          <a:xfrm>
            <a:off x="566928" y="1316736"/>
            <a:ext cx="64008" cy="2066544"/>
          </a:xfrm>
          <a:prstGeom prst="rect">
            <a:avLst/>
          </a:prstGeom>
          <a:solidFill>
            <a:srgbClr val="0B7B6B"/>
          </a:solidFill>
          <a:ln/>
        </p:spPr>
      </p:sp>
      <p:sp>
        <p:nvSpPr>
          <p:cNvPr id="9" name="Text 6"/>
          <p:cNvSpPr/>
          <p:nvPr/>
        </p:nvSpPr>
        <p:spPr>
          <a:xfrm>
            <a:off x="786384" y="1380744"/>
            <a:ext cx="7680960" cy="19385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Observational cohort: 200 patients discharged after heart failure, followed for 2 years. A patient is labelled a statin user if they filled a statin prescription at any point after discharge. Published analysis: 16 deaths among users over 160 person-years; 36 deaths among non-users over 200 person-years. The user label counts the entire 2-year follow-up as exposed time, including the weeks between discharge and the first prescription fill. Across all users, 40 person-years fall in that pre-fill window, with zero deaths in it because a patient must survive to fill a prescription.</a:t>
            </a:r>
            <a:endParaRPr lang="en-US" sz="1250" dirty="0"/>
          </a:p>
        </p:txBody>
      </p:sp>
      <p:sp>
        <p:nvSpPr>
          <p:cNvPr id="10" name="Text 7"/>
          <p:cNvSpPr/>
          <p:nvPr/>
        </p:nvSpPr>
        <p:spPr>
          <a:xfrm>
            <a:off x="566928" y="3529584"/>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Published rates: users 16 / 160 = 100 deaths per 1000 person-years; non-users 36 / 200 = 180 per 1000. Published rate ratio = 100 / 180 = 0.56, so statins appear to cut the death rate almost in half.</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Statins and immortal time bias  (continued)</a:t>
            </a:r>
            <a:endParaRPr lang="en-US" sz="2400" dirty="0"/>
          </a:p>
        </p:txBody>
      </p:sp>
      <p:sp>
        <p:nvSpPr>
          <p:cNvPr id="6" name="Text 4"/>
          <p:cNvSpPr/>
          <p:nvPr/>
        </p:nvSpPr>
        <p:spPr>
          <a:xfrm>
            <a:off x="566928" y="1316736"/>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Spot the timing flaw: the pre-fill window is immortal time. A patient cannot be a user until they survive long enough to fill the prescription, so counting that survivor-only time as exposed loads the user group with guaranteed-alive person-years.</a:t>
            </a:r>
            <a:endParaRPr lang="en-US" sz="1250" dirty="0"/>
          </a:p>
        </p:txBody>
      </p:sp>
      <p:sp>
        <p:nvSpPr>
          <p:cNvPr id="7" name="Text 5"/>
          <p:cNvSpPr/>
          <p:nvPr/>
        </p:nvSpPr>
        <p:spPr>
          <a:xfrm>
            <a:off x="566928" y="2248408"/>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Correct it: move the 40 immortal person-years out of the user group and into the non-user group, where the patients actually were before filling. Deaths do not move, because there were none in that window. Users now have 160 minus 40 = 120 person-years; non-users have 200 plus 40 = 240.</a:t>
            </a:r>
            <a:endParaRPr lang="en-US" sz="1250" dirty="0"/>
          </a:p>
        </p:txBody>
      </p:sp>
      <p:sp>
        <p:nvSpPr>
          <p:cNvPr id="8" name="Text 6"/>
          <p:cNvSpPr/>
          <p:nvPr/>
        </p:nvSpPr>
        <p:spPr>
          <a:xfrm>
            <a:off x="566928" y="3180080"/>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Recompute: users 16 / 120 = 133 per 1000; non-users 36 / 240 = 150 per 1000. Corrected rate ratio = 133 / 150 = 0.89.</a:t>
            </a:r>
            <a:endParaRPr lang="en-US" sz="1250" dirty="0"/>
          </a:p>
        </p:txBody>
      </p:sp>
      <p:sp>
        <p:nvSpPr>
          <p:cNvPr id="9" name="Text 7"/>
          <p:cNvSpPr/>
          <p:nvPr/>
        </p:nvSpPr>
        <p:spPr>
          <a:xfrm>
            <a:off x="566928" y="3705352"/>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Compare: the rate ratio moves from 0.56 to 0.89, so most of the apparent 44 percent reduction was a timing artefact, not a treatment effect.</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Statins and immortal time bias  (continued)</a:t>
            </a:r>
            <a:endParaRPr lang="en-US" sz="2400" dirty="0"/>
          </a:p>
        </p:txBody>
      </p:sp>
      <p:sp>
        <p:nvSpPr>
          <p:cNvPr id="6" name="Text 4"/>
          <p:cNvSpPr/>
          <p:nvPr/>
        </p:nvSpPr>
        <p:spPr>
          <a:xfrm>
            <a:off x="566928" y="1316736"/>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The headline benefit is largely immortal time bias: correcting the misclassified survivor time shrinks the rate ratio from 0.56 to 0.89, so the threat is rated high in the design-specific and temporal columns.</a:t>
            </a:r>
            <a:endParaRPr lang="en-US" sz="13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973072"/>
          </a:xfrm>
          <a:prstGeom prst="roundRect">
            <a:avLst>
              <a:gd name="adj" fmla="val 2317"/>
            </a:avLst>
          </a:prstGeom>
          <a:solidFill>
            <a:srgbClr val="F4F7F6"/>
          </a:solidFill>
          <a:ln w="12700">
            <a:solidFill>
              <a:srgbClr val="E8ECEE"/>
            </a:solidFill>
            <a:prstDash val="solid"/>
          </a:ln>
        </p:spPr>
      </p:sp>
      <p:sp>
        <p:nvSpPr>
          <p:cNvPr id="8" name="Shape 5"/>
          <p:cNvSpPr/>
          <p:nvPr/>
        </p:nvSpPr>
        <p:spPr>
          <a:xfrm>
            <a:off x="566928" y="1316736"/>
            <a:ext cx="54864" cy="1973072"/>
          </a:xfrm>
          <a:prstGeom prst="rect">
            <a:avLst/>
          </a:prstGeom>
          <a:solidFill>
            <a:srgbClr val="0B7B6B"/>
          </a:solidFill>
          <a:ln/>
        </p:spPr>
      </p:sp>
      <p:sp>
        <p:nvSpPr>
          <p:cNvPr id="9" name="Text 6"/>
          <p:cNvSpPr/>
          <p:nvPr/>
        </p:nvSpPr>
        <p:spPr>
          <a:xfrm>
            <a:off x="749808" y="1389888"/>
            <a:ext cx="7754112" cy="1826768"/>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a screening survival claim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cancer screening programme reports that screen-detected patients survive far longer than symptom-detected patients. In the data, a typical screen-detected patient is diagnosed at age 67 and dies at age 72. A typical symptom-detected patient is diagnosed at age 70 and dies at age 72. Survival is measured as time from diagnosis to death. The programme advertises the screen-detected survival as evidence that screening saves lives.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Identify the bias, recompute what the survival numbers actually show, and rate the temporal-bias severity low, moderate, or high with a one-sentence justification.</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2533904"/>
          </a:xfrm>
          <a:prstGeom prst="roundRect">
            <a:avLst>
              <a:gd name="adj" fmla="val 1804"/>
            </a:avLst>
          </a:prstGeom>
          <a:solidFill>
            <a:srgbClr val="F4F7F6"/>
          </a:solidFill>
          <a:ln w="12700">
            <a:solidFill>
              <a:srgbClr val="E8ECEE"/>
            </a:solidFill>
            <a:prstDash val="solid"/>
          </a:ln>
        </p:spPr>
      </p:sp>
      <p:sp>
        <p:nvSpPr>
          <p:cNvPr id="7" name="Shape 5"/>
          <p:cNvSpPr/>
          <p:nvPr/>
        </p:nvSpPr>
        <p:spPr>
          <a:xfrm>
            <a:off x="566928" y="1316736"/>
            <a:ext cx="54864" cy="2533904"/>
          </a:xfrm>
          <a:prstGeom prst="rect">
            <a:avLst/>
          </a:prstGeom>
          <a:solidFill>
            <a:srgbClr val="0B7B6B"/>
          </a:solidFill>
          <a:ln/>
        </p:spPr>
      </p:sp>
      <p:sp>
        <p:nvSpPr>
          <p:cNvPr id="8" name="Text 6"/>
          <p:cNvSpPr/>
          <p:nvPr/>
        </p:nvSpPr>
        <p:spPr>
          <a:xfrm>
            <a:off x="749808" y="1389888"/>
            <a:ext cx="7754112" cy="2387600"/>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a drug that looks protective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case-control study asks whether a painkiller protects against heart attacks. Cases are patients admitted with a first heart attack; exposure is assigned by asking whether they ever used the painkiller before the date of their heart attack. Controls are healthy people; exposure is assigned by asking whether they ever used it before the interview date, which on average is well after the cases' heart-attack dates, giving controls a longer look-back period. With an equal look-back window, 50 of 100 cases and 50 of 100 controls are classified as exposed. With the longer control window actually used, 50 of 100 cases but 70 of 100 controls are classified as exposed.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Identify the bias, compute the odds ratio under both windows, and rate the temporal-bias severity low, moderate, or high with a one-sentence justification.</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10.</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Which single bias most threatens your strongest study?</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one temporal bias you found and the study it threatens.</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0:00–0:12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0:12–0:46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0:46–0:58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0:58–1:08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1:08–1:48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1:48–2:34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2:34–2:39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biases unique to randomized controlled trials, including placebo effects, Hawthorne effects, and contamination</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Explain how inadequate allocation concealment and blinding inflate treatment effect estimates</a:t>
            </a:r>
            <a:endParaRPr lang="en-US" sz="1400" dirty="0"/>
          </a:p>
        </p:txBody>
      </p:sp>
      <p:sp>
        <p:nvSpPr>
          <p:cNvPr id="9"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Define immortal time bias and describe how misclassifying person-time produces spurious protective associations</a:t>
            </a:r>
            <a:endParaRPr lang="en-US" sz="1400" dirty="0"/>
          </a:p>
        </p:txBody>
      </p:sp>
      <p:sp>
        <p:nvSpPr>
          <p:cNvPr id="10" name="Text 7"/>
          <p:cNvSpPr/>
          <p:nvPr/>
        </p:nvSpPr>
        <p:spPr>
          <a:xfrm>
            <a:off x="566928" y="303885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lead-time bias from genuine survival benefit in cancer screening evaluations</a:t>
            </a:r>
            <a:endParaRPr lang="en-US" sz="1400" dirty="0"/>
          </a:p>
        </p:txBody>
      </p:sp>
      <p:sp>
        <p:nvSpPr>
          <p:cNvPr id="11" name="Text 8"/>
          <p:cNvSpPr/>
          <p:nvPr/>
        </p:nvSpPr>
        <p:spPr>
          <a:xfrm>
            <a:off x="566928" y="361289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Recognize time-window bias in case-control studies of medication effects</a:t>
            </a:r>
            <a:endParaRPr lang="en-US" sz="1400" dirty="0"/>
          </a:p>
        </p:txBody>
      </p:sp>
      <p:sp>
        <p:nvSpPr>
          <p:cNvPr id="12" name="Text 9"/>
          <p:cNvSpPr/>
          <p:nvPr/>
        </p:nvSpPr>
        <p:spPr>
          <a:xfrm>
            <a:off x="566928" y="41869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Differentiate period effects from cohort effects in repeated cross-sectional data</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Critically evaluate whether epidemiological studies have adequately addressed design-specific and temporal bias threats</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Why does the drug look protective?</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Patients who filled a prescription survived longer than those who didn't. Why might that 'benefit' be an artefact of how time was counted?</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Trial-bias panel</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For your assigned trial bias, explain the mechanism and which way it moves the estimated treatment effect.</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Immortal time and lead time</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Diagnose each scenario, then draw the timeline that shows why the effect is an artefact.</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Lead-time bias or real survival benefit: how do I tell them apart?</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Allocation concealment versus blinding: aren't they the same?</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Period effect or cohort effect: what's the distinction?</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Timing-artefact audit and bias-risk matrix</a:t>
            </a:r>
            <a:endParaRPr lang="en-US" sz="2400" dirty="0"/>
          </a:p>
        </p:txBody>
      </p:sp>
      <p:sp>
        <p:nvSpPr>
          <p:cNvPr id="7" name="Text 4"/>
          <p:cNvSpPr/>
          <p:nvPr/>
        </p:nvSpPr>
        <p:spPr>
          <a:xfrm>
            <a:off x="566928" y="1682496"/>
            <a:ext cx="8138160" cy="15087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For each provided study, decide whether its headline result reflects a genuine effect or a timing artefact (immortal time, lead-time, or time-window bias), and record the threat with a one-line justification in the matrix. Where the study reports counts, recompute the result both as published and after correcting the timing flaw.</a:t>
            </a:r>
            <a:endParaRPr lang="en-US" sz="1500" dirty="0"/>
          </a:p>
        </p:txBody>
      </p:sp>
      <p:sp>
        <p:nvSpPr>
          <p:cNvPr id="8" name="Text 5"/>
          <p:cNvSpPr/>
          <p:nvPr/>
        </p:nvSpPr>
        <p:spPr>
          <a:xfrm>
            <a:off x="566928" y="333756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each study summary and write down its headline result in plain words (for example, the drug roughly halved the death rate).</a:t>
            </a:r>
            <a:endParaRPr lang="en-US" sz="1350" dirty="0"/>
          </a:p>
        </p:txBody>
      </p:sp>
      <p:sp>
        <p:nvSpPr>
          <p:cNvPr id="9" name="Text 6"/>
          <p:cNvSpPr/>
          <p:nvPr/>
        </p:nvSpPr>
        <p:spPr>
          <a:xfrm>
            <a:off x="566928" y="3895344"/>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Locate the timing detail: when does follow-up start, when is exposure assigned, and could a person be guaranteed to survive part of their counted time?</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230 Lesson 10 — Design Specific and Temporal Biases</dc:title>
  <dc:subject>PptxGenJS Presentation</dc:subject>
  <dc:creator>Dr. Kiffer G. Card</dc:creator>
  <cp:lastModifiedBy>Dr. Kiffer G. Card</cp:lastModifiedBy>
  <cp:revision>1</cp:revision>
  <dcterms:created xsi:type="dcterms:W3CDTF">2026-06-16T00:35:11Z</dcterms:created>
  <dcterms:modified xsi:type="dcterms:W3CDTF">2026-06-16T00:35:11Z</dcterms:modified>
</cp:coreProperties>
</file>