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notesMasterIdLst>
    <p:notesMasterId r:id="rId1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230 Lesson 1: Foundations of Epidemiology
Session focus: Place epidemiology among the ways people come to know about health, and set the standard of evidence integrity the course will hold every study to. A substitute needs no prior epidemiology to run this; the content cues are in the facilitator notes.
How to use this deck: each slide shows what students see on the board; these speaker notes hold the timings, facilitator talking points, model answers, and answer keys. Students completed the Lesson 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Rating: RED. A retracted study contradicted by stronger evidence must not be relied on, however often it is cited. (This mirrors the real Wakefield 1998 MMR-autism case.)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Study B] Rate Study B Green/Amber/Red and justify in one sentence naming the deciding fact.
Solution: AMBER overall, and effectively RED for the causal claim. Not retracted, so not Red on integrity grounds; but the headline causal claim was overturned by a randomized trial, so the observational finding is unreliable for causation. Deciding fact: a higher-quality RCT reversed it (the real HRT / Women's Health Initiative reversal), a classic case of confounding by indication/healthy-user bias.
[Practice 2: Study C] Rate Study C Green/Amber/Red and justify in one sentence naming the deciding fact.
Solution: GREEN. No integrity problems and replicated extensively across populations and designs; the only objections came from discredited industry doubt. Deciding fact: repeated independent replication of a dose-response relationship (the smoking-lung cancer cohorts, e.g., Doll &amp; Hill).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 and read this week's milestone aloud so everyone works from the live brief.
  2. Students begin the milestone: shortlist candidate topics and start the ways-of-knowing map using the board from the panel activity.
  3. Circulate and pressure-test scope with one question: 'Could you find six to ten primary studies on exactly this question?' If not, help them narrow it.
  4. Mini-conference prompt for each student: 'Which way of knowing currently dominates the evidence on your topic, and which is missing?'
SOURCE: Use the term-project document (Part 2, Week 1) as the source of truth for the brief and rubric. Do not work from a copy, because the capstone may be revised.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On a slip or in the chat: name one topic you are considering and one way of knowing beyond epidemiology you will need for it. Remind students to complete the Lesson 2 module and walkthrough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Display: (a) When the Broad Street pump handle was removed, the cholera outbreak stopped. (b) Epidemiology began as a neutral science, free of politics. (c) Some famous early epidemiological findings were later corrected or retracted.
  2. Ask students to privately decide which single statement is the myth (60 seconds).
  3. Take a show of hands for each; ask one volunteer per option to defend their pick.
  4. Reveal the answer and use the notes below to explain why.
WHAT TO SURFACE (say this):
  - (b) is the myth. Epidemiology grew out of colonial, military, and sanitary-reform agendas; its data categories often encoded the politics of their time.
  - (a) is broadly true but misleading: the outbreak was already declining when the handle came off, which previews a course theme that the timing of an intervention can fool us.
  - (c) is true and sets up the integrity-and-reform section: the field self-corrects, which is a strength, not an embarrassment.
Set-up: Put the three statements below on a slide. Students vote by show of hands; nothing to hand 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Jigsaw, six groups   |   Materials: Six cards labelled clinical, biomedical/lab, social/qualitative, environmental, Indigenous/traditional, observational epidemiology. One question on the board, e.g., 'Why do rates of type 2 diabetes differ across neighbourhoods?'
RUN IT:
  1. Assign each group one way of knowing.
  2. Each group answers two questions about the board topic in five minutes: what can our way of knowing contribute, and what can it not answer?
  3. Each group reports in sixty seconds while you build a two-column board: contributes / cannot answer.
FACILITATOR TALKING POINTS:
  - Clinical: sees individual cases and mechanisms; cannot see the population distribution.
  - Biomedical/lab: identifies biological pathways; misses social context.
  - Social/qualitative: surfaces meaning, lived experience, and pathways; not built for incidence estimates.
  - Environmental: links exposures to place; risks ecological inference if pushed onto individuals.
  - Indigenous/traditional: holistic, place-based, long-run knowledge; governed by community principles such as OCAP, not extractable on demand.
  - Observational epidemiology: estimates distribution and association at population scale; cannot by itself establish mechanism or meaning.
  - Land this: no single way of knowing is sufficient; epidemiology is one contributor and is strongest when it knows its limits.
Close: Leave the two-column board up; students photograph it as raw material for the Week 1 milestone map.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Paired case analysis   |   Materials: A slide with a short paraphrased excerpt in the style of an industry doubt memo, e.g., 'The science is not settled. These studies have not proven causation. More research is needed before any action.'
RUN IT:
  1. In pairs, students name the rhetorical moves and why each undermines fair evidence use (five minutes).
  2. Pairs call out one move each; you list them on the board.
  3. Connect to present-day cases: vaping, sugar, climate.
FACILITATOR TALKING POINTS:
  - 'More research needed' used as indefinite delay; demanding proof beyond all doubt before acting.
  - Attacking single studies instead of weighing the whole body of evidence.
  - Funding and amplifying friendly studies; emphasizing uncertainty selectively.
  - A fair reading weighs the totality of evidence and states calibrated confidence rather than waiting for certainty.
Close: Students jot the integrity red flags they will watch for when appraising their own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Isn't epidemiology just correlation, so it can never show causation?
A. Association is the starting point, not the end. Across the term we build the tools (design, bias control, confounding control, and triangulation across studies) that let us reason toward causation. John Snow reasoned causally before anyone had seen the cholera microbe. Causal inference is disciplined, not forbidden.
Q2. If early findings get overturned, why trust the field at all?
A. Because self-correction is the mechanism, not a failure of it. Knowledge accumulates in layers and gets revised. What matters is checking a study's integrity record and the weight of replicated evidence, which is exactly what this week's trust-ledger work practises.
Q3. What is OCAP and why bring it up in a methods course?
A. OCAP (Ownership, Control, Access, Possession) is a set of First Nations principles for governing data about Indigenous communities. It matters because 'the data exist' does not mean they are yours to use. Ethical conduct includes who controls and benefits from the knowledge.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of three study dossiers (provided below; nothing to search for). Optional only: the live Retraction Watch Database and Google Scholar if a pair wants to verify a dossier, but everything needed is on the handout.
WHAT GOOD WORK LOOKS LIKE:
There is no single correct rating, but the justification must name the deciding fact. Strong work weights a retraction or a failed high-quality replication heavily, separates 'not retracted' from 'sound', and never rates a study Red merely for being old or small. Common errors to correct: trusting a study because it is highly cited; assigning a rating with no stated reason; treating an observational reversal-by-RCT as merely Amber when the causal claim is effectively dead. The three dossiers are modelled on real, verifiable cases (Wakefield 1998; the HRT observational-versus-WHI reversal; the Doll &amp; Hill smoking cohorts), so afterwards you can point students to the real record.
Debrief: Land the rule in one line: fame is not soundness; the integrity and replication record decide trust. In the capstone, students will verify these records themselves on Retraction Watch and Google Scholar, now that they know exactly what to look for.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230  ·  LESSON 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Foundations of Epidemiology</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Place epidemiology among the ways people come to know about health, and set the standard of evidence integrity the course will hold every study to.</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Trust-ledger drill: rating study integrity  (continued)</a:t>
            </a:r>
            <a:endParaRPr lang="en-US" sz="2400" dirty="0"/>
          </a:p>
        </p:txBody>
      </p:sp>
      <p:sp>
        <p:nvSpPr>
          <p:cNvPr id="6" name="Text 4"/>
          <p:cNvSpPr/>
          <p:nvPr/>
        </p:nvSpPr>
        <p:spPr>
          <a:xfrm>
            <a:off x="566928" y="168249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replication line: has the finding been independently replicated, has a replication failed, or has it never been tested?</a:t>
            </a:r>
            <a:endParaRPr lang="en-US" sz="1350" dirty="0"/>
          </a:p>
        </p:txBody>
      </p:sp>
      <p:sp>
        <p:nvSpPr>
          <p:cNvPr id="7" name="Text 5"/>
          <p:cNvSpPr/>
          <p:nvPr/>
        </p:nvSpPr>
        <p:spPr>
          <a:xfrm>
            <a:off x="566928" y="224028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critique line: are there serious, specific methodological objections (tiny sample, confounding, selective reporting)?</a:t>
            </a:r>
            <a:endParaRPr lang="en-US" sz="1350" dirty="0"/>
          </a:p>
        </p:txBody>
      </p:sp>
      <p:sp>
        <p:nvSpPr>
          <p:cNvPr id="8" name="Text 6"/>
          <p:cNvSpPr/>
          <p:nvPr/>
        </p:nvSpPr>
        <p:spPr>
          <a:xfrm>
            <a:off x="566928" y="279806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Assign a rating using the rule: Green = no integrity problems and replicated or otherwise robust; Amber = no retraction but unreplicated or seriously critiqued; Red = retracted, or overturned by stronger evidence.</a:t>
            </a:r>
            <a:endParaRPr lang="en-US" sz="1350" dirty="0"/>
          </a:p>
        </p:txBody>
      </p:sp>
      <p:sp>
        <p:nvSpPr>
          <p:cNvPr id="9" name="Text 7"/>
          <p:cNvSpPr/>
          <p:nvPr/>
        </p:nvSpPr>
        <p:spPr>
          <a:xfrm>
            <a:off x="566928" y="37947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one sentence of justification that cites the single fact that drove your rating.</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Study A — a retracted vaccine claim</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Study A (1998, high-profile medical journal). Claim: a childhood vaccine is linked to a developmental disorder. Citations: several thousand. Integrity: fully RETRACTED by the journal in 2010 after investigation found undisclosed conflicts of interest and data irregularities. Replication: large independent studies found no such link. Critiques: original sample was tiny (12 children) and selectively recruited.</a:t>
            </a:r>
            <a:endParaRPr lang="en-US" sz="1250" dirty="0"/>
          </a:p>
        </p:txBody>
      </p:sp>
      <p:sp>
        <p:nvSpPr>
          <p:cNvPr id="10" name="Text 7"/>
          <p:cNvSpPr/>
          <p:nvPr/>
        </p:nvSpPr>
        <p:spPr>
          <a:xfrm>
            <a:off x="566928" y="2919984"/>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Fame check: thousands of citations tells us the claim spread widely, not that it is sound.</a:t>
            </a:r>
            <a:endParaRPr lang="en-US" sz="1250" dirty="0"/>
          </a:p>
        </p:txBody>
      </p:sp>
      <p:sp>
        <p:nvSpPr>
          <p:cNvPr id="11" name="Text 8"/>
          <p:cNvSpPr/>
          <p:nvPr/>
        </p:nvSpPr>
        <p:spPr>
          <a:xfrm>
            <a:off x="566928" y="344525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Integrity line is decisive: the paper was fully retracted. That is the strongest possible red flag.</a:t>
            </a:r>
            <a:endParaRPr lang="en-US" sz="1250" dirty="0"/>
          </a:p>
        </p:txBody>
      </p:sp>
      <p:sp>
        <p:nvSpPr>
          <p:cNvPr id="12" name="Text 9"/>
          <p:cNvSpPr/>
          <p:nvPr/>
        </p:nvSpPr>
        <p:spPr>
          <a:xfrm>
            <a:off x="566928" y="39705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Replication line agrees: larger, independent studies did not reproduce the finding.</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Study A — a retracted vaccine claim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Critiques explain why it was never reliable: a sample of 12, selectively recruited, cannot support the claim.</a:t>
            </a:r>
            <a:endParaRPr lang="en-US" sz="1250" dirty="0"/>
          </a:p>
        </p:txBody>
      </p:sp>
      <p:sp>
        <p:nvSpPr>
          <p:cNvPr id="7" name="Text 5"/>
          <p:cNvSpPr/>
          <p:nvPr/>
        </p:nvSpPr>
        <p:spPr>
          <a:xfrm>
            <a:off x="566928" y="1842008"/>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Rating: RED. A retracted study contradicted by stronger evidence must not be relied on, however often it is cited. (This mirrors the real Wakefield 1998 MMR-autism case.)</a:t>
            </a:r>
            <a:endParaRPr lang="en-US" sz="13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Study B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B (early 2000s observational study). Claim: a hormone therapy lowers heart-disease risk in post-menopausal women; influential in clinical practice. Citations: very high. Integrity: NOT retracted. Replication: a later large randomized trial found the therapy did NOT lower (and in some groups raised) cardiovascular risk. Critiques: the observational benefit is attributed to healthy-user confounding (women who took the therapy were healthier and wealthier to begin with).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Rate Study B Green/Amber/Red and justify in one sentence naming the deciding fact.</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599184"/>
          </a:xfrm>
          <a:prstGeom prst="roundRect">
            <a:avLst>
              <a:gd name="adj" fmla="val 2859"/>
            </a:avLst>
          </a:prstGeom>
          <a:solidFill>
            <a:srgbClr val="F4F7F6"/>
          </a:solidFill>
          <a:ln w="12700">
            <a:solidFill>
              <a:srgbClr val="E8ECEE"/>
            </a:solidFill>
            <a:prstDash val="solid"/>
          </a:ln>
        </p:spPr>
      </p:sp>
      <p:sp>
        <p:nvSpPr>
          <p:cNvPr id="7" name="Shape 5"/>
          <p:cNvSpPr/>
          <p:nvPr/>
        </p:nvSpPr>
        <p:spPr>
          <a:xfrm>
            <a:off x="566928" y="1316736"/>
            <a:ext cx="54864" cy="1599184"/>
          </a:xfrm>
          <a:prstGeom prst="rect">
            <a:avLst/>
          </a:prstGeom>
          <a:solidFill>
            <a:srgbClr val="0B7B6B"/>
          </a:solidFill>
          <a:ln/>
        </p:spPr>
      </p:sp>
      <p:sp>
        <p:nvSpPr>
          <p:cNvPr id="8" name="Text 6"/>
          <p:cNvSpPr/>
          <p:nvPr/>
        </p:nvSpPr>
        <p:spPr>
          <a:xfrm>
            <a:off x="749808" y="1389888"/>
            <a:ext cx="7754112" cy="1452880"/>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Study C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Study C (mid-20th-century cohort study). Claim: a dose-response link between smoking and lung cancer. Citations: tens of thousands. Integrity: no retraction, correction, or expression of concern. Replication: replicated across many countries and study designs over decades. Critiques: early industry-funded objections, since discredited.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Rate Study C Green/Amber/Red and justify in one sentence naming the deciding fact.</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way of knowing currently dominates the evidence on your topic, and which is missing?</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On a slip or in the chat: name one topic you are considering and one way of knowing beyond epidemiology you will need for 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0:00–0:12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0:12–0:48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0:48–1:00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1:00–1:10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1:10–1:50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1:50–2:42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2:42–2:47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development of epidemiology from ancient plagues to modern public-health surveillance</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foundational figures, methods, and innovations that shaped the discipline</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Critically examine the colonial, racial, and political origins of epidemiological knowledge</a:t>
            </a:r>
            <a:endParaRPr lang="en-US" sz="1400" dirty="0"/>
          </a:p>
        </p:txBody>
      </p:sp>
      <p:sp>
        <p:nvSpPr>
          <p:cNvPr id="10" name="Text 7"/>
          <p:cNvSpPr/>
          <p:nvPr/>
        </p:nvSpPr>
        <p:spPr>
          <a:xfrm>
            <a:off x="566928" y="303885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Use Actor-Network Theory to explain how scientific advances emerge from networks of people, technologies, and institutions</a:t>
            </a:r>
            <a:endParaRPr lang="en-US" sz="1400" dirty="0"/>
          </a:p>
        </p:txBody>
      </p:sp>
      <p:sp>
        <p:nvSpPr>
          <p:cNvPr id="11" name="Text 8"/>
          <p:cNvSpPr/>
          <p:nvPr/>
        </p:nvSpPr>
        <p:spPr>
          <a:xfrm>
            <a:off x="566928" y="361289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epistemology, ontology, and axiology, and locate epidemiology among the major research paradigms</a:t>
            </a:r>
            <a:endParaRPr lang="en-US" sz="1400" dirty="0"/>
          </a:p>
        </p:txBody>
      </p:sp>
      <p:sp>
        <p:nvSpPr>
          <p:cNvPr id="12" name="Text 9"/>
          <p:cNvSpPr/>
          <p:nvPr/>
        </p:nvSpPr>
        <p:spPr>
          <a:xfrm>
            <a:off x="566928" y="41869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Evaluate the strengths and limits of Western quantitative science as a way of knowing</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how Indigenous knowledge systems, lived experience, and qualitative methods contribute to public-health evidence</a:t>
            </a:r>
            <a:endParaRPr lang="en-US" sz="1400" dirty="0"/>
          </a:p>
        </p:txBody>
      </p:sp>
      <p:sp>
        <p:nvSpPr>
          <p:cNvPr id="7"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Define research misconduct, questionable research practices, and the manufactured-doubt strategy used by industry</a:t>
            </a:r>
            <a:endParaRPr lang="en-US" sz="1400" dirty="0"/>
          </a:p>
        </p:txBody>
      </p:sp>
      <p:sp>
        <p:nvSpPr>
          <p:cNvPr id="8" name="Text 6"/>
          <p:cNvSpPr/>
          <p:nvPr/>
        </p:nvSpPr>
        <p:spPr>
          <a:xfrm>
            <a:off x="566928" y="2464816"/>
            <a:ext cx="8138160" cy="723900"/>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the replication crisis and the open-science reforms (preregistration, registered reports, data and code sharing) it has prompted</a:t>
            </a:r>
            <a:endParaRPr lang="en-US" sz="1400" dirty="0"/>
          </a:p>
        </p:txBody>
      </p:sp>
      <p:sp>
        <p:nvSpPr>
          <p:cNvPr id="9" name="Text 7"/>
          <p:cNvSpPr/>
          <p:nvPr/>
        </p:nvSpPr>
        <p:spPr>
          <a:xfrm>
            <a:off x="566928" y="326644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OCAP® and EGAP principles to evaluate the trustworthiness and ethical conduct of public-health research</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Two truths and a myth</a:t>
            </a:r>
            <a:endParaRPr lang="en-US" sz="2400" dirty="0"/>
          </a:p>
        </p:txBody>
      </p:sp>
      <p:sp>
        <p:nvSpPr>
          <p:cNvPr id="7" name="Shape 4"/>
          <p:cNvSpPr/>
          <p:nvPr/>
        </p:nvSpPr>
        <p:spPr>
          <a:xfrm>
            <a:off x="566928" y="1316736"/>
            <a:ext cx="8138160" cy="2414016"/>
          </a:xfrm>
          <a:prstGeom prst="roundRect">
            <a:avLst>
              <a:gd name="adj" fmla="val 2652"/>
            </a:avLst>
          </a:prstGeom>
          <a:solidFill>
            <a:srgbClr val="E6F3F0"/>
          </a:solidFill>
          <a:ln/>
        </p:spPr>
      </p:sp>
      <p:sp>
        <p:nvSpPr>
          <p:cNvPr id="8" name="Shape 5"/>
          <p:cNvSpPr/>
          <p:nvPr/>
        </p:nvSpPr>
        <p:spPr>
          <a:xfrm>
            <a:off x="566928" y="1316736"/>
            <a:ext cx="73152" cy="2414016"/>
          </a:xfrm>
          <a:prstGeom prst="rect">
            <a:avLst/>
          </a:prstGeom>
          <a:solidFill>
            <a:srgbClr val="0B7B6B"/>
          </a:solidFill>
          <a:ln/>
        </p:spPr>
      </p:sp>
      <p:sp>
        <p:nvSpPr>
          <p:cNvPr id="9" name="Text 6"/>
          <p:cNvSpPr/>
          <p:nvPr/>
        </p:nvSpPr>
        <p:spPr>
          <a:xfrm>
            <a:off x="822960" y="1362456"/>
            <a:ext cx="7635240" cy="232257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Which one is the myth?</a:t>
            </a:r>
            <a:endParaRPr lang="en-US" sz="1800" dirty="0"/>
          </a:p>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 Removing the Broad Street pump handle stopped the cholera outbreak.</a:t>
            </a:r>
            <a:endParaRPr lang="en-US" sz="1800" dirty="0"/>
          </a:p>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(b) Epidemiology began as a neutral science, free of politics.</a:t>
            </a:r>
            <a:endParaRPr lang="en-US" sz="1800" dirty="0"/>
          </a:p>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(c) Some famous early findings were later corrected or retracted.</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20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Ways-of-knowing panel</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your assigned way of knowing, what does it contribute to this question, and what is it blind to?</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Manufactured doubt: spot the move</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Which doubt-manufacturing moves do you see here, and what would a fair scientist say instead?</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Isn't epidemiology just correlation, so it can never show causation?</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If early findings get overturned, why trust the field at all?</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is OCAP and why bring it up in a methods course?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Trust-ledger drill: rating study integrity</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Decide how far to trust a published study by reading its integrity record, not its fame. For each provided dossier (citation count, retraction/correction status, replication record, major critiques) assign a rating of Green (rely on it), Amber (use with caution), or Red (do not rely on it), and justify it in one sentence that names the deciding fact.</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the dossier and note the study's claim and how widely it is cited.</a:t>
            </a:r>
            <a:endParaRPr lang="en-US" sz="1350" dirty="0"/>
          </a:p>
        </p:txBody>
      </p:sp>
      <p:sp>
        <p:nvSpPr>
          <p:cNvPr id="9" name="Text 6"/>
          <p:cNvSpPr/>
          <p:nvPr/>
        </p:nvSpPr>
        <p:spPr>
          <a:xfrm>
            <a:off x="566928" y="3895344"/>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Check the integrity line: has the paper been retracted, corrected, or given an expression of concern? A full retraction is the strongest red flag.</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16</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230 Lesson 1 — Foundations of Epidemiology</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