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9: Environmental Health Indoor Built and Natural
Session focus: Move across environmental health from outdoor air to the indoor, built, and natural environments and the climate, and reason about exposure pathways.
How to use this deck: each slide shows what students see on the board; these speaker notes hold the timings, facilitator talking points, model answers, and answer keys. Students completed the Lesson 9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heat wave is associated with about 120 excess deaths, roughly 53 percent above the expected count. Comparing observed deaths to a baseline rate turns the diffuse claim 'heat is dangerous' into a specific, countable public health effect.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Wildfire smoke and asthma emergency visits] Compute the asthma-visit rate per day on smoke days and on clear days, the rate ratio, and the number of excess visits over the 10 smoke days. Then state the pathway, the data source, and one reason the smoke exposure is hard to measure at the individual level.
Solution: Rate on smoke days = 240 / 10 = 24 visits per day. Rate on clear days = 300 / 20 = 15 visits per day. Rate ratio = 24 / 15 = 1.6, so asthma emergency visits run 1.6 times higher on smoke days. Excess visits per smoke day = 24 minus 15 = 9; over 10 smoke days that is 9 times 10 = 90 excess asthma visits attributable to the smoke episode. Data source: emergency-department visit logs, comparing smoke days to clear days in the same month (which holds season roughly constant). Pathway as asked: smoke raises PM2.5, PM2.5 inflames and narrows airways, that triggers asthma attacks and visits. Measurement difficulty: a single regional monitor reports ambient PM2.5, not what any individual inhaled; people indoors, with purifiers, or who left the region got a lower dose, so using the area-wide smoke day as the exposure misclassifies personal dose and generally biases the rate ratio toward 1 (underestimating the true effect). Reasonable action: clean-air shelters and public advisories to stay indoors during smoke.
[Practice 2: Contaminated drinking water and gastrointestinal illness] Compute the attack rate in each zone, the risk ratio, and the attributable fraction among the exposed. Then name the data source, and give one reason the water exposure is hard to measure cleanly.
Solution: Attack rate in the affected zone = 180 / 600 = 0.30 = 30 percent. Attack rate in the comparison zone = 30 / 600 = 0.05 = 5 percent. Risk ratio = 0.30 / 0.05 = 6.0, so residents on the contaminated supply were 6 times as likely to fall ill. Attributable fraction among the exposed = (RR minus 1) / RR = (6 minus 1) / 6 = 5/6 = 0.833 = about 83 percent, meaning roughly 83 percent of the illness among the exposed is attributable to the contaminated water. Data source: a follow-up illness survey (or reportable-disease case counts) compared across the two distribution zones, with the clean adjacent zone serving as the unexposed comparison. Measurement difficulty: 'exposed' is assigned by living in the zone, but actual dose depends on how much tap water each person drank, whether they boiled it, or drank bottled water, and recall of mild GI symptoms is imperfect, so exposure and outcome are both measured with error. Reasonable action: an immediate boil-water advisory and repair of the disinfection failure.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9 and read the milestone aloud.
  2. Students decide whether an environmental lens fits their topic and identify one exposure dataset if it does.
  3. Circulate and ask each student about the exposure-measurement problem they face.
  4. Mini-conference prompt: 'Is there a place-based or environmental exposure in your topic, and how would you measure it?'
SOURCE: Refer to the term-project document (Part 2, Week 9) for the brief, rubric, and non-fit routes.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one environmental exposure for your topic and a dataset for it, or document the non-fit. Complete the Lesson 10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name what changed in how we measure air pollution and what stayed the same in how it harms (three minutes).
  2. Surface with the notes.
WHAT TO SURFACE (say this):
  - What changed: from counting deaths during visible smog events to continuous monitoring of fine particulates (PM2.5) and modelled exposure.
  - What stayed: the harm pathway (particles into the lungs and bloodstream) and the equity pattern (worse exposure for the poor).
  - Better measurement reveals harm at levels once thought safe.
Set-up: Slide pairing the 1952 London smog with a modern PM2.5 air-quality map.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Pathway build, groups   |   Materials: One pollutant on the board (PM2.5, lead, or radon).
RUN IT:
  1. Groups trace source, route, dose, and effect for the pollutant (six minutes).
  2. Groups mark where measurement is hardest.
  3. Correct with the notes.
FACILITATOR TALKING POINTS:
  - Source (traffic, industry, soil), route (inhalation, ingestion), dose (concentration times time), effect (respiratory, cardiovascular, neurodevelopmental).
  - Dose is the hard part: personal exposure differs from a monitoring-station reading.
  - Exposure misclassification is the central methodological challenge in environmental epidemiology.
Close: Students note the exposure-measurement problem for any environmental angle on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Applied audit, pairs   |   Materials: A familiar neighbourhood (campus or downtown) as the object; a short checklist (walkability, green space, food access, traffic, housing).
RUN IT:
  1. Pairs rate the area on each feature and link it to a health outcome (six minutes).
  2. Pairs name the single feature with the biggest health footprint.
  3. Discuss how the built environment shapes behaviour without anyone choosing.
FACILITATOR TALKING POINTS:
  - Walkability and green space support activity and mental health; car dependence and food deserts harm it.
  - The built environment shapes behaviour by default, which is why structural design is powerful.
  - These features cluster with income, linking environment to social determinants.
Close: Students note a built-environment factor relevant to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Why is environmental exposure so hard to measure?
A. Because what harms a person is their personal dose over time, but we usually have area-level readings from fixed monitors. People move, spend time indoors, and vary in susceptibility, so station data misclassify individual exposure, biasing estimates (often toward the null).
Q2. Doesn't 'everyone is exposed' make air pollution impossible to study?
A. It complicates it, because there is no clean unexposed group, but gradients in exposure across places and time still allow comparison. Natural experiments (a factory closing, a new low-emission zone) are especially useful.
Q3. How do we link climate change to a specific health outcome?
A. Through defined pathways: heat to heat-stroke and cardiovascular deaths, wildfire smoke to respiratory visits, flooding to waterborne disease and displacement. You connect a measurable climate change to a measurable outcome with a plausible route and data on both.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one fully worked climate-health linkage and two short data scenarios with all counts supplied. Each scenario gives a hazard, an exposed and a comparison group or period, and the relevant health counts. A four-function calculator is the only tool needed.
WHAT GOOD WORK LOOKS LIKE:
There is no single phrasing of the pathway, but strong work makes the chain specific (a named exposure, a named mechanism, a named outcome) and names a real data source that records that outcome with a defensible comparison group or baseline. On the numbers the answers are fixed: the heat worked example gives 120 excess deaths (about 53 percent above baseline); Practice 1 gives rates of 24 versus 15 per day, a rate ratio of 1.6, and 90 excess visits; Practice 2 gives attack rates of 30 percent versus 5 percent, a risk ratio of 6.0, and an attributable fraction of about 83 percent. Credit students who distinguish excess counts (observed minus expected) from ratios (exposed divided by unexposed) and who flag that area-wide exposure misclassifies individual dose. Common errors to correct: asserting 'climate harms health' with no pathway or outcome; naming no data source; dividing the wrong way on the ratio (clear over smoke); forgetting to multiply the per-day excess by the number of exposed days; and confusing the attributable fraction among the exposed with the risk ratio itself.
Debrief: Land the rule in one line: a climate hazard becomes researchable only once you pin it to one outcome, one pathway, one data source, and a comparison that yields an excess count or a ratio.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9</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Environmental Health Indoor Built and Natural</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Move across environmental health from outdoor air to the indoor, built, and natural environments and the climate, and reason about exposure pathways.</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10</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Linkage drill: turning a climate hazard into a measurable health effect  (continued)</a:t>
            </a:r>
            <a:endParaRPr lang="en-US" sz="2400" dirty="0"/>
          </a:p>
        </p:txBody>
      </p:sp>
      <p:sp>
        <p:nvSpPr>
          <p:cNvPr id="6" name="Text 4"/>
          <p:cNvSpPr/>
          <p:nvPr/>
        </p:nvSpPr>
        <p:spPr>
          <a:xfrm>
            <a:off x="566928" y="168249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the data source that records the outcome (death registrations, emergency-department visit logs, reportable-disease case counts) and the comparison it allows: exposed period versus a baseline period, or an exposed group versus an unexposed group.</a:t>
            </a:r>
            <a:endParaRPr lang="en-US" sz="1350" dirty="0"/>
          </a:p>
        </p:txBody>
      </p:sp>
      <p:sp>
        <p:nvSpPr>
          <p:cNvPr id="7" name="Text 5"/>
          <p:cNvSpPr/>
          <p:nvPr/>
        </p:nvSpPr>
        <p:spPr>
          <a:xfrm>
            <a:off x="566928" y="267919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From the supplied counts, compute the comparison: either excess events (observed minus expected) or a ratio (rate or risk in the exposed divided by the unexposed).</a:t>
            </a:r>
            <a:endParaRPr lang="en-US" sz="1350" dirty="0"/>
          </a:p>
        </p:txBody>
      </p:sp>
      <p:sp>
        <p:nvSpPr>
          <p:cNvPr id="8" name="Text 6"/>
          <p:cNvSpPr/>
          <p:nvPr/>
        </p:nvSpPr>
        <p:spPr>
          <a:xfrm>
            <a:off x="566928" y="3456432"/>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Interpret the number in one sentence in plain terms (how many extra cases, or how many times higher the risk).</a:t>
            </a:r>
            <a:endParaRPr lang="en-US" sz="1350" dirty="0"/>
          </a:p>
        </p:txBody>
      </p:sp>
      <p:sp>
        <p:nvSpPr>
          <p:cNvPr id="9" name="Text 7"/>
          <p:cNvSpPr/>
          <p:nvPr/>
        </p:nvSpPr>
        <p:spPr>
          <a:xfrm>
            <a:off x="566928" y="401421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Name one reason the exposure is hard to measure cleanly (people move, indoor versus outdoor dose differs, lag between exposure and outcome) and how it could bias the estimate.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Linkage drill: turning a climate hazard into a measurable health effect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one action the finding would justify (a heat-warning system, clean-air shelters, a boil-water advisory) so the linkage connects to a decision.</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Extreme heat and excess deaths</a:t>
            </a:r>
            <a:endParaRPr lang="en-US" sz="2400" dirty="0"/>
          </a:p>
        </p:txBody>
      </p:sp>
      <p:sp>
        <p:nvSpPr>
          <p:cNvPr id="7" name="Shape 4"/>
          <p:cNvSpPr/>
          <p:nvPr/>
        </p:nvSpPr>
        <p:spPr>
          <a:xfrm>
            <a:off x="566928" y="1316736"/>
            <a:ext cx="8138160" cy="1456944"/>
          </a:xfrm>
          <a:prstGeom prst="roundRect">
            <a:avLst>
              <a:gd name="adj" fmla="val 3766"/>
            </a:avLst>
          </a:prstGeom>
          <a:solidFill>
            <a:srgbClr val="E6F3F0"/>
          </a:solidFill>
          <a:ln/>
        </p:spPr>
      </p:sp>
      <p:sp>
        <p:nvSpPr>
          <p:cNvPr id="8" name="Shape 5"/>
          <p:cNvSpPr/>
          <p:nvPr/>
        </p:nvSpPr>
        <p:spPr>
          <a:xfrm>
            <a:off x="566928" y="1316736"/>
            <a:ext cx="64008" cy="1456944"/>
          </a:xfrm>
          <a:prstGeom prst="rect">
            <a:avLst/>
          </a:prstGeom>
          <a:solidFill>
            <a:srgbClr val="0B7B6B"/>
          </a:solidFill>
          <a:ln/>
        </p:spPr>
      </p:sp>
      <p:sp>
        <p:nvSpPr>
          <p:cNvPr id="9" name="Text 6"/>
          <p:cNvSpPr/>
          <p:nvPr/>
        </p:nvSpPr>
        <p:spPr>
          <a:xfrm>
            <a:off x="786384" y="1380744"/>
            <a:ext cx="7680960" cy="13289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A city of 500,000 records all-cause deaths daily. During a 5-day heat wave the daily death counts are 62, 71, 78, 74, and 60. On ordinary days in the same season the city averages 45 deaths per day. Proposed pathway: extreme heat leads to cardiovascular and thermoregulatory strain leads to excess deaths, concentrated in the elderly and the chronically ill.</a:t>
            </a:r>
            <a:endParaRPr lang="en-US" sz="1250" dirty="0"/>
          </a:p>
        </p:txBody>
      </p:sp>
      <p:sp>
        <p:nvSpPr>
          <p:cNvPr id="10" name="Text 7"/>
          <p:cNvSpPr/>
          <p:nvPr/>
        </p:nvSpPr>
        <p:spPr>
          <a:xfrm>
            <a:off x="566928" y="29199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Outcome and data: all-cause deaths from death-registration records; compare the heat-wave period against the same-season baseline rate of 45 deaths per day.</a:t>
            </a:r>
            <a:endParaRPr lang="en-US" sz="1250" dirty="0"/>
          </a:p>
        </p:txBody>
      </p:sp>
      <p:sp>
        <p:nvSpPr>
          <p:cNvPr id="11" name="Text 8"/>
          <p:cNvSpPr/>
          <p:nvPr/>
        </p:nvSpPr>
        <p:spPr>
          <a:xfrm>
            <a:off x="566928" y="3648456"/>
            <a:ext cx="8138160" cy="2443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Observed deaths over the 5 heat-wave days: 62 + 71 + 78 + 74 + 60 = 345.</a:t>
            </a:r>
            <a:endParaRPr lang="en-US" sz="1250" dirty="0"/>
          </a:p>
        </p:txBody>
      </p:sp>
      <p:sp>
        <p:nvSpPr>
          <p:cNvPr id="12" name="Text 9"/>
          <p:cNvSpPr/>
          <p:nvPr/>
        </p:nvSpPr>
        <p:spPr>
          <a:xfrm>
            <a:off x="566928" y="3970528"/>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Expected deaths if the period had been ordinary: 45 per day times 5 days = 225.</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Extreme heat and excess deaths  (continued)</a:t>
            </a:r>
            <a:endParaRPr lang="en-US" sz="2400" dirty="0"/>
          </a:p>
        </p:txBody>
      </p:sp>
      <p:sp>
        <p:nvSpPr>
          <p:cNvPr id="6" name="Text 4"/>
          <p:cNvSpPr/>
          <p:nvPr/>
        </p:nvSpPr>
        <p:spPr>
          <a:xfrm>
            <a:off x="566928" y="1316736"/>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Excess deaths attributable to the heat wave: 345 minus 225 = 120, which is 120 / 225 = 53 percent above baseline.</a:t>
            </a:r>
            <a:endParaRPr lang="en-US" sz="1250" dirty="0"/>
          </a:p>
        </p:txBody>
      </p:sp>
      <p:sp>
        <p:nvSpPr>
          <p:cNvPr id="7" name="Text 5"/>
          <p:cNvSpPr/>
          <p:nvPr/>
        </p:nvSpPr>
        <p:spPr>
          <a:xfrm>
            <a:off x="566928" y="1842008"/>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Measurement caveat: heat exposure is not the body temperature people actually experienced; air conditioning, indoor work, and individual frailty all modify dose, so the count attributes deaths to the period rather than to a measured personal exposure, and short-term mortality displacement (some deaths only brought forward by days) can inflate the raw excess.</a:t>
            </a:r>
            <a:endParaRPr lang="en-US" sz="1250" dirty="0"/>
          </a:p>
        </p:txBody>
      </p:sp>
      <p:sp>
        <p:nvSpPr>
          <p:cNvPr id="8" name="Text 6"/>
          <p:cNvSpPr/>
          <p:nvPr/>
        </p:nvSpPr>
        <p:spPr>
          <a:xfrm>
            <a:off x="566928" y="29768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Decision: an excess of this size justifies a heat-warning and response system (cooling centres, checks on isolated elderly residents).</a:t>
            </a:r>
            <a:endParaRPr lang="en-US" sz="1250" dirty="0"/>
          </a:p>
        </p:txBody>
      </p:sp>
      <p:sp>
        <p:nvSpPr>
          <p:cNvPr id="9" name="Text 7"/>
          <p:cNvSpPr/>
          <p:nvPr/>
        </p:nvSpPr>
        <p:spPr>
          <a:xfrm>
            <a:off x="566928" y="3502152"/>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heat wave is associated with about 120 excess deaths, roughly 53 percent above the expected count. Comparing observed deaths to a baseline rate turns the diffuse claim 'heat is dangerous' into a specific, countable public health effect.</a:t>
            </a:r>
            <a:endParaRPr lang="en-US" sz="13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8" name="Shape 5"/>
          <p:cNvSpPr/>
          <p:nvPr/>
        </p:nvSpPr>
        <p:spPr>
          <a:xfrm>
            <a:off x="566928" y="1316736"/>
            <a:ext cx="54864" cy="2160016"/>
          </a:xfrm>
          <a:prstGeom prst="rect">
            <a:avLst/>
          </a:prstGeom>
          <a:solidFill>
            <a:srgbClr val="0B7B6B"/>
          </a:solidFill>
          <a:ln/>
        </p:spPr>
      </p:sp>
      <p:sp>
        <p:nvSpPr>
          <p:cNvPr id="9"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Wildfire smoke and asthma emergency visits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 regional health authority logs every asthma emergency-department visit. Over a wildfire-smoke episode there are 10 smoke days with 240 asthma visits in total; over 20 clear days in the same month there are 300 asthma visits in total. Proposed pathway: wildfire smoke raises fine particulate matter (PM2.5) leads to airway inflammation and bronchoconstriction leads to asthma attacks and emergency visits.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asthma-visit rate per day on smoke days and on clear days, the rate ratio, and the number of excess visits over the 10 smoke days. Then state the pathway, the data source, and one reason the smoke exposure is hard to measure at the individual level.</a:t>
            </a:r>
            <a:endParaRPr lang="en-US" sz="1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2160016"/>
          </a:xfrm>
          <a:prstGeom prst="roundRect">
            <a:avLst>
              <a:gd name="adj" fmla="val 2117"/>
            </a:avLst>
          </a:prstGeom>
          <a:solidFill>
            <a:srgbClr val="F4F7F6"/>
          </a:solidFill>
          <a:ln w="12700">
            <a:solidFill>
              <a:srgbClr val="E8ECEE"/>
            </a:solidFill>
            <a:prstDash val="solid"/>
          </a:ln>
        </p:spPr>
      </p:sp>
      <p:sp>
        <p:nvSpPr>
          <p:cNvPr id="7" name="Shape 5"/>
          <p:cNvSpPr/>
          <p:nvPr/>
        </p:nvSpPr>
        <p:spPr>
          <a:xfrm>
            <a:off x="566928" y="1316736"/>
            <a:ext cx="54864" cy="2160016"/>
          </a:xfrm>
          <a:prstGeom prst="rect">
            <a:avLst/>
          </a:prstGeom>
          <a:solidFill>
            <a:srgbClr val="0B7B6B"/>
          </a:solidFill>
          <a:ln/>
        </p:spPr>
      </p:sp>
      <p:sp>
        <p:nvSpPr>
          <p:cNvPr id="8" name="Text 6"/>
          <p:cNvSpPr/>
          <p:nvPr/>
        </p:nvSpPr>
        <p:spPr>
          <a:xfrm>
            <a:off x="749808" y="1389888"/>
            <a:ext cx="7754112" cy="2013712"/>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Contaminated drinking water and gastrointestinal illness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After heavy rainfall overwhelms a treatment plant, one water-distribution zone receives turbid, inadequately disinfected water while an adjacent zone on a separate clean supply does not. A follow-up survey of 600 residents in each zone records new gastrointestinal (GI) illness in the following two weeks: 180 of 600 fall ill in the affected zone, and 30 of 600 fall ill in the comparison zone. Proposed pathway: contaminated water carries enteric pathogens leads to ingestion leads to gastrointestinal illness.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Compute the attack rate in each zone, the risk ratio, and the attributable fraction among the exposed. Then name the data source, and give one reason the water exposure is hard to measure cleanly.</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9.</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Is there a place-based or environmental exposure in your topic, and how would you measure it?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one environmental exposure for your topic and a dataset for it, or document the non-fit.</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Trace the history of air pollution epidemiology from the 1952 London Fog onward</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major indoor environmental hazards (radon, asbestos, lead, mold) and their public health histories</a:t>
            </a:r>
            <a:endParaRPr lang="en-US" sz="1400" dirty="0"/>
          </a:p>
        </p:txBody>
      </p:sp>
      <p:sp>
        <p:nvSpPr>
          <p:cNvPr id="9" name="Text 6"/>
          <p:cNvSpPr/>
          <p:nvPr/>
        </p:nvSpPr>
        <p:spPr>
          <a:xfrm>
            <a:off x="566928" y="246481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sick building syndrome and its post-COVID evolution</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how housing quality and built environment act as determinants of health</a:t>
            </a:r>
            <a:endParaRPr lang="en-US" sz="1400" dirty="0"/>
          </a:p>
        </p:txBody>
      </p:sp>
      <p:sp>
        <p:nvSpPr>
          <p:cNvPr id="11" name="Text 8"/>
          <p:cNvSpPr/>
          <p:nvPr/>
        </p:nvSpPr>
        <p:spPr>
          <a:xfrm>
            <a:off x="566928" y="3385312"/>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the Walkerton and Flint water crises as case studies</a:t>
            </a:r>
            <a:endParaRPr lang="en-US" sz="1400" dirty="0"/>
          </a:p>
        </p:txBody>
      </p:sp>
      <p:sp>
        <p:nvSpPr>
          <p:cNvPr id="12" name="Text 9"/>
          <p:cNvSpPr/>
          <p:nvPr/>
        </p:nvSpPr>
        <p:spPr>
          <a:xfrm>
            <a:off x="566928" y="3731768"/>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climate change as a public health emergency</a:t>
            </a:r>
            <a:endParaRPr lang="en-US" sz="1400" dirty="0"/>
          </a:p>
        </p:txBody>
      </p:sp>
      <p:sp>
        <p:nvSpPr>
          <p:cNvPr id="13" name="Text 10"/>
          <p:cNvSpPr/>
          <p:nvPr/>
        </p:nvSpPr>
        <p:spPr>
          <a:xfrm>
            <a:off x="566928" y="407822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Recognize the equity dimensions of environmental exposure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major Canadian and international regulatory frameworks for environmental health</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From fog to PM2.5</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From the 1952 London smog to today's PM2.5: what changed in how we measure air pollution, and what stayed the same in how it harms?</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an exposure pathway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For your pollutant, trace source to route to dose to effect, and mark where measurement is hardest.</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Audit a built environment</a:t>
            </a:r>
            <a:endParaRPr lang="en-US" sz="2400" dirty="0"/>
          </a:p>
        </p:txBody>
      </p:sp>
      <p:sp>
        <p:nvSpPr>
          <p:cNvPr id="7" name="Shape 4"/>
          <p:cNvSpPr/>
          <p:nvPr/>
        </p:nvSpPr>
        <p:spPr>
          <a:xfrm>
            <a:off x="566928" y="1316736"/>
            <a:ext cx="8138160" cy="1243584"/>
          </a:xfrm>
          <a:prstGeom prst="roundRect">
            <a:avLst>
              <a:gd name="adj" fmla="val 5147"/>
            </a:avLst>
          </a:prstGeom>
          <a:solidFill>
            <a:srgbClr val="E6F3F0"/>
          </a:solidFill>
          <a:ln/>
        </p:spPr>
      </p:sp>
      <p:sp>
        <p:nvSpPr>
          <p:cNvPr id="8" name="Shape 5"/>
          <p:cNvSpPr/>
          <p:nvPr/>
        </p:nvSpPr>
        <p:spPr>
          <a:xfrm>
            <a:off x="566928" y="1316736"/>
            <a:ext cx="73152" cy="1243584"/>
          </a:xfrm>
          <a:prstGeom prst="rect">
            <a:avLst/>
          </a:prstGeom>
          <a:solidFill>
            <a:srgbClr val="0B7B6B"/>
          </a:solidFill>
          <a:ln/>
        </p:spPr>
      </p:sp>
      <p:sp>
        <p:nvSpPr>
          <p:cNvPr id="9" name="Text 6"/>
          <p:cNvSpPr/>
          <p:nvPr/>
        </p:nvSpPr>
        <p:spPr>
          <a:xfrm>
            <a:off x="822960" y="1362456"/>
            <a:ext cx="7635240" cy="1152144"/>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Audit this neighbourhood for features that help or harm health, and name the one with the biggest footprint.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is environmental exposure so hard to measure?</a:t>
            </a:r>
            <a:endParaRPr lang="en-US" sz="1400" dirty="0"/>
          </a:p>
        </p:txBody>
      </p:sp>
      <p:sp>
        <p:nvSpPr>
          <p:cNvPr id="9" name="Text 6"/>
          <p:cNvSpPr/>
          <p:nvPr/>
        </p:nvSpPr>
        <p:spPr>
          <a:xfrm>
            <a:off x="566928" y="213106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Doesn't 'everyone is exposed' make air pollution impossible to study?</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we link climate change to a specific health outcome?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Linkage drill: turning a climate hazard into a measurable health effect</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Take a climate hazard and turn the vague claim 'this harms health' into a specific, measurable chain: name the exposure, the biological or behavioural pathway, the health outcome, and the data and simple calculation that would actually demonstrate the link. Then read the supplied counts and compute the size of the effect.</a:t>
            </a:r>
            <a:endParaRPr lang="en-US" sz="1500" dirty="0"/>
          </a:p>
        </p:txBody>
      </p:sp>
      <p:sp>
        <p:nvSpPr>
          <p:cNvPr id="8" name="Text 5"/>
          <p:cNvSpPr/>
          <p:nvPr/>
        </p:nvSpPr>
        <p:spPr>
          <a:xfrm>
            <a:off x="566928" y="33375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State the hazard and the single health outcome you will track (for example excess deaths, asthma emergency visits, gastrointestinal illness). One hazard, one outcome.</a:t>
            </a:r>
            <a:endParaRPr lang="en-US" sz="1350" dirty="0"/>
          </a:p>
        </p:txBody>
      </p:sp>
      <p:sp>
        <p:nvSpPr>
          <p:cNvPr id="9" name="Text 6"/>
          <p:cNvSpPr/>
          <p:nvPr/>
        </p:nvSpPr>
        <p:spPr>
          <a:xfrm>
            <a:off x="566928" y="411480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the pathway in one line as exposure leads to mechanism leads to outcome (for example heat leads to cardiovascular and thermoregulatory strain leads to excess deaths).</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9 — Environmental Health Indoor Built and Natural</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