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8: Health Behaviors Mental Health and Social Influence
Session focus: Use tobacco as the paradigm case of establishing causation, recognise the major behaviour-change frameworks, and connect addiction, mental health, and social influence.
How to use this deck: each slide shows what students see on the board; these speaker notes hold the timings, facilitator talking points, model answers, and answer keys. Students completed the Lesson 8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tax (structural) moves an estimated 500 quitters versus 200 for the quit-line (individual). Reach, not per-person success rate, drives population impact, which is why structural measures usually win on scale even when their individual effect looks weak.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rank and fund four interventions] Place each of (a)-(d) on the individual-to-structural axis, compute the estimated smokers moved to quit for each, rank them, and choose the best two-intervention package (assume effects add). State the combined number moved to quit.
Solution: Axis placement: (a) vouchers and (d) physician counselling are individual-level (they act on a person who opts in, targeting access and skills/motivation); (b) the smoke-free law is structural (changes the environment everyone shares); (c) plain-packaging/graphic-warning is structural-leaning (changes the product environment and information everyone is exposed to). Estimated smokers moved to quit = reach x quit-fraction: (a) 1,500 x 0.20 = 300; (b) 6,000 x 0.08 = 480; (c) 10,000 x 0.04 = 400; (d) 2,000 x 0.15 = 300. Rank: (b) 480 &gt; (c) 400 &gt; (a) 300 = (d) 300. Best two-intervention package: (b) + (c) = 480 + 400 = 880 moved to quit, the two structural-leaning options, which beat any package containing an individual-level option. Note the pattern: the two highest performers are the structural ones, driven by reach, even though (a) and (d) have the highest per-person quit-fractions (0.20 and 0.15).
[Practice 2: a high-success, low-reach trap] Evaluate the council member's claim. Compute smokers moved to quit for X and Y, say where each sits on the axis, and state which you would fund and why.
Solution: Compute: Option X = 200 x 0.50 = 100 smokers moved to quit. Option Y = 10,000 x 0.06 = 600 smokers moved to quit. Axis: X is strongly individual (an intensive program for a few who enrol, targeting motivation and skills); Y is structural (an enforced rule changing access for everyone). The council member has confused per-person efficacy with population impact: X's 0.50 quit-fraction is the highest available, but it is applied to only 200 people, so it moves just 100, while Y's modest 0.06 applied to all 10,000 moves 600. Fund Y for population impact (six times the quitters). A defensible refinement: fund Y as the population backbone and, if the budget allowed a second pick aimed at the most dependent smokers, X could complement it, but on these numbers Y is the clear primary choice. The claim that X is 'obviously better' is wrong because it ignores reach.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8 and read the milestone aloud.
  2. Students apply the behavioural and social lens to their topic.
  3. Circulate and ask each student to name the dominant behavioural or social mechanism in their topic.
  4. Mini-conference prompt: 'Is there a powerful actor shaping the evidence or the behaviour here?'
SOURCE: Refer to the term-project document (Part 2, Week 8)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main behavioural or social mechanism in your topic. Complete the Lesson 9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list the kinds of evidence needed (two minutes).
  2. Build the list and connect to causal reasoning with the notes.
WHAT TO SURFACE (say this):
  - It took consistency across many studies, a strong dose-response (more cigarettes, more risk), biological plausibility, temporality, and the failure of alternative explanations.
  - It also took decades against organised industry doubt.
  - This is the template for reasoning from association to cause in public health.
Set-up: Slide: 'Smoking is associated with lung cancer.' Ask what it took to move from this to accepted causation.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Timeline mapping, groups   |   Materials: Brief cards: early case-control studies, the doctors' cohort study, the Surgeon General's report, industry doubt campaigns, regulation and litigation.
RUN IT:
  1. Groups order the evidence-and-policy arc and mark where manufactured doubt slowed action (six minutes).
  2. Groups name the strongest single piece of evidence and why.
  3. Connect the doubt tactics to present-day cases.
FACILITATOR TALKING POINTS:
  - Case-control and cohort studies built consistent, dose-responsive evidence; the doctors' cohort was pivotal.
  - Industry manufactured doubt to delay regulation for decades despite the evidence.
  - The same playbook reappears for sugar, vaping, and climate; recognising it is the transferable skill.
Close: Students note whether a powerful actor shapes the evidence on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pairs   |   Materials: Short behaviour-change scenarios and labels for major theories (health belief model, theory of planned behaviour, transtheoretical/stages of change, social cognitive theory).
RUN IT:
  1. Pairs match each scenario to the theory it best illustrates (six minutes).
  2. Pairs explain what their theory adds and what it ignores.
  3. Stress that naming a theory is not the same as explaining the behaviour.
FACILITATOR TALKING POINTS:
  - Health belief model: people act on perceived threat and benefit; ignores habit and structure.
  - Theory of planned behaviour: intention drives behaviour; intention often fails to translate to action.
  - Stages of change: behaviour change is a process, not an event; can be applied too rigidly.
  - All are individual-focused and underweight structural drivers, which is the key critique.
Close: Students note which mechanism dominates their topic's behaviour.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Is health behaviour an individual choice or a structural issue?
A. Both, but framing matters. Individual models can slide into blaming people for conditions shaped by environment, marketing, and policy. The strongest public-health gains (tobacco taxes, clean indoor air laws) were structural. Use individual theories without losing the structural picture.
Q2. Does naming a theory explain a behaviour?
A. No. Labelling a behaviour with a theory is a starting frame, not an explanation. The test is whether the theory predicts and helps change the behaviour. Avoid jargon-matching for its own sake.
Q3. Can a behaviour or feeling like loneliness really spread socially?
A. Network studies suggest behaviours and states can cluster and spread through social ties, though disentangling contagion from shared environment and selection is hard. The practical point: networks are a real lever for intervention and a real confounder in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look up). It contains a short problem brief for a fictional town, a menu of six candidate interventions with a one-line description of each, and a simple coverage table showing how many of 10,000 adult smokers each intervention is estimated to reach and what fraction of those reached are estimated to quit. All numbers are on the handout.
WHAT GOOD WORK LOOKS LIKE:
There is no single mandated funding choice, but the reasoning must separate two quantities: per-person quit-fraction (how well an intervention works on someone it reaches) and reach (how many it touches), with population impact = reach x quit-fraction. Strong work computes the products correctly, places each intervention on the axis with a named mechanism, and concludes that structural measures usually win on population impact because reach dominates, while individual measures post high per-person rates but small totals. Check the arithmetic: worked example 200 vs 500; Practice 1 values 300/480/400/300 with best pair (b)+(c)=880; Practice 2 values X=100 and Y=600. Common errors to correct: ranking by quit-fraction alone (the high-success-low-reach trap in Practice 2); proposing 'education' or 'awareness' as a structural fix when it is information aimed at individuals; forgetting to multiply by reach; and ignoring that the highest population impact is not automatically the most equitable (the tax is regressive; the residential clinic may reach the most dependent). Reward students who note such trade-offs after getting the numbers right.
Debrief: Land it in one line: population impact is reach times per-person effect, so structural measures that move everyone a little usually beat individual measures that move a few a lot, which is the axis to keep in view for your own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8</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Health Behaviors Mental Health and Social Influence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Use tobacco as the paradigm case of establishing causation, recognise the major behaviour-change frameworks, and connect addiction, mental health, and social influence.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9</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Placing interventions on the individual-to-structural axis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of the six interventions, mark where it sits on the individual-to-structural axis and write one phrase naming the mechanism it targets (motivation, skills, access, price, or environment).</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intervention, read its two numbers from the table: reach (how many of the 10,000 smokers it touches) and quit-fraction (the share of those reached who quit). Multiply them to estimate smokers moved to quit.</a:t>
            </a:r>
            <a:endParaRPr lang="en-US" sz="1350" dirty="0"/>
          </a:p>
        </p:txBody>
      </p:sp>
      <p:sp>
        <p:nvSpPr>
          <p:cNvPr id="8" name="Text 6"/>
          <p:cNvSpPr/>
          <p:nvPr/>
        </p:nvSpPr>
        <p:spPr>
          <a:xfrm>
            <a:off x="566928" y="3456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Rank the six interventions by estimated smokers moved to quit, and note which end of the axis the top performers cluster on.</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the single best intervention and a best two-intervention package (assume their effects on different people roughly add), and state the combined number moved to quit.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Placing interventions on the individual-to-structural axis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three sentences: which intervention reaches the most people and why, which depends most on individual willpower, and what your funded package is.</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one limitation of judging interventions on reach alone (for example, equity, sustainability, or political feasibility).</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Quit-line versus tobacco tax</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Town of 10,000 adult smokers, flat quit rate. Two candidate interventions. Quit-line: a phone counselling service smokers must call; estimated reach 800 smokers (those motivated enough to call), quit-fraction 0.25 among callers. Tobacco tax: a price increase applied at every till; estimated reach 10,000 smokers (everyone who buys), quit-fraction 0.05 among all smokers.</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Place each on the axis. The quit-line is individual: it works only on the person who chooses to call, targeting motivation and skills. The tax is structural: it changes the price everyone faces, regardless of motivation.</a:t>
            </a:r>
            <a:endParaRPr lang="en-US" sz="1250" dirty="0"/>
          </a:p>
        </p:txBody>
      </p:sp>
      <p:sp>
        <p:nvSpPr>
          <p:cNvPr id="11" name="Text 8"/>
          <p:cNvSpPr/>
          <p:nvPr/>
        </p:nvSpPr>
        <p:spPr>
          <a:xfrm>
            <a:off x="566928" y="36484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Quit-line smokers moved to quit = reach x quit-fraction = 800 x 0.25 = 200.</a:t>
            </a:r>
            <a:endParaRPr lang="en-US" sz="1250" dirty="0"/>
          </a:p>
        </p:txBody>
      </p:sp>
      <p:sp>
        <p:nvSpPr>
          <p:cNvPr id="12" name="Text 9"/>
          <p:cNvSpPr/>
          <p:nvPr/>
        </p:nvSpPr>
        <p:spPr>
          <a:xfrm>
            <a:off x="566928" y="4173728"/>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Tobacco tax smokers moved to quit = 10,000 x 0.05 = 500.</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Quit-line versus tobacco tax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the mechanism: the quit-line has a high quit-fraction (0.25) but a small reach, because it depends on people opting in. The tax has a low quit-fraction (0.05) but universal reach, so the small fraction is taken of a large base.</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structural measure moves more than twice as many people (500 versus 200) despite its lower per-person success rate, because reach dominates when the population is large.</a:t>
            </a:r>
            <a:endParaRPr lang="en-US" sz="1250" dirty="0"/>
          </a:p>
        </p:txBody>
      </p:sp>
      <p:sp>
        <p:nvSpPr>
          <p:cNvPr id="8" name="Text 6"/>
          <p:cNvSpPr/>
          <p:nvPr/>
        </p:nvSpPr>
        <p:spPr>
          <a:xfrm>
            <a:off x="566928" y="29768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Limitation worth flagging: a tax is regressive (it costs poorer smokers proportionally more), so 'moves the most people' is not the only criterion that matters.</a:t>
            </a:r>
            <a:endParaRPr lang="en-US" sz="1250" dirty="0"/>
          </a:p>
        </p:txBody>
      </p:sp>
      <p:sp>
        <p:nvSpPr>
          <p:cNvPr id="9" name="Text 7"/>
          <p:cNvSpPr/>
          <p:nvPr/>
        </p:nvSpPr>
        <p:spPr>
          <a:xfrm>
            <a:off x="566928" y="37053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tax (structural) moves an estimated 500 quitters versus 200 for the quit-line (individual). Reach, not per-person success rate, drives population impact, which is why structural measures usually win on scale even when their individual effect looks weak.</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rank and fund four interventions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Maple Bay, 10,000 adult smokers. Four candidate interventions, each with an estimated reach (of the 10,000) and an estimated quit-fraction among those reached. (a) Free nicotine-replacement vouchers, mailed on request: reach 1,500, quit-fraction 0.20. (b) Smoke-free-workplace and indoor-public-space law: reach 6,000, quit-fraction 0.08. (c) Mass-media plain-packaging and graphic-warning campaign: reach 10,000, quit-fraction 0.04. (d) One-on-one physician counselling at routine visits: reach 2,000, quit-fraction 0.15.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Place each of (a)-(d) on the individual-to-structural axis, compute the estimated smokers moved to quit for each, rank them, and choose the best two-intervention package (assume effects add). State the combined number moved to quit.</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high-success, low-reach trap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neighbouring town of 10,000 smokers is offered two options under the same one-or-two-funding rule. Option X: an intensive 8-week residential cessation clinic with the best per-person results of any program on record, reach 200 smokers (limited beds), quit-fraction 0.50. Option Y: raising the legal purchase age and enforcing it at retailers, reach 10,000 smokers (all buyers face the check), quit-fraction 0.06. A council member argues, 'X cures half the people it treats, so X is obviously the better buy.'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Evaluate the council member's claim. Compute smokers moved to quit for X and Y, say where each sits on the axis, and state which you would fund and why.</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8.</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there a powerful actor shaping the evidence or the behaviour here?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main behavioural or social mechanism in your topic.</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tobacco-cancer story from Doll &amp; Hill through to plain packaging</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the major behavioral theories (HBM, TPB, TTM, SCT) at a survey level</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addiction science from moral failing through brain disease model to current frameworks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Outline deinstitutionalization of mental healthcare and its consequences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Christakis-Fowler social network findings and their controversies</a:t>
            </a:r>
            <a:endParaRPr lang="en-US" sz="1400" dirty="0"/>
          </a:p>
        </p:txBody>
      </p:sp>
      <p:sp>
        <p:nvSpPr>
          <p:cNvPr id="12" name="Text 9"/>
          <p:cNvSpPr/>
          <p:nvPr/>
        </p:nvSpPr>
        <p:spPr>
          <a:xfrm>
            <a:off x="566928" y="41869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loneliness as a contemporary public health concern</a:t>
            </a:r>
            <a:endParaRPr lang="en-US" sz="1400" dirty="0"/>
          </a:p>
        </p:txBody>
      </p:sp>
      <p:sp>
        <p:nvSpPr>
          <p:cNvPr id="13" name="Text 10"/>
          <p:cNvSpPr/>
          <p:nvPr/>
        </p:nvSpPr>
        <p:spPr>
          <a:xfrm>
            <a:off x="566928" y="453339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the role of stigma in shaping mental health outcomes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limits of individual-behavior-change interventions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From link to cause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'Smoking is associated with lung cancer.' What did it take to move from this to accepted causation?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tobacco arc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Order the tobacco evidence-and-policy arc and mark where doubt-manufacturing delayed action.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Recognise the framework</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scenario to the behaviour-change theory it illustrates, and say what that theory leaves out.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health behaviour an individual choice or a structural issue?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Does naming a theory explain a behaviour?</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Can a behaviour or feeling like loneliness really spread socially?</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Placing interventions on the individual-to-structural axis</a:t>
            </a:r>
            <a:endParaRPr lang="en-US" sz="2400" dirty="0"/>
          </a:p>
        </p:txBody>
      </p:sp>
      <p:sp>
        <p:nvSpPr>
          <p:cNvPr id="7" name="Text 4"/>
          <p:cNvSpPr/>
          <p:nvPr/>
        </p:nvSpPr>
        <p:spPr>
          <a:xfrm>
            <a:off x="566928" y="1682496"/>
            <a:ext cx="8138160" cy="175260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Read the problem brief and the menu of interventions, then place each intervention on a line running from purely individual (changes what one motivated person does) to structural (changes the environment, prices, or rules that everyone faces). Using the coverage table, estimate how many smokers each intervention would actually move to quit, and decide which single intervention and which two-intervention pairing you would fund.</a:t>
            </a:r>
            <a:endParaRPr lang="en-US" sz="1500" dirty="0"/>
          </a:p>
        </p:txBody>
      </p:sp>
      <p:sp>
        <p:nvSpPr>
          <p:cNvPr id="8" name="Text 5"/>
          <p:cNvSpPr/>
          <p:nvPr/>
        </p:nvSpPr>
        <p:spPr>
          <a:xfrm>
            <a:off x="566928" y="358140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brief: Maple Bay has 10,000 adult smokers, a flat quit rate, and a fixed budget that can fund at most two of the six interventions.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8 — Health Behaviors Mental Health and Social Influence</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