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7: Genetics Genomics and Health
Session focus: Separate Mendelian from complex disease, confront the eugenic history, and judge today's genomic testing claims. The screening base-rate idea is cued for a substitute.
How to use this deck: each slide shows what students see on the board; these speaker notes hold the timings, facilitator talking points, model answers, and answer keys. Students completed the Lesson 7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Keep the screen but never treat on a positive alone: at this prevalence a positive screen is wrong about 98% of the time, so every positive needs a confirmatory diagnostic test before any diagnosis or treatment.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rarer disorder] Build the two-by-two table, compute the positive predictive value, and state how many of every 100 positive screens are false alarms. Recommend keep / add confirmatory test / change threshold and name the number that drove it.
Solution: True cases: 1,000,000 / 100,000 = 10 affected babies; 999,990 unaffected. True positives: 95% of 10 = 9.5. False positives: (1 - 0.999) = 0.1% of 999,990 = 999.99, about 1,000. Total positives: 9.5 + 1,000 = 1,009.5. PPV = 9.5 / 1,009.5 = 0.0094, about 0.9%, so roughly 99 of every 100 positive screens are false alarms. The very high specificity (99.9%) is not enough because the disorder is so rare. Recommended: keep the screen for its high sensitivity but mandate a confirmatory test before any diagnosis; the deciding number is the PPV near 1%.
[Practice 2: a more common condition] Build the two-by-two table, compute the positive predictive value, and state how many of every 100 positive screens are false alarms. Compare this false-alarm share to Practice 1 and explain the difference.
Solution: True cases: 100,000 / 500 = 200 affected babies; 99,800 unaffected. True positives: 98% of 200 = 196. False positives: (1 - 0.98) = 2% of 99,800 = 1,996. Total positives: 196 + 1,996 = 2,192. PPV = 196 / 2,192 = 0.089, about 9%, so roughly 91 of every 100 positive screens are false alarms. The false-alarm share is much lower than Practice 1 (91% versus 99%) because the condition is far more common (1 in 500 versus 1 in 100,000); a higher prevalence raises the PPV even though this test's specificity (98%) is actually worse. The deciding lesson: prevalence, not test accuracy alone, drives how a positive should be read.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7 and read the milestone aloud.
  2. Students decide whether a genetic or genomic lens has real purchase on their topic and document the decision either way.
  3. Circulate and ask each student whether their topic is more single-gene or complex.
  4. Mini-conference prompt: 'Does genetics change what can be done about your topic, or mainly explain risk?'
SOURCE: Refer to the term-project document (Part 2, Week 7) for the brief, rubric, and non-fit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a genetic lens fits your topic and why. Complete the Lesson 8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sort each as mostly genetic, mostly environmental, or genuinely both (three minutes).
  2. Poll and resolve with the notes.
WHAT TO SURFACE (say this):
  - Huntington's and cystic fibrosis are largely single-gene (Mendelian); type 2 diabetes, lung cancer, and height are complex, shaped by many genes and environment.
  - 'Both' is the honest answer for most common conditions.
  - The single-gene story is the exception, not the rule, for population health.
Set-up: Slide listing five conditions (Huntington's disease, type 2 diabetes, cystic fibrosis, lung cancer, height).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Sorting and reasoning, groups   |   Materials: Cards naming disorders across the spectrum from single-gene to highly multifactorial.
RUN IT:
  1. Groups place each disorder on a single-gene to many-factor spectrum and state the evidence used (six minutes).
  2. Groups explain why 'a gene for X' is usually wrong for common disease.
  3. Correct with the notes.
FACILITATOR TALKING POINTS:
  - Mendelian disorders follow clear inheritance patterns and high penetrance; one mutation largely determines the outcome.
  - Complex disorders involve many small-effect variants interacting with environment; no single gene determines them.
  - Heritability is a population statistic, not an individual destiny, and it does not mean 'unchangeable'.
Close: Students note whether their topic is more single-gene or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History and ethics discussion, groups   |   Materials: A short, factual summary of the eugenics era (forced sterilisations, pseudo-scientific 'fitness' claims) and a one-line contrast with voluntary newborn screening.
RUN IT:
  1. Groups identify how eugenics misused genetic ideas and what made it both bad science and bad ethics (six minutes).
  2. Groups state what distinguishes ethical screening today from eugenic selection.
  3. Discuss where present-day genomics could slide toward old errors.
FACILITATOR TALKING POINTS:
  - Eugenics treated complex traits as simply heritable and used that to justify coercion; it was scientifically wrong and ethically abhorrent.
  - Ethical screening is voluntary, individually beneficial, consented, and aimed at treatable conditions, not at 'improving the population'.
  - Vigilance is needed where genomic prediction meets insurance, reproduction, or 'enhancement'.
Close: Students note one ethical guardrail relevant to genetic data on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penetrance?
A. The proportion of people carrying a genetic variant who actually develop the associated trait or disease. High penetrance (Huntington's) means the variant almost always shows; low penetrance means many carriers never develop the condition, which is why most 'risk genes' are not destiny.
Q2. Why is saying 'a gene for intelligence' usually wrong?
A. Because such traits are shaped by many genes of tiny effect interacting with environment. No single gene controls them, and framing it that way invites the same errors eugenics made. Talk in terms of many small contributions and context.
Q3. Should I trust a direct-to-consumer genetic risk report?
A. Treat it cautiously. It reports associations, often for complex traits with low predictive value for an individual, and base rates matter: a 'doubled risk' of a rare disease is still a small absolute risk. It is information, not a diagnosis.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look up). It contains a short primer on the four screening outcomes (true positive, false positive, true negative, false negative), a worked screening scenario with its sensitivity, specificity, and disease prevalence already filled in, and a blank two-by-two table for the group's own scenario. A calculator or phone is the only other thing needed.
WHAT GOOD WORK LOOKS LIKE:
Good work fills the two-by-two table correctly, computes PPV as true positives over all positives, and states the false-positive share in plain numbers rather than asserting the test is 'good' or 'bad'. The teaching payoff is the base-rate effect: when a condition is rare, most positive screens are false even when sensitivity and specificity are both high, which is exactly why newborn screening uses a sensitive first-tier screen followed by a confirmatory diagnostic test rather than treating on the screen alone. Common errors to correct: multiplying prevalence by sensitivity and stopping (forgetting the large pool of non-cases that generates false positives); reading specificity as the false-positive rate among positives (it is the true-negative rate among non-cases); concluding a 99%-accurate test is reliable for a rare condition; and recommending treatment on a positive screen. Reward groups who notice that Practice 2 has worse specificity yet a higher PPV purely because the condition is more common.
Debrief: Land it in one line: at low prevalence even an excellent screen produces mostly false positives, so the base rate, not the test's accuracy, decides what a positive screen means and why confirmatory testing is mandatory.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7</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Genetics Genomics and Health</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Separate Mendelian from complex disease, confront the eugenic history, and judge today's genomic testing claims.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8</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False-positive burden in newborn screening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Apply the test's sensitivity to the true cases to get true positives, and apply (1 minus specificity) to the non-cases to get false positives. Fill these into the two-by-two table.</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Add true positives and false positives to get the total number of positive screens, then compute the positive predictive value as true positives divided by all positives.</a:t>
            </a:r>
            <a:endParaRPr lang="en-US" sz="1350" dirty="0"/>
          </a:p>
        </p:txBody>
      </p:sp>
      <p:sp>
        <p:nvSpPr>
          <p:cNvPr id="8" name="Text 6"/>
          <p:cNvSpPr/>
          <p:nvPr/>
        </p:nvSpPr>
        <p:spPr>
          <a:xfrm>
            <a:off x="566928" y="323697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in plain numbers, how many of every 100 positive screens are false alarms at this prevalence.</a:t>
            </a:r>
            <a:endParaRPr lang="en-US" sz="1350" dirty="0"/>
          </a:p>
        </p:txBody>
      </p:sp>
      <p:sp>
        <p:nvSpPr>
          <p:cNvPr id="9" name="Text 7"/>
          <p:cNvSpPr/>
          <p:nvPr/>
        </p:nvSpPr>
        <p:spPr>
          <a:xfrm>
            <a:off x="566928" y="37947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what should happen to a baby who screens positive (immediate treatment, a confirmatory test, or reassurance) and explain why the false-positive burden you calculated supports that decision.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False-positive burden in newborn screening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Recommend keep / add confirmatory test / change threshold, and name the single number from your table that most drove your recommendation.</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PKU screen at 1 in 10,000</a:t>
            </a:r>
            <a:endParaRPr lang="en-US" sz="2400" dirty="0"/>
          </a:p>
        </p:txBody>
      </p:sp>
      <p:sp>
        <p:nvSpPr>
          <p:cNvPr id="7" name="Shape 4"/>
          <p:cNvSpPr/>
          <p:nvPr/>
        </p:nvSpPr>
        <p:spPr>
          <a:xfrm>
            <a:off x="566928" y="1316736"/>
            <a:ext cx="8138160" cy="1050544"/>
          </a:xfrm>
          <a:prstGeom prst="roundRect">
            <a:avLst>
              <a:gd name="adj" fmla="val 5222"/>
            </a:avLst>
          </a:prstGeom>
          <a:solidFill>
            <a:srgbClr val="E6F3F0"/>
          </a:solidFill>
          <a:ln/>
        </p:spPr>
      </p:sp>
      <p:sp>
        <p:nvSpPr>
          <p:cNvPr id="8" name="Shape 5"/>
          <p:cNvSpPr/>
          <p:nvPr/>
        </p:nvSpPr>
        <p:spPr>
          <a:xfrm>
            <a:off x="566928" y="1316736"/>
            <a:ext cx="64008" cy="1050544"/>
          </a:xfrm>
          <a:prstGeom prst="rect">
            <a:avLst/>
          </a:prstGeom>
          <a:solidFill>
            <a:srgbClr val="0B7B6B"/>
          </a:solidFill>
          <a:ln/>
        </p:spPr>
      </p:sp>
      <p:sp>
        <p:nvSpPr>
          <p:cNvPr id="9" name="Text 6"/>
          <p:cNvSpPr/>
          <p:nvPr/>
        </p:nvSpPr>
        <p:spPr>
          <a:xfrm>
            <a:off x="786384" y="1380744"/>
            <a:ext cx="7680960" cy="922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newborn screen for phenylketonuria (PKU) has sensitivity 99% (it flags 99% of true cases) and specificity 99.5% (it correctly clears 99.5% of unaffected babies). PKU prevalence is about 1 in 10,000 births. Apply this to a cohort of 1,000,000 newborns.</a:t>
            </a:r>
            <a:endParaRPr lang="en-US" sz="1250" dirty="0"/>
          </a:p>
        </p:txBody>
      </p:sp>
      <p:sp>
        <p:nvSpPr>
          <p:cNvPr id="10" name="Text 7"/>
          <p:cNvSpPr/>
          <p:nvPr/>
        </p:nvSpPr>
        <p:spPr>
          <a:xfrm>
            <a:off x="566928" y="25135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True cases in the cohort: 1,000,000 / 10,000 = 100 babies actually have PKU; the other 999,900 do not.</a:t>
            </a:r>
            <a:endParaRPr lang="en-US" sz="1250" dirty="0"/>
          </a:p>
        </p:txBody>
      </p:sp>
      <p:sp>
        <p:nvSpPr>
          <p:cNvPr id="11" name="Text 8"/>
          <p:cNvSpPr/>
          <p:nvPr/>
        </p:nvSpPr>
        <p:spPr>
          <a:xfrm>
            <a:off x="566928" y="30388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True positives: 99% of 100 = 99 affected babies are correctly flagged (1 is missed: a false negative).</a:t>
            </a:r>
            <a:endParaRPr lang="en-US" sz="1250" dirty="0"/>
          </a:p>
        </p:txBody>
      </p:sp>
      <p:sp>
        <p:nvSpPr>
          <p:cNvPr id="12" name="Text 9"/>
          <p:cNvSpPr/>
          <p:nvPr/>
        </p:nvSpPr>
        <p:spPr>
          <a:xfrm>
            <a:off x="566928" y="35641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False positives: the test wrongly flags (1 - 0.995) = 0.5% of the 999,900 unaffected babies = 4,999.5, about 5,000 healthy babies flagged.</a:t>
            </a:r>
            <a:endParaRPr lang="en-US" sz="1250" dirty="0"/>
          </a:p>
        </p:txBody>
      </p:sp>
      <p:sp>
        <p:nvSpPr>
          <p:cNvPr id="13" name="Text 10"/>
          <p:cNvSpPr/>
          <p:nvPr/>
        </p:nvSpPr>
        <p:spPr>
          <a:xfrm>
            <a:off x="566928" y="408940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Total positive screens: 99 + 5,000 = 5,099. Positive predictive value = 99 / 5,099 = 0.019, about 1.9%.</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PKU screen at 1 in 10,000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So of every 100 positive screens, roughly 98 are false alarms even though the test is 99% sensitive and 99.5% specific.</a:t>
            </a:r>
            <a:endParaRPr lang="en-US" sz="1250" dirty="0"/>
          </a:p>
        </p:txBody>
      </p:sp>
      <p:sp>
        <p:nvSpPr>
          <p:cNvPr id="7" name="Text 5"/>
          <p:cNvSpPr/>
          <p:nvPr/>
        </p:nvSpPr>
        <p:spPr>
          <a:xfrm>
            <a:off x="566928" y="1842008"/>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Keep the screen but never treat on a positive alone: at this prevalence a positive screen is wrong about 98% of the time, so every positive needs a confirmatory diagnostic test before any diagnosis or treatment.</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rarer disorder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screen for a rare metabolic disorder has sensitivity 95% and specificity 99.9%. The disorder occurs in about 1 in 100,000 births. Apply this to a cohort of 1,000,000 newborns.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Build the two-by-two table, compute the positive predictive value, and state how many of every 100 positive screens are false alarms. Recommend keep / add confirmatory test / change threshold and name the number that drove it.</a:t>
            </a:r>
            <a:endParaRPr lang="en-US" sz="1250" dirty="0"/>
          </a:p>
        </p:txBody>
      </p:sp>
      <p:sp>
        <p:nvSpPr>
          <p:cNvPr id="10" name="Shape 7"/>
          <p:cNvSpPr/>
          <p:nvPr/>
        </p:nvSpPr>
        <p:spPr>
          <a:xfrm>
            <a:off x="566928" y="3080512"/>
            <a:ext cx="8138160" cy="1412240"/>
          </a:xfrm>
          <a:prstGeom prst="roundRect">
            <a:avLst>
              <a:gd name="adj" fmla="val 3237"/>
            </a:avLst>
          </a:prstGeom>
          <a:solidFill>
            <a:srgbClr val="F4F7F6"/>
          </a:solidFill>
          <a:ln w="12700">
            <a:solidFill>
              <a:srgbClr val="E8ECEE"/>
            </a:solidFill>
            <a:prstDash val="solid"/>
          </a:ln>
        </p:spPr>
      </p:sp>
      <p:sp>
        <p:nvSpPr>
          <p:cNvPr id="11" name="Shape 8"/>
          <p:cNvSpPr/>
          <p:nvPr/>
        </p:nvSpPr>
        <p:spPr>
          <a:xfrm>
            <a:off x="566928" y="3080512"/>
            <a:ext cx="54864" cy="1412240"/>
          </a:xfrm>
          <a:prstGeom prst="rect">
            <a:avLst/>
          </a:prstGeom>
          <a:solidFill>
            <a:srgbClr val="0B7B6B"/>
          </a:solidFill>
          <a:ln/>
        </p:spPr>
      </p:sp>
      <p:sp>
        <p:nvSpPr>
          <p:cNvPr id="12" name="Text 9"/>
          <p:cNvSpPr/>
          <p:nvPr/>
        </p:nvSpPr>
        <p:spPr>
          <a:xfrm>
            <a:off x="749808" y="3153664"/>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more common condition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screen for a more common condition has sensitivity 98% and specificity 98%. The condition occurs in about 1 in 500 births. Apply this to a cohort of 100,000 newborns.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Build the two-by-two table, compute the positive predictive value, and state how many of every 100 positive screens are false alarms. Compare this false-alarm share to Practice 1 and explain the difference.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7.</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Does genetics change what can be done about your topic, or mainly explain risk?</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a genetic lens fits your topic and why.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history of genetics from Mendel through the Human Genome Project</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history of eugenics, with particular attention to its Canadian implementation</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single-gene Mendelian from complex (polygenic) conditions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heritability and identify common misinterpretations of the construct</a:t>
            </a:r>
            <a:endParaRPr lang="en-US" sz="1400" dirty="0"/>
          </a:p>
        </p:txBody>
      </p:sp>
      <p:sp>
        <p:nvSpPr>
          <p:cNvPr id="11" name="Text 8"/>
          <p:cNvSpPr/>
          <p:nvPr/>
        </p:nvSpPr>
        <p:spPr>
          <a:xfrm>
            <a:off x="566928" y="361289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newborn screening as a public health program</a:t>
            </a:r>
            <a:endParaRPr lang="en-US" sz="1400" dirty="0"/>
          </a:p>
        </p:txBody>
      </p:sp>
      <p:sp>
        <p:nvSpPr>
          <p:cNvPr id="12" name="Text 9"/>
          <p:cNvSpPr/>
          <p:nvPr/>
        </p:nvSpPr>
        <p:spPr>
          <a:xfrm>
            <a:off x="566928" y="395935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promise and limits of precision medicine</a:t>
            </a:r>
            <a:endParaRPr lang="en-US" sz="1400" dirty="0"/>
          </a:p>
        </p:txBody>
      </p:sp>
      <p:sp>
        <p:nvSpPr>
          <p:cNvPr id="13" name="Text 10"/>
          <p:cNvSpPr/>
          <p:nvPr/>
        </p:nvSpPr>
        <p:spPr>
          <a:xfrm>
            <a:off x="566928" y="430580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basic claims of epigenetics and its relationship to environment</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direct-to-consumer genetic testing and the privacy questions it raises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Genes, environment, or both?</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Genetic, environmental, or both? Sort: Huntington's, type 2 diabetes, cystic fibrosis, lung cancer, height.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Mendelian versus complex</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each disorder on the spectrum from single-gene to multifactorial, and say what evidence puts it there.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From eugenics to screening</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How did eugenics misuse genetics, and what separates ethical screening today from selection?</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penetrance?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saying 'a gene for intelligence' usually wrong?</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Should I trust a direct-to-consumer genetic risk report?</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False-positive burden in newborn screening</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the screening scenario on your handout, work out how many of the babies who screen positive actually have the condition, and how many positives are false alarms. Then recommend whether the panel should keep the test as-is, add a confirmatory second test, or change the threshold, and justify the choice with your own numbers.</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primer and define the four outcomes in your own words: true positive, false positive, true negative, false negative.</a:t>
            </a:r>
            <a:endParaRPr lang="en-US" sz="1350" dirty="0"/>
          </a:p>
        </p:txBody>
      </p:sp>
      <p:sp>
        <p:nvSpPr>
          <p:cNvPr id="9" name="Text 6"/>
          <p:cNvSpPr/>
          <p:nvPr/>
        </p:nvSpPr>
        <p:spPr>
          <a:xfrm>
            <a:off x="566928" y="38953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Take the prevalence on your handout and apply it to a birth cohort of 1,000,000 babies to find how many truly have the condition and how many do not.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7 — Genetics Genomics and Health</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