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5: Sexual and Reproductive Health
Session focus: Use sexual and reproductive health to see how autonomy, ethics, and activism shape what gets studied and how. The Tuskegee case anchors the ethics discussion and is cued in full.
How to use this deck: each slide shows what students see on the board; these speaker notes hold the timings, facilitator talking points, model answers, and answer keys. Students completed the Lesson 5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Hidden group: women who die of pregnancy-related causes at home, concentrated among the poorest and most remote. The facility register cannot see them because counting requires reaching a facility, so the official MMR understates the real burden; a verbal-autopsy household survey would make these deaths visible.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contraceptive prevalence by phone survey] Name one group the mCPR structurally misses, state the mechanism of exclusion, predict the direction of the resulting bias, and give one concrete measurement fix with its trade-off.
Solution: Hidden group: rural, very poor, and under-18 women who do not own or control a registered phone (and any woman without the required ID). Mechanism: the sampling frame is the SIM-subscriber list, so a woman must own a registered phone and be reachable to enter the sample; women without phones or ID cannot be dialled at all, and within households men often control the phone. Direction of bias: the surveyed group skews wealthier, more urban, and older, who tend to have higher modern-method use and access, so the phone-based mCPR over-states national contraceptive prevalence and hides unmet need among the poorest and youngest. Fix: replace or supplement the phone frame with a household-based survey using an area (address/cluster) sampling frame, for example a DHS-style design, optionally oversampling rural and adolescent strata; the trade-off is much higher cost and slower turnaround than phone dialling. (Accept respondent-driven or community-partnered sampling for hard-to-reach adolescents as an alternative fix with the trade-off of non-probability estimates.)
[Practice 2: HIV prevalence from antenatal clinics] Name one group the ANC-based estimate structurally misses, state the mechanism of exclusion, predict the direction of the resulting bias, and give one concrete measurement fix with its trade-off.
Solution: Hidden group: men aged 15 to 49 (excluded entirely), plus non-pregnant women and key populations such as sex workers, men who have sex with men, and people who inject drugs, who are unlikely to appear in an antenatal clinic. Mechanism: the sampling frame is 'pregnant women attending ANC', so entry requires being pregnant and presenting for prenatal care; anyone who is not a pregnant ANC attendee cannot enter the frame. Direction of bias: ANC prevalence is a biased proxy whose direction is not guaranteed, it can understate true adult prevalence when key populations with very high prevalence are absent, or overstate it because ANC women are selected for being fertile and sexually active; either way it misrepresents men and key populations. Fix: use a population-based survey with biomarker (blood) testing on an area/household sampling frame, such as a Population-based HIV Impact Assessment, complemented by respondent-driven sampling for key populations; the trade-off is far greater cost, logistics, and consent burden than reusing routine ANC test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5 and read the milestone aloud.
  2. Students whose topic sits far from this lens practise the skill on a loaned example and document the non-fit, as the brief allows.
  3. Circulate and ask each student who their data leaves out.
  4. Mini-conference prompt: 'Is there an autonomy, ethics, or equity dimension to your topic worth surfacing?'
SOURCE: Refer to the term-project document (Part 2, Week 5) for the brief, rubric, and non-fit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group your topic's data tends to miss. Complete the Lesson 6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reasons in pairs (two minutes).
  2. Collect on the board and sort into proximal and distal causes with the notes.
WHAT TO SURFACE (say this):
  - Proximal causes: haemorrhage, hypertension, lack of skilled birth attendance.
  - Distal causes: access to care, insurance, racism in care, poverty, geography.
  - The disparity (for example, higher maternal mortality among Black women in the United States even at higher incomes) points to causes beyond clinical knowledge.
Set-up: Slide: 'We know how to prevent most maternal deaths. Why do they still happen, including large disparities within wealthy countries?'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Causal mapping, groups   |   Materials: A board space; the prompt condition (maternal mortality disparity).
RUN IT:
  1. Groups build a simple cause map from immediate clinical causes back to upstream social causes (six minutes).
  2. Groups mark where prevention could intervene at each level.
  3. Discuss why a purely clinical fix is insufficient.
FACILITATOR TALKING POINTS:
  - Immediate: medical complications; intermediate: access, quality, and bias in care; upstream: poverty, racism, policy.
  - Intervention is possible at every level, but the highest-leverage points are often upstream.
  - A disparity that persists across income levels points to discrimination in care, not just resources.
Close: Students keep the multi-level map as a model for their own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Ethics case, structured discussion   |   Materials: A short, factual summary of the Tuskegee syphilis study (men were observed, not treated, even after penicillin existed, without informed consent).
RUN IT:
  1. Groups list what was done wrong and what informed consent would have required (six minutes).
  2. Groups name the present-day safeguards that exist because of it (informed consent, IRBs/REBs, the Belmont principles).
  3. Connect to why trust in public health is unevenly distributed.
FACILITATOR TALKING POINTS:
  - Men were deceived, denied available treatment, and never gave informed consent; harm fell on a Black community already facing discrimination.
  - Safeguards that followed: informed consent, research ethics boards, and the Belmont principles (respect for persons, beneficence, justice).
  - The legacy includes justified mistrust, which itself becomes a public-health problem.
Close: Students note one research-ethics safeguard relevant to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spend class time on a study from decades ago?
A. Because the safeguards we rely on now (consent, ethics review) exist because of abuses like this, and the mistrust it created still affects participation in research and care today. Ethics is not a footnote to method; it is part of validity and reach.
Q2. How do we separate a moral claim from an empirical one here?
A. An empirical claim is about what is (rates, causes, what an intervention does); a moral claim is about what ought to be (who deserves care, what is fair). Both matter, but conflating them muddies analysis. Name which kind of claim you are making.
Q3. How did HIV and AIDS activism actually change science?
A. Activists pushed for faster trials, access to experimental drugs, patient involvement in trial design, and changes to endpoints. It reshaped how trials are run and who has a seat at the table, a lasting methodological legacy.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describing three standard sexual- and reproductive-health (SRH) indicators, each with: how it is officially defined, the data source and sampling frame used to produce it, and the population it is meant to describe. Everything needed to audit each indicator is on the handout.
WHAT GOOD WORK LOOKS LIKE:
Strong work names a specific excluded group, ties the exclusion to the sampling frame rather than to vague 'inclusivity', and states the mechanism in concrete terms (no phone, no fixed address, never reaches a facility, recorded under the wrong category, not pregnant so not in ANC). It also states the direction of bias and proposes a fix that actually changes who can enter the data (new sampling frame, oversampling, respondent-driven or venue-based sampling, administrative linkage, community partnership) while acknowledging a trade-off. Common errors to correct: writing 'be more inclusive' or 'collect more data' with no frame change; naming a group without explaining the mechanism that hides it; assuming under-counting always means the indicator is too low (in the phone-survey and ANC cases selection can push the estimate up); and proposing a 'fix' that samples from the same frame that caused the exclusion. The three dossiers map onto real measurement problems (facility-only MMR versus verbal autopsy; phone versus household sampling frames; ANC sentinel surveillance versus population-based HIV surveys), so afterwards students can be pointed to the real methods.
Debrief: Who can physically enter the sampling frame decides who the indicator can ever count; in every capstone source, ask that question before trusting the number.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5</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Sexual and Reproductive Health</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Use sexual and reproductive health to see how autonomy, ethics, and activism shape what gets studied and how.</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5</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Invisibility audit: who SRH indicators miss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the two: name one specific group that belongs in the target population but cannot reliably enter the sampling frame.</a:t>
            </a:r>
            <a:endParaRPr lang="en-US" sz="1350" dirty="0"/>
          </a:p>
        </p:txBody>
      </p:sp>
      <p:sp>
        <p:nvSpPr>
          <p:cNvPr id="7" name="Text 5"/>
          <p:cNvSpPr/>
          <p:nvPr/>
        </p:nvSpPr>
        <p:spPr>
          <a:xfrm>
            <a:off x="566928" y="22402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mechanism of exclusion in one sentence (for example: no fixed address, no phone, no legal status, not seen at a facility, recorded under the wrong category).</a:t>
            </a:r>
            <a:endParaRPr lang="en-US" sz="1350" dirty="0"/>
          </a:p>
        </p:txBody>
      </p:sp>
      <p:sp>
        <p:nvSpPr>
          <p:cNvPr id="8" name="Text 6"/>
          <p:cNvSpPr/>
          <p:nvPr/>
        </p:nvSpPr>
        <p:spPr>
          <a:xfrm>
            <a:off x="566928" y="30175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Predict the direction of the resulting bias: does the indicator over- or under-state the true burden, and for whom?</a:t>
            </a:r>
            <a:endParaRPr lang="en-US" sz="1350" dirty="0"/>
          </a:p>
        </p:txBody>
      </p:sp>
      <p:sp>
        <p:nvSpPr>
          <p:cNvPr id="9" name="Text 7"/>
          <p:cNvSpPr/>
          <p:nvPr/>
        </p:nvSpPr>
        <p:spPr>
          <a:xfrm>
            <a:off x="566928" y="357530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Propose one concrete fix and name its trade-off, choosing from: a different sampling frame, oversampling the missed group, respondent-driven or venue-based sampling, linkage to administrative records, or community-partnered data collection.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Invisibility audit: who SRH indicators miss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audit note: the hidden group, the mechanism, and the fix.</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Maternal mortality from facility records</a:t>
            </a:r>
            <a:endParaRPr lang="en-US" sz="2400" dirty="0"/>
          </a:p>
        </p:txBody>
      </p:sp>
      <p:sp>
        <p:nvSpPr>
          <p:cNvPr id="7" name="Shape 4"/>
          <p:cNvSpPr/>
          <p:nvPr/>
        </p:nvSpPr>
        <p:spPr>
          <a:xfrm>
            <a:off x="566928" y="1682496"/>
            <a:ext cx="8138160" cy="1863344"/>
          </a:xfrm>
          <a:prstGeom prst="roundRect">
            <a:avLst>
              <a:gd name="adj" fmla="val 2944"/>
            </a:avLst>
          </a:prstGeom>
          <a:solidFill>
            <a:srgbClr val="E6F3F0"/>
          </a:solidFill>
          <a:ln/>
        </p:spPr>
      </p:sp>
      <p:sp>
        <p:nvSpPr>
          <p:cNvPr id="8" name="Shape 5"/>
          <p:cNvSpPr/>
          <p:nvPr/>
        </p:nvSpPr>
        <p:spPr>
          <a:xfrm>
            <a:off x="566928" y="1682496"/>
            <a:ext cx="64008" cy="1863344"/>
          </a:xfrm>
          <a:prstGeom prst="rect">
            <a:avLst/>
          </a:prstGeom>
          <a:solidFill>
            <a:srgbClr val="0B7B6B"/>
          </a:solidFill>
          <a:ln/>
        </p:spPr>
      </p:sp>
      <p:sp>
        <p:nvSpPr>
          <p:cNvPr id="9" name="Text 6"/>
          <p:cNvSpPr/>
          <p:nvPr/>
        </p:nvSpPr>
        <p:spPr>
          <a:xfrm>
            <a:off x="786384" y="174650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Indicator: the maternal mortality ratio (MMR), maternal deaths per 100,000 live births, in a low-income district. Definition: deaths of women while pregnant or within 42 days of the end of pregnancy from any pregnancy-related cause. Data source: a register kept at the district's hospitals and health centres, counting deaths and births that occur inside those facilities. In this district roughly 40 percent of births happen at home, often the poorest and most remote women, who rarely reach a facility when a complication becomes fatal.</a:t>
            </a:r>
            <a:endParaRPr lang="en-US" sz="1250" dirty="0"/>
          </a:p>
        </p:txBody>
      </p:sp>
      <p:sp>
        <p:nvSpPr>
          <p:cNvPr id="10" name="Text 7"/>
          <p:cNvSpPr/>
          <p:nvPr/>
        </p:nvSpPr>
        <p:spPr>
          <a:xfrm>
            <a:off x="566928" y="369214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Target population: all women in the district who die of pregnancy-related causes, whether or not they reach a facility.</a:t>
            </a:r>
            <a:endParaRPr lang="en-US" sz="1250" dirty="0"/>
          </a:p>
        </p:txBody>
      </p:sp>
      <p:sp>
        <p:nvSpPr>
          <p:cNvPr id="11" name="Text 8"/>
          <p:cNvSpPr/>
          <p:nvPr/>
        </p:nvSpPr>
        <p:spPr>
          <a:xfrm>
            <a:off x="566928" y="421741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Sampling frame: only deaths and births recorded at facilities, so a woman must physically reach a hospital or health centre to be counted at all.</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Maternal mortality from facility records  (continued)</a:t>
            </a:r>
            <a:endParaRPr lang="en-US" sz="2400" dirty="0"/>
          </a:p>
        </p:txBody>
      </p:sp>
      <p:sp>
        <p:nvSpPr>
          <p:cNvPr id="6" name="Text 4"/>
          <p:cNvSpPr/>
          <p:nvPr/>
        </p:nvSpPr>
        <p:spPr>
          <a:xfrm>
            <a:off x="566928" y="168249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Mismatch: women who die at home of obstetric emergencies (haemorrhage, eclampsia, obstructed labour) never enter the register; the most remote and poorest are systematically absent.</a:t>
            </a:r>
            <a:endParaRPr lang="en-US" sz="1250" dirty="0"/>
          </a:p>
        </p:txBody>
      </p:sp>
      <p:sp>
        <p:nvSpPr>
          <p:cNvPr id="7" name="Text 5"/>
          <p:cNvSpPr/>
          <p:nvPr/>
        </p:nvSpPr>
        <p:spPr>
          <a:xfrm>
            <a:off x="566928" y="241096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of bias: both numerator (deaths) and denominator (births) drop, but home deaths are more lethal and less likely to be recorded than home births, so the facility-only MMR understates the true ratio for the highest-risk women.</a:t>
            </a:r>
            <a:endParaRPr lang="en-US" sz="1250" dirty="0"/>
          </a:p>
        </p:txBody>
      </p:sp>
      <p:sp>
        <p:nvSpPr>
          <p:cNvPr id="8" name="Text 6"/>
          <p:cNvSpPr/>
          <p:nvPr/>
        </p:nvSpPr>
        <p:spPr>
          <a:xfrm>
            <a:off x="566928" y="334264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Fix: add a verbal-autopsy household survey (trained interviewers visit households to ascertain pregnancy-related deaths missed by facilities), trading higher cost and recall error for coverage of out-of-facility deaths.</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Maternal mortality from facility records  (continued)</a:t>
            </a:r>
            <a:endParaRPr lang="en-US" sz="2400" dirty="0"/>
          </a:p>
        </p:txBody>
      </p:sp>
      <p:sp>
        <p:nvSpPr>
          <p:cNvPr id="6" name="Text 4"/>
          <p:cNvSpPr/>
          <p:nvPr/>
        </p:nvSpPr>
        <p:spPr>
          <a:xfrm>
            <a:off x="566928" y="1682496"/>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Hidden group: women who die of pregnancy-related causes at home, concentrated among the poorest and most remote. The facility register cannot see them because counting requires reaching a facility, so the official MMR understates the real burden; a verbal-autopsy household survey would make these deaths visible.</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contraceptive prevalence by phone survey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Indicator: the modern contraceptive prevalence rate (mCPR), the percentage of women of reproductive age using a modern contraceptive method. Definition: target population is all women aged 15 to 49 in the country. Data source: a nationally advertised mobile-phone survey; numbers are dialled from a list of registered SIM-card subscribers, and adult women who answer are asked about method use. Context: in this country phone ownership and SIM registration are far lower among rural women, the very poor, and women under 18, and registration typically requires a government ID.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one group the mCPR structurally misses, state the mechanism of exclusion, predict the direction of the resulting bias, and give one concrete measurement fix with its trade-off.</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7" name="Shape 5"/>
          <p:cNvSpPr/>
          <p:nvPr/>
        </p:nvSpPr>
        <p:spPr>
          <a:xfrm>
            <a:off x="566928" y="1316736"/>
            <a:ext cx="54864" cy="2533904"/>
          </a:xfrm>
          <a:prstGeom prst="rect">
            <a:avLst/>
          </a:prstGeom>
          <a:solidFill>
            <a:srgbClr val="0B7B6B"/>
          </a:solidFill>
          <a:ln/>
        </p:spPr>
      </p:sp>
      <p:sp>
        <p:nvSpPr>
          <p:cNvPr id="8"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HIV prevalence from antenatal clinics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Indicator: adult HIV prevalence, the percentage of adults living with HIV. Definition: target population is all adults aged 15 to 49. Data source historically used: routine HIV test results from women attending antenatal care (ANC) clinics, that is, pregnant women receiving prenatal services, used as a sentinel proxy for the whole adult population. Context: ANC attendees are by definition pregnant, hence fertile, sexually active, and predominantly women; the frame excludes men entirely, excludes women using effective contraception or who are not pregnant, and excludes people who never attend ANC, including many key populations.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one group the ANC-based estimate structurally misses, state the mechanism of exclusion, predict the direction of the resulting bias, and give one concrete measurement fix with its trade-off.</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5.</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there an autonomy, ethics, or equity dimension to your topic worth surfacing?</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658368"/>
          </a:xfrm>
          <a:prstGeom prst="roundRect">
            <a:avLst>
              <a:gd name="adj" fmla="val 9722"/>
            </a:avLst>
          </a:prstGeom>
          <a:solidFill>
            <a:srgbClr val="E6F3F0"/>
          </a:solidFill>
          <a:ln/>
        </p:spPr>
      </p:sp>
      <p:sp>
        <p:nvSpPr>
          <p:cNvPr id="8" name="Shape 5"/>
          <p:cNvSpPr/>
          <p:nvPr/>
        </p:nvSpPr>
        <p:spPr>
          <a:xfrm>
            <a:off x="566928" y="1316736"/>
            <a:ext cx="73152" cy="658368"/>
          </a:xfrm>
          <a:prstGeom prst="rect">
            <a:avLst/>
          </a:prstGeom>
          <a:solidFill>
            <a:srgbClr val="0B7B6B"/>
          </a:solidFill>
          <a:ln/>
        </p:spPr>
      </p:sp>
      <p:sp>
        <p:nvSpPr>
          <p:cNvPr id="9" name="Text 6"/>
          <p:cNvSpPr/>
          <p:nvPr/>
        </p:nvSpPr>
        <p:spPr>
          <a:xfrm>
            <a:off x="822960" y="1362456"/>
            <a:ext cx="7635240" cy="56692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group your topic's data tends to miss.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maternal mortality history and articulate the 'maternal mortality paradox' in 21st-century USA</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Margaret Sanger's role in the birth control movement and the social consequences of the Pill</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the Tuskegee Syphilis Study (1932-1972) and its consequences for research ethics</a:t>
            </a:r>
            <a:endParaRPr lang="en-US" sz="1400" dirty="0"/>
          </a:p>
        </p:txBody>
      </p:sp>
      <p:sp>
        <p:nvSpPr>
          <p:cNvPr id="10" name="Text 7"/>
          <p:cNvSpPr/>
          <p:nvPr/>
        </p:nvSpPr>
        <p:spPr>
          <a:xfrm>
            <a:off x="566928" y="303885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Outline the HIV/AIDS social history from 1981 through to U=U</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ACT UP and its lasting influence on clinical research practice</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the persistence of racial and Indigenous disparities in maternal health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public health dimensions of contemporary debates on reproductive rights</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sexual and reproductive health as inseparable from broader social, economic, and political conditions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 solved problem that persists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We know how to prevent most maternal deaths. Why do they still happen — and why the disparities even in wealthy countries?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a persistent failure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Map maternal mortality from its immediate clinical causes back to its upstream social causes, and mark where you could intervene.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524098" cy="310896"/>
          </a:xfrm>
          <a:prstGeom prst="roundRect">
            <a:avLst>
              <a:gd name="adj" fmla="val 17647"/>
            </a:avLst>
          </a:prstGeom>
          <a:solidFill>
            <a:srgbClr val="FDEAEF"/>
          </a:solidFill>
          <a:ln/>
        </p:spPr>
      </p:sp>
      <p:sp>
        <p:nvSpPr>
          <p:cNvPr id="4" name="Text 2"/>
          <p:cNvSpPr/>
          <p:nvPr/>
        </p:nvSpPr>
        <p:spPr>
          <a:xfrm>
            <a:off x="566928" y="384048"/>
            <a:ext cx="35240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18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Tuskegee: what consent would have required</a:t>
            </a:r>
            <a:endParaRPr lang="en-US" sz="2400" dirty="0"/>
          </a:p>
        </p:txBody>
      </p:sp>
      <p:sp>
        <p:nvSpPr>
          <p:cNvPr id="7" name="Shape 4"/>
          <p:cNvSpPr/>
          <p:nvPr/>
        </p:nvSpPr>
        <p:spPr>
          <a:xfrm>
            <a:off x="566928" y="1682496"/>
            <a:ext cx="8138160" cy="950976"/>
          </a:xfrm>
          <a:prstGeom prst="roundRect">
            <a:avLst>
              <a:gd name="adj" fmla="val 6731"/>
            </a:avLst>
          </a:prstGeom>
          <a:solidFill>
            <a:srgbClr val="E6F3F0"/>
          </a:solidFill>
          <a:ln/>
        </p:spPr>
      </p:sp>
      <p:sp>
        <p:nvSpPr>
          <p:cNvPr id="8" name="Shape 5"/>
          <p:cNvSpPr/>
          <p:nvPr/>
        </p:nvSpPr>
        <p:spPr>
          <a:xfrm>
            <a:off x="566928" y="1682496"/>
            <a:ext cx="73152" cy="950976"/>
          </a:xfrm>
          <a:prstGeom prst="rect">
            <a:avLst/>
          </a:prstGeom>
          <a:solidFill>
            <a:srgbClr val="0B7B6B"/>
          </a:solidFill>
          <a:ln/>
        </p:spPr>
      </p:sp>
      <p:sp>
        <p:nvSpPr>
          <p:cNvPr id="9" name="Text 6"/>
          <p:cNvSpPr/>
          <p:nvPr/>
        </p:nvSpPr>
        <p:spPr>
          <a:xfrm>
            <a:off x="822960" y="172821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specifically was unethical here, and which safeguards exist today because of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spend class time on a study from decades ago?</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we separate a moral claim from an empirical one here?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did HIV and AIDS activism actually change science?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Invisibility audit: who SRH indicators miss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one SRH indicator, work out which real population the standard measurement structurally fails to capture, explain the mechanism that renders that group invisible, and propose one concrete measurement fix. Do this by reading the indicator's definition and sampling frame, not by guessing who 'might' be missed.</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indicator's official definition and write down, in your own words, who it is supposed to count.</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the data source and sampling frame (for example: a household phone survey, hospital birth records, a clinic register) and list who can physically enter that frame.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5 — Sexual and Reproductive Health</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